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2" r:id="rId1"/>
  </p:sldMasterIdLst>
  <p:notesMasterIdLst>
    <p:notesMasterId r:id="rId111"/>
  </p:notesMasterIdLst>
  <p:handoutMasterIdLst>
    <p:handoutMasterId r:id="rId112"/>
  </p:handoutMasterIdLst>
  <p:sldIdLst>
    <p:sldId id="256" r:id="rId2"/>
    <p:sldId id="273" r:id="rId3"/>
    <p:sldId id="301" r:id="rId4"/>
    <p:sldId id="302" r:id="rId5"/>
    <p:sldId id="303" r:id="rId6"/>
    <p:sldId id="304" r:id="rId7"/>
    <p:sldId id="305" r:id="rId8"/>
    <p:sldId id="294" r:id="rId9"/>
    <p:sldId id="297" r:id="rId10"/>
    <p:sldId id="298" r:id="rId11"/>
    <p:sldId id="355" r:id="rId12"/>
    <p:sldId id="371" r:id="rId13"/>
    <p:sldId id="393" r:id="rId14"/>
    <p:sldId id="401" r:id="rId15"/>
    <p:sldId id="396" r:id="rId16"/>
    <p:sldId id="395" r:id="rId17"/>
    <p:sldId id="394" r:id="rId18"/>
    <p:sldId id="374" r:id="rId19"/>
    <p:sldId id="373" r:id="rId20"/>
    <p:sldId id="375" r:id="rId21"/>
    <p:sldId id="397" r:id="rId22"/>
    <p:sldId id="309" r:id="rId23"/>
    <p:sldId id="421" r:id="rId24"/>
    <p:sldId id="422" r:id="rId25"/>
    <p:sldId id="376" r:id="rId26"/>
    <p:sldId id="385" r:id="rId27"/>
    <p:sldId id="388" r:id="rId28"/>
    <p:sldId id="389" r:id="rId29"/>
    <p:sldId id="365" r:id="rId30"/>
    <p:sldId id="296" r:id="rId31"/>
    <p:sldId id="307" r:id="rId32"/>
    <p:sldId id="308" r:id="rId33"/>
    <p:sldId id="310" r:id="rId34"/>
    <p:sldId id="364" r:id="rId35"/>
    <p:sldId id="400" r:id="rId36"/>
    <p:sldId id="440" r:id="rId37"/>
    <p:sldId id="418" r:id="rId38"/>
    <p:sldId id="402" r:id="rId39"/>
    <p:sldId id="413" r:id="rId40"/>
    <p:sldId id="403" r:id="rId41"/>
    <p:sldId id="404" r:id="rId42"/>
    <p:sldId id="406" r:id="rId43"/>
    <p:sldId id="407" r:id="rId44"/>
    <p:sldId id="409" r:id="rId45"/>
    <p:sldId id="410" r:id="rId46"/>
    <p:sldId id="411" r:id="rId47"/>
    <p:sldId id="412" r:id="rId48"/>
    <p:sldId id="419" r:id="rId49"/>
    <p:sldId id="420" r:id="rId50"/>
    <p:sldId id="408" r:id="rId51"/>
    <p:sldId id="414" r:id="rId52"/>
    <p:sldId id="415" r:id="rId53"/>
    <p:sldId id="416" r:id="rId54"/>
    <p:sldId id="405" r:id="rId55"/>
    <p:sldId id="417" r:id="rId56"/>
    <p:sldId id="442" r:id="rId57"/>
    <p:sldId id="423" r:id="rId58"/>
    <p:sldId id="424" r:id="rId59"/>
    <p:sldId id="431" r:id="rId60"/>
    <p:sldId id="434" r:id="rId61"/>
    <p:sldId id="425" r:id="rId62"/>
    <p:sldId id="426" r:id="rId63"/>
    <p:sldId id="427" r:id="rId64"/>
    <p:sldId id="430" r:id="rId65"/>
    <p:sldId id="429" r:id="rId66"/>
    <p:sldId id="433" r:id="rId67"/>
    <p:sldId id="435" r:id="rId68"/>
    <p:sldId id="436" r:id="rId69"/>
    <p:sldId id="437" r:id="rId70"/>
    <p:sldId id="438" r:id="rId71"/>
    <p:sldId id="428" r:id="rId72"/>
    <p:sldId id="439" r:id="rId73"/>
    <p:sldId id="481" r:id="rId74"/>
    <p:sldId id="443" r:id="rId75"/>
    <p:sldId id="444" r:id="rId76"/>
    <p:sldId id="445" r:id="rId77"/>
    <p:sldId id="446" r:id="rId78"/>
    <p:sldId id="447" r:id="rId79"/>
    <p:sldId id="448" r:id="rId80"/>
    <p:sldId id="449" r:id="rId81"/>
    <p:sldId id="450" r:id="rId82"/>
    <p:sldId id="451" r:id="rId83"/>
    <p:sldId id="452" r:id="rId84"/>
    <p:sldId id="453" r:id="rId85"/>
    <p:sldId id="454" r:id="rId86"/>
    <p:sldId id="457" r:id="rId87"/>
    <p:sldId id="458" r:id="rId88"/>
    <p:sldId id="459" r:id="rId89"/>
    <p:sldId id="460" r:id="rId90"/>
    <p:sldId id="455" r:id="rId91"/>
    <p:sldId id="471" r:id="rId92"/>
    <p:sldId id="467" r:id="rId93"/>
    <p:sldId id="466" r:id="rId94"/>
    <p:sldId id="468" r:id="rId95"/>
    <p:sldId id="469" r:id="rId96"/>
    <p:sldId id="470" r:id="rId97"/>
    <p:sldId id="456" r:id="rId98"/>
    <p:sldId id="461" r:id="rId99"/>
    <p:sldId id="462" r:id="rId100"/>
    <p:sldId id="463" r:id="rId101"/>
    <p:sldId id="464" r:id="rId102"/>
    <p:sldId id="465" r:id="rId103"/>
    <p:sldId id="472" r:id="rId104"/>
    <p:sldId id="473" r:id="rId105"/>
    <p:sldId id="474" r:id="rId106"/>
    <p:sldId id="475" r:id="rId107"/>
    <p:sldId id="477" r:id="rId108"/>
    <p:sldId id="478" r:id="rId109"/>
    <p:sldId id="352" r:id="rId110"/>
  </p:sldIdLst>
  <p:sldSz cx="12188825"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046" autoAdjust="0"/>
  </p:normalViewPr>
  <p:slideViewPr>
    <p:cSldViewPr>
      <p:cViewPr varScale="1">
        <p:scale>
          <a:sx n="104" d="100"/>
          <a:sy n="104" d="100"/>
        </p:scale>
        <p:origin x="870" y="102"/>
      </p:cViewPr>
      <p:guideLst>
        <p:guide orient="horz" pos="2160"/>
        <p:guide pos="3839"/>
      </p:guideLst>
    </p:cSldViewPr>
  </p:slideViewPr>
  <p:outlineViewPr>
    <p:cViewPr>
      <p:scale>
        <a:sx n="33" d="100"/>
        <a:sy n="33" d="100"/>
      </p:scale>
      <p:origin x="0" y="-4938"/>
    </p:cViewPr>
  </p:outlineViewPr>
  <p:notesTextViewPr>
    <p:cViewPr>
      <p:scale>
        <a:sx n="3" d="2"/>
        <a:sy n="3" d="2"/>
      </p:scale>
      <p:origin x="0" y="0"/>
    </p:cViewPr>
  </p:notesTextViewPr>
  <p:notesViewPr>
    <p:cSldViewPr>
      <p:cViewPr varScale="1">
        <p:scale>
          <a:sx n="84" d="100"/>
          <a:sy n="84" d="100"/>
        </p:scale>
        <p:origin x="3828" y="90"/>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4400" b="1" dirty="0">
                <a:latin typeface="Bookman Old Style" panose="02050604050505020204" pitchFamily="18" charset="0"/>
              </a:rPr>
              <a:t>Plant II 2021         </a:t>
            </a:r>
          </a:p>
          <a:p>
            <a:pPr>
              <a:defRPr/>
            </a:pPr>
            <a:r>
              <a:rPr lang="en-US" sz="4400" b="1" dirty="0">
                <a:latin typeface="Bookman Old Style" panose="02050604050505020204" pitchFamily="18" charset="0"/>
              </a:rPr>
              <a:t>Injury Stats</a:t>
            </a:r>
          </a:p>
        </c:rich>
      </c:tx>
      <c:layout>
        <c:manualLayout>
          <c:xMode val="edge"/>
          <c:yMode val="edge"/>
          <c:x val="0.23908495865695895"/>
          <c:y val="2.1216487345809875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719915924848481"/>
          <c:y val="0.27629065373066281"/>
          <c:w val="0.47087923401519727"/>
          <c:h val="0.55610576159790304"/>
        </c:manualLayout>
      </c:layout>
      <c:pieChart>
        <c:varyColors val="1"/>
        <c:ser>
          <c:idx val="0"/>
          <c:order val="0"/>
          <c:tx>
            <c:strRef>
              <c:f>Sheet1!$B$1</c:f>
              <c:strCache>
                <c:ptCount val="1"/>
                <c:pt idx="0">
                  <c:v>Plant II 2021 Injury Stats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3-1E75-4AA5-9BBA-C7C72CDC97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1E75-4AA5-9BBA-C7C72CDC97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2-1E75-4AA5-9BBA-C7C72CDC97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508-4A50-B096-742123894676}"/>
              </c:ext>
            </c:extLst>
          </c:dPt>
          <c:dLbls>
            <c:dLbl>
              <c:idx val="0"/>
              <c:layout>
                <c:manualLayout>
                  <c:x val="-0.15126461471277669"/>
                  <c:y val="7.542875977011107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23885FB7-EB76-45EB-8E36-DC4DF6EE62AE}" type="CATEGORYNAME">
                      <a:rPr lang="en-US" sz="1400" b="1">
                        <a:latin typeface="Bookman Old Style" panose="02050604050505020204" pitchFamily="18" charset="0"/>
                      </a:rPr>
                      <a:pPr>
                        <a:defRPr/>
                      </a:pPr>
                      <a:t>[CATEGORY NAME]</a:t>
                    </a:fld>
                    <a:r>
                      <a:rPr lang="en-US" baseline="0" dirty="0"/>
                      <a:t>
(3)</a:t>
                    </a:r>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448512800246507"/>
                      <c:h val="0.14092270862017731"/>
                    </c:manualLayout>
                  </c15:layout>
                  <c15:dlblFieldTable/>
                  <c15:showDataLabelsRange val="0"/>
                </c:ext>
                <c:ext xmlns:c16="http://schemas.microsoft.com/office/drawing/2014/chart" uri="{C3380CC4-5D6E-409C-BE32-E72D297353CC}">
                  <c16:uniqueId val="{00000003-1E75-4AA5-9BBA-C7C72CDC9755}"/>
                </c:ext>
              </c:extLst>
            </c:dLbl>
            <c:dLbl>
              <c:idx val="1"/>
              <c:layout>
                <c:manualLayout>
                  <c:x val="0.11754222028135475"/>
                  <c:y val="-0.1906952844511445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sz="1400" b="1" baseline="0" dirty="0">
                        <a:latin typeface="Bookman Old Style" panose="02050604050505020204" pitchFamily="18" charset="0"/>
                      </a:rPr>
                      <a:t>Fall</a:t>
                    </a:r>
                    <a:endParaRPr lang="en-US" sz="1197" b="0" baseline="0" dirty="0">
                      <a:latin typeface="+mn-lt"/>
                    </a:endParaRPr>
                  </a:p>
                  <a:p>
                    <a:pPr>
                      <a:defRPr/>
                    </a:pPr>
                    <a:r>
                      <a:rPr lang="en-US" sz="1197" b="0" baseline="0" dirty="0">
                        <a:latin typeface="+mn-lt"/>
                      </a:rPr>
                      <a:t>(4)</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8198310061196751"/>
                      <c:h val="0.13780632850916055"/>
                    </c:manualLayout>
                  </c15:layout>
                  <c15:showDataLabelsRange val="0"/>
                </c:ext>
                <c:ext xmlns:c16="http://schemas.microsoft.com/office/drawing/2014/chart" uri="{C3380CC4-5D6E-409C-BE32-E72D297353CC}">
                  <c16:uniqueId val="{00000004-1E75-4AA5-9BBA-C7C72CDC9755}"/>
                </c:ext>
              </c:extLst>
            </c:dLbl>
            <c:dLbl>
              <c:idx val="2"/>
              <c:layout>
                <c:manualLayout>
                  <c:x val="-8.6910722790977026E-3"/>
                  <c:y val="-7.1146767809437364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r>
                      <a:rPr lang="en-US" b="1" baseline="0" dirty="0">
                        <a:latin typeface="Bookman Old Style" panose="02050604050505020204" pitchFamily="18" charset="0"/>
                      </a:rPr>
                      <a:t>Over Exertion </a:t>
                    </a:r>
                    <a:r>
                      <a:rPr lang="en-US" baseline="0" dirty="0"/>
                      <a:t>Arm Injury (1)</a:t>
                    </a:r>
                    <a:endParaRPr lang="en-US" dirty="0"/>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811275761053199"/>
                      <c:h val="0.15355975266248056"/>
                    </c:manualLayout>
                  </c15:layout>
                  <c15:showDataLabelsRange val="0"/>
                </c:ext>
                <c:ext xmlns:c16="http://schemas.microsoft.com/office/drawing/2014/chart" uri="{C3380CC4-5D6E-409C-BE32-E72D297353CC}">
                  <c16:uniqueId val="{00000002-1E75-4AA5-9BBA-C7C72CDC9755}"/>
                </c:ext>
              </c:extLst>
            </c:dLbl>
            <c:dLbl>
              <c:idx val="3"/>
              <c:layout>
                <c:manualLayout>
                  <c:x val="0.17113060045033501"/>
                  <c:y val="8.3163391756723964E-2"/>
                </c:manualLayout>
              </c:layout>
              <c:tx>
                <c:rich>
                  <a:bodyPr/>
                  <a:lstStyle/>
                  <a:p>
                    <a:fld id="{048E0A0C-79F3-4DE4-80CB-5B11762BB899}" type="CATEGORYNAME">
                      <a:rPr lang="en-US"/>
                      <a:pPr/>
                      <a:t>[CATEGORY NAME]</a:t>
                    </a:fld>
                    <a:r>
                      <a:rPr lang="en-US" baseline="0" dirty="0"/>
                      <a:t>
(4)</a:t>
                    </a: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508-4A50-B096-74212389467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Illness</c:v>
                </c:pt>
                <c:pt idx="1">
                  <c:v>Fall</c:v>
                </c:pt>
                <c:pt idx="2">
                  <c:v>Overexertion</c:v>
                </c:pt>
                <c:pt idx="3">
                  <c:v>Sudden Event</c:v>
                </c:pt>
              </c:strCache>
            </c:strRef>
          </c:cat>
          <c:val>
            <c:numRef>
              <c:f>Sheet1!$B$2:$B$5</c:f>
              <c:numCache>
                <c:formatCode>General</c:formatCode>
                <c:ptCount val="4"/>
                <c:pt idx="0">
                  <c:v>3</c:v>
                </c:pt>
                <c:pt idx="1">
                  <c:v>4</c:v>
                </c:pt>
                <c:pt idx="2">
                  <c:v>1</c:v>
                </c:pt>
                <c:pt idx="3">
                  <c:v>4</c:v>
                </c:pt>
              </c:numCache>
            </c:numRef>
          </c:val>
          <c:extLst>
            <c:ext xmlns:c16="http://schemas.microsoft.com/office/drawing/2014/chart" uri="{C3380CC4-5D6E-409C-BE32-E72D297353CC}">
              <c16:uniqueId val="{00000000-1E75-4AA5-9BBA-C7C72CDC9755}"/>
            </c:ext>
          </c:extLst>
        </c:ser>
        <c:dLbls>
          <c:dLblPos val="out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7C6ACB66-EAB9-4D45-9F9C-28EA120D791D}" type="datetimeFigureOut">
              <a:rPr lang="en-US"/>
              <a:t>3/18/2022</a:t>
            </a:fld>
            <a:endParaRPr/>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F879D970-AC71-40CF-8717-2E4EAB5207AF}" type="datetimeFigureOut">
              <a:rPr lang="en-US"/>
              <a:t>3/18/2022</a:t>
            </a:fld>
            <a:endParaRPr/>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92" tIns="46246" rIns="92492" bIns="46246" rtlCol="0" anchor="ctr"/>
          <a:lstStyle/>
          <a:p>
            <a:endParaRPr/>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266150-FA26-45B5-BF0B-186B42A09DC9}" type="slidenum">
              <a:rPr lang="en-CA" smtClean="0"/>
              <a:t>2</a:t>
            </a:fld>
            <a:endParaRPr lang="en-CA"/>
          </a:p>
        </p:txBody>
      </p:sp>
    </p:spTree>
    <p:extLst>
      <p:ext uri="{BB962C8B-B14F-4D97-AF65-F5344CB8AC3E}">
        <p14:creationId xmlns:p14="http://schemas.microsoft.com/office/powerpoint/2010/main" val="3439693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266150-FA26-45B5-BF0B-186B42A09DC9}" type="slidenum">
              <a:rPr lang="en-CA" smtClean="0"/>
              <a:t>103</a:t>
            </a:fld>
            <a:endParaRPr lang="en-CA"/>
          </a:p>
        </p:txBody>
      </p:sp>
    </p:spTree>
    <p:extLst>
      <p:ext uri="{BB962C8B-B14F-4D97-AF65-F5344CB8AC3E}">
        <p14:creationId xmlns:p14="http://schemas.microsoft.com/office/powerpoint/2010/main" val="162357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266150-FA26-45B5-BF0B-186B42A09DC9}" type="slidenum">
              <a:rPr lang="en-CA" smtClean="0"/>
              <a:t>105</a:t>
            </a:fld>
            <a:endParaRPr lang="en-CA"/>
          </a:p>
        </p:txBody>
      </p:sp>
    </p:spTree>
    <p:extLst>
      <p:ext uri="{BB962C8B-B14F-4D97-AF65-F5344CB8AC3E}">
        <p14:creationId xmlns:p14="http://schemas.microsoft.com/office/powerpoint/2010/main" val="1579198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266150-FA26-45B5-BF0B-186B42A09DC9}" type="slidenum">
              <a:rPr lang="en-CA" smtClean="0"/>
              <a:t>106</a:t>
            </a:fld>
            <a:endParaRPr lang="en-CA"/>
          </a:p>
        </p:txBody>
      </p:sp>
    </p:spTree>
    <p:extLst>
      <p:ext uri="{BB962C8B-B14F-4D97-AF65-F5344CB8AC3E}">
        <p14:creationId xmlns:p14="http://schemas.microsoft.com/office/powerpoint/2010/main" val="2834012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266150-FA26-45B5-BF0B-186B42A09DC9}" type="slidenum">
              <a:rPr lang="en-CA" smtClean="0"/>
              <a:t>107</a:t>
            </a:fld>
            <a:endParaRPr lang="en-CA"/>
          </a:p>
        </p:txBody>
      </p:sp>
    </p:spTree>
    <p:extLst>
      <p:ext uri="{BB962C8B-B14F-4D97-AF65-F5344CB8AC3E}">
        <p14:creationId xmlns:p14="http://schemas.microsoft.com/office/powerpoint/2010/main" val="4115237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266150-FA26-45B5-BF0B-186B42A09DC9}" type="slidenum">
              <a:rPr lang="en-CA" smtClean="0"/>
              <a:t>108</a:t>
            </a:fld>
            <a:endParaRPr lang="en-CA"/>
          </a:p>
        </p:txBody>
      </p:sp>
    </p:spTree>
    <p:extLst>
      <p:ext uri="{BB962C8B-B14F-4D97-AF65-F5344CB8AC3E}">
        <p14:creationId xmlns:p14="http://schemas.microsoft.com/office/powerpoint/2010/main" val="1412977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845421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u="sng" dirty="0"/>
              <a:t>Responsibility.  </a:t>
            </a:r>
          </a:p>
          <a:p>
            <a:endParaRPr lang="en-US" dirty="0"/>
          </a:p>
          <a:p>
            <a:pPr marL="139700" indent="0">
              <a:buNone/>
            </a:pPr>
            <a:r>
              <a:rPr lang="en-US" dirty="0"/>
              <a:t>Who is responsible for safety on the farm?  </a:t>
            </a:r>
            <a:r>
              <a:rPr lang="en-US" b="1" dirty="0"/>
              <a:t>Everyone</a:t>
            </a:r>
            <a:r>
              <a:rPr lang="en-US" dirty="0"/>
              <a:t> on the farm is responsible for health and safety including the farmer/employer, farm supervisor, team leader,  family members and all farm workers.</a:t>
            </a:r>
          </a:p>
          <a:p>
            <a:endParaRPr lang="en-CA" dirty="0"/>
          </a:p>
        </p:txBody>
      </p:sp>
    </p:spTree>
    <p:extLst>
      <p:ext uri="{BB962C8B-B14F-4D97-AF65-F5344CB8AC3E}">
        <p14:creationId xmlns:p14="http://schemas.microsoft.com/office/powerpoint/2010/main" val="4166750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Jeffery’s Greenhouses is responsible for:</a:t>
            </a:r>
          </a:p>
          <a:p>
            <a:pPr marL="171450" indent="-171450">
              <a:buFont typeface="Arial" pitchFamily="34" charset="0"/>
              <a:buChar char="•"/>
            </a:pPr>
            <a:r>
              <a:rPr lang="en-US" dirty="0"/>
              <a:t>Providing a safe place to work </a:t>
            </a:r>
          </a:p>
          <a:p>
            <a:pPr marL="171450" indent="-171450">
              <a:buFont typeface="Arial" pitchFamily="34" charset="0"/>
              <a:buChar char="•"/>
            </a:pPr>
            <a:r>
              <a:rPr lang="en-US" dirty="0"/>
              <a:t>Providing safe work methods and promoting safe work practices among all workers</a:t>
            </a:r>
          </a:p>
          <a:p>
            <a:pPr marL="171450" indent="-171450">
              <a:buFont typeface="Arial" pitchFamily="34" charset="0"/>
              <a:buChar char="•"/>
            </a:pPr>
            <a:r>
              <a:rPr lang="en-US" dirty="0"/>
              <a:t>Making sure employees have the training and supervision needed to do their job safely</a:t>
            </a:r>
          </a:p>
          <a:p>
            <a:pPr marL="171450" indent="-171450">
              <a:buFont typeface="Arial" pitchFamily="34" charset="0"/>
              <a:buChar char="•"/>
            </a:pPr>
            <a:r>
              <a:rPr lang="en-US" dirty="0"/>
              <a:t>Telling employees about the hazards of their job </a:t>
            </a:r>
          </a:p>
          <a:p>
            <a:pPr marL="171450" indent="-171450">
              <a:buFont typeface="Arial" pitchFamily="34" charset="0"/>
              <a:buChar char="•"/>
            </a:pPr>
            <a:r>
              <a:rPr lang="en-US" dirty="0"/>
              <a:t>Training employees to recognize other hazards</a:t>
            </a:r>
          </a:p>
          <a:p>
            <a:pPr marL="171450" indent="-171450">
              <a:buFont typeface="Arial" pitchFamily="34" charset="0"/>
              <a:buChar char="•"/>
            </a:pPr>
            <a:r>
              <a:rPr lang="en-US" dirty="0"/>
              <a:t>Putting hazard control measures in place </a:t>
            </a:r>
          </a:p>
          <a:p>
            <a:pPr marL="171450" indent="-171450">
              <a:buFont typeface="Arial" pitchFamily="34" charset="0"/>
              <a:buChar char="•"/>
            </a:pPr>
            <a:r>
              <a:rPr lang="en-US" dirty="0"/>
              <a:t>Providing PPE and showing the workers how to properly use the PPE </a:t>
            </a:r>
          </a:p>
          <a:p>
            <a:pPr marL="171450" indent="-171450">
              <a:buFont typeface="Arial" pitchFamily="34" charset="0"/>
              <a:buChar char="•"/>
            </a:pPr>
            <a:r>
              <a:rPr lang="en-US" dirty="0"/>
              <a:t>Providing first aid supplies, facilities and qualified first aiders</a:t>
            </a:r>
          </a:p>
          <a:p>
            <a:endParaRPr lang="en-CA" dirty="0"/>
          </a:p>
        </p:txBody>
      </p:sp>
    </p:spTree>
    <p:extLst>
      <p:ext uri="{BB962C8B-B14F-4D97-AF65-F5344CB8AC3E}">
        <p14:creationId xmlns:p14="http://schemas.microsoft.com/office/powerpoint/2010/main" val="43447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Supervisors are responsible to:</a:t>
            </a:r>
          </a:p>
          <a:p>
            <a:endParaRPr lang="en-US" dirty="0"/>
          </a:p>
          <a:p>
            <a:pPr marL="165261" indent="-165261">
              <a:buFont typeface="Arial" pitchFamily="34" charset="0"/>
              <a:buChar char="•"/>
            </a:pPr>
            <a:r>
              <a:rPr lang="en-US" dirty="0"/>
              <a:t>Ensure proper guidance in working safely </a:t>
            </a:r>
          </a:p>
          <a:p>
            <a:pPr marL="165261" indent="-165261">
              <a:buFont typeface="Arial" pitchFamily="34" charset="0"/>
              <a:buChar char="•"/>
            </a:pPr>
            <a:r>
              <a:rPr lang="en-US" dirty="0"/>
              <a:t>Inform workers about the hazards</a:t>
            </a:r>
          </a:p>
          <a:p>
            <a:pPr marL="165261" indent="-165261">
              <a:buFont typeface="Arial" pitchFamily="34" charset="0"/>
              <a:buChar char="•"/>
            </a:pPr>
            <a:r>
              <a:rPr lang="en-US" dirty="0"/>
              <a:t>Identify, eliminate or control hazards </a:t>
            </a:r>
          </a:p>
          <a:p>
            <a:pPr marL="165261" indent="-165261">
              <a:buFont typeface="Arial" pitchFamily="34" charset="0"/>
              <a:buChar char="•"/>
            </a:pPr>
            <a:r>
              <a:rPr lang="en-US" dirty="0"/>
              <a:t>Train workers to do their job safely and to deal with hazards, correcting any substandard acts</a:t>
            </a:r>
          </a:p>
          <a:p>
            <a:pPr marL="165261" indent="-165261">
              <a:buFont typeface="Arial" pitchFamily="34" charset="0"/>
              <a:buChar char="•"/>
            </a:pPr>
            <a:r>
              <a:rPr lang="en-US" dirty="0"/>
              <a:t>Ensure PPE is available (where required),  properly used and maintained</a:t>
            </a:r>
          </a:p>
          <a:p>
            <a:pPr marL="165261" indent="-165261">
              <a:buFont typeface="Arial" pitchFamily="34" charset="0"/>
              <a:buChar char="•"/>
            </a:pPr>
            <a:r>
              <a:rPr lang="en-US" dirty="0"/>
              <a:t>Inspect work sites and ensure they are safe to work in </a:t>
            </a:r>
          </a:p>
          <a:p>
            <a:pPr marL="165261" indent="-165261">
              <a:buFont typeface="Arial" pitchFamily="34" charset="0"/>
              <a:buChar char="•"/>
            </a:pPr>
            <a:r>
              <a:rPr lang="en-US" dirty="0"/>
              <a:t>Ensure incidents are properly reported and followed up with corrective actions.</a:t>
            </a:r>
          </a:p>
          <a:p>
            <a:pPr marL="165261" indent="-165261">
              <a:buFont typeface="Arial" pitchFamily="34" charset="0"/>
              <a:buChar char="•"/>
            </a:pPr>
            <a:r>
              <a:rPr lang="en-US" dirty="0"/>
              <a:t>Ensure proper emergency procedures are followed</a:t>
            </a:r>
          </a:p>
          <a:p>
            <a:endParaRPr lang="en-CA" dirty="0"/>
          </a:p>
        </p:txBody>
      </p:sp>
    </p:spTree>
    <p:extLst>
      <p:ext uri="{BB962C8B-B14F-4D97-AF65-F5344CB8AC3E}">
        <p14:creationId xmlns:p14="http://schemas.microsoft.com/office/powerpoint/2010/main" val="258289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Workers are responsible for</a:t>
            </a:r>
          </a:p>
          <a:p>
            <a:pPr marL="165261" indent="-165261">
              <a:buFont typeface="Arial" pitchFamily="34" charset="0"/>
              <a:buChar char="•"/>
            </a:pPr>
            <a:r>
              <a:rPr lang="en-US" dirty="0"/>
              <a:t>Working and acting safely</a:t>
            </a:r>
          </a:p>
          <a:p>
            <a:pPr marL="165261" indent="-165261">
              <a:buFont typeface="Arial" pitchFamily="34" charset="0"/>
              <a:buChar char="•"/>
            </a:pPr>
            <a:r>
              <a:rPr lang="en-US" dirty="0"/>
              <a:t>Participating in safety training</a:t>
            </a:r>
          </a:p>
          <a:p>
            <a:pPr marL="165261" indent="-165261">
              <a:buFont typeface="Arial" pitchFamily="34" charset="0"/>
              <a:buChar char="•"/>
            </a:pPr>
            <a:r>
              <a:rPr lang="en-US" dirty="0"/>
              <a:t>Using safety equipment, machine guards, safety devices, and personal protective equipment </a:t>
            </a:r>
          </a:p>
          <a:p>
            <a:pPr marL="165261" indent="-165261">
              <a:buFont typeface="Arial" pitchFamily="34" charset="0"/>
              <a:buChar char="•"/>
            </a:pPr>
            <a:r>
              <a:rPr lang="en-US" dirty="0"/>
              <a:t>Reporting unsafe conditions, injuries and illnesses immediately</a:t>
            </a:r>
          </a:p>
          <a:p>
            <a:pPr marL="165261" indent="-165261">
              <a:buFont typeface="Arial" pitchFamily="34" charset="0"/>
              <a:buChar char="•"/>
            </a:pPr>
            <a:r>
              <a:rPr lang="en-US" dirty="0"/>
              <a:t>Looking for hazards daily and correcting hazards as they are observed when possible and if safe to do so</a:t>
            </a:r>
          </a:p>
          <a:p>
            <a:pPr marL="165261" indent="-165261">
              <a:buFont typeface="Arial" pitchFamily="34" charset="0"/>
              <a:buChar char="•"/>
            </a:pPr>
            <a:r>
              <a:rPr lang="en-US" dirty="0"/>
              <a:t>Keeping tools, materials, equipment, and buildings clean and in good order</a:t>
            </a:r>
          </a:p>
          <a:p>
            <a:pPr marL="165261" indent="-165261">
              <a:buFont typeface="Arial" pitchFamily="34" charset="0"/>
              <a:buChar char="•"/>
            </a:pPr>
            <a:r>
              <a:rPr lang="en-US" dirty="0"/>
              <a:t>Knowing location of emergency equipment and procedures, first aid supplies and how to contact supervisors in an emergency</a:t>
            </a:r>
          </a:p>
          <a:p>
            <a:endParaRPr lang="en-CA" dirty="0"/>
          </a:p>
        </p:txBody>
      </p:sp>
    </p:spTree>
    <p:extLst>
      <p:ext uri="{BB962C8B-B14F-4D97-AF65-F5344CB8AC3E}">
        <p14:creationId xmlns:p14="http://schemas.microsoft.com/office/powerpoint/2010/main" val="2351882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512912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266150-FA26-45B5-BF0B-186B42A09DC9}" type="slidenum">
              <a:rPr lang="en-CA" smtClean="0"/>
              <a:t>31</a:t>
            </a:fld>
            <a:endParaRPr lang="en-CA"/>
          </a:p>
        </p:txBody>
      </p:sp>
    </p:spTree>
    <p:extLst>
      <p:ext uri="{BB962C8B-B14F-4D97-AF65-F5344CB8AC3E}">
        <p14:creationId xmlns:p14="http://schemas.microsoft.com/office/powerpoint/2010/main" val="2975496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3266150-FA26-45B5-BF0B-186B42A09DC9}" type="slidenum">
              <a:rPr lang="en-CA" smtClean="0"/>
              <a:t>70</a:t>
            </a:fld>
            <a:endParaRPr lang="en-CA"/>
          </a:p>
        </p:txBody>
      </p:sp>
    </p:spTree>
    <p:extLst>
      <p:ext uri="{BB962C8B-B14F-4D97-AF65-F5344CB8AC3E}">
        <p14:creationId xmlns:p14="http://schemas.microsoft.com/office/powerpoint/2010/main" val="2673004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88825"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9790" y="1449148"/>
            <a:ext cx="10569247" cy="2971051"/>
          </a:xfrm>
        </p:spPr>
        <p:txBody>
          <a:bodyPr/>
          <a:lstStyle>
            <a:lvl1pPr>
              <a:defRPr sz="5398"/>
            </a:lvl1pPr>
          </a:lstStyle>
          <a:p>
            <a:r>
              <a:rPr lang="en-US"/>
              <a:t>Click to edit Master title style</a:t>
            </a:r>
            <a:endParaRPr lang="en-US" dirty="0"/>
          </a:p>
        </p:txBody>
      </p:sp>
      <p:sp>
        <p:nvSpPr>
          <p:cNvPr id="3" name="Subtitle 2"/>
          <p:cNvSpPr>
            <a:spLocks noGrp="1"/>
          </p:cNvSpPr>
          <p:nvPr>
            <p:ph type="subTitle" idx="1"/>
          </p:nvPr>
        </p:nvSpPr>
        <p:spPr>
          <a:xfrm>
            <a:off x="809790" y="5280847"/>
            <a:ext cx="10569247" cy="434974"/>
          </a:xfrm>
        </p:spPr>
        <p:txBody>
          <a:bodyPr anchor="t"/>
          <a:lstStyle>
            <a:lvl1pPr marL="0" indent="0" algn="l">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3/18/2022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335598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9789" y="4800600"/>
            <a:ext cx="10558668" cy="566738"/>
          </a:xfrm>
        </p:spPr>
        <p:txBody>
          <a:bodyPr anchor="b">
            <a:normAutofit/>
          </a:bodyPr>
          <a:lstStyle>
            <a:lvl1pPr algn="l">
              <a:defRPr sz="2399"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88825"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09789" y="5367338"/>
            <a:ext cx="10558668" cy="493712"/>
          </a:xfrm>
        </p:spPr>
        <p:txBody>
          <a:bodyPr>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pPr/>
              <a:t>3/18/2022</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pPr/>
              <a:t>‹#›</a:t>
            </a:fld>
            <a:endParaRPr lang="en-US"/>
          </a:p>
        </p:txBody>
      </p:sp>
    </p:spTree>
    <p:extLst>
      <p:ext uri="{BB962C8B-B14F-4D97-AF65-F5344CB8AC3E}">
        <p14:creationId xmlns:p14="http://schemas.microsoft.com/office/powerpoint/2010/main" val="19610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532" y="1081456"/>
            <a:ext cx="6330767"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763" y="1238502"/>
            <a:ext cx="5892305" cy="2645912"/>
          </a:xfrm>
        </p:spPr>
        <p:txBody>
          <a:bodyPr anchor="b"/>
          <a:lstStyle>
            <a:lvl1pPr algn="l">
              <a:defRPr sz="4199" b="1" cap="none"/>
            </a:lvl1pPr>
          </a:lstStyle>
          <a:p>
            <a:r>
              <a:rPr lang="en-US"/>
              <a:t>Click to edit Master title style</a:t>
            </a:r>
            <a:endParaRPr lang="en-US" dirty="0"/>
          </a:p>
        </p:txBody>
      </p:sp>
      <p:sp>
        <p:nvSpPr>
          <p:cNvPr id="3" name="Text Placeholder 2"/>
          <p:cNvSpPr>
            <a:spLocks noGrp="1"/>
          </p:cNvSpPr>
          <p:nvPr>
            <p:ph type="body" idx="1"/>
          </p:nvPr>
        </p:nvSpPr>
        <p:spPr>
          <a:xfrm>
            <a:off x="852968" y="4443681"/>
            <a:ext cx="5890102" cy="713241"/>
          </a:xfrm>
        </p:spPr>
        <p:txBody>
          <a:bodyPr anchor="t">
            <a:no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2670" y="1081457"/>
            <a:ext cx="3809009"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pPr/>
              <a:t>3/18/2022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pPr/>
              <a:t>‹#›</a:t>
            </a:fld>
            <a:endParaRPr lang="en-US"/>
          </a:p>
        </p:txBody>
      </p:sp>
    </p:spTree>
    <p:extLst>
      <p:ext uri="{BB962C8B-B14F-4D97-AF65-F5344CB8AC3E}">
        <p14:creationId xmlns:p14="http://schemas.microsoft.com/office/powerpoint/2010/main" val="82661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588" y="2286585"/>
            <a:ext cx="4893840"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6736" y="2435958"/>
            <a:ext cx="4381380" cy="2007789"/>
          </a:xfrm>
        </p:spPr>
        <p:txBody>
          <a:bodyPr/>
          <a:lstStyle>
            <a:lvl1pPr>
              <a:defRPr sz="3199"/>
            </a:lvl1pPr>
          </a:lstStyle>
          <a:p>
            <a:r>
              <a:rPr lang="en-US"/>
              <a:t>Click to edit Master title style</a:t>
            </a:r>
            <a:endParaRPr lang="en-US" dirty="0"/>
          </a:p>
        </p:txBody>
      </p:sp>
      <p:sp>
        <p:nvSpPr>
          <p:cNvPr id="6" name="Text Placeholder 5"/>
          <p:cNvSpPr>
            <a:spLocks noGrp="1"/>
          </p:cNvSpPr>
          <p:nvPr>
            <p:ph type="body" sz="quarter" idx="16"/>
          </p:nvPr>
        </p:nvSpPr>
        <p:spPr>
          <a:xfrm>
            <a:off x="6154397" y="2286001"/>
            <a:ext cx="4879029"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52466975-C014-42E5-BFA6-B8D5FDD3B81F}" type="datetimeFigureOut">
              <a:rPr lang="en-US" smtClean="0"/>
              <a:pPr/>
              <a:t>3/18/2022</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693B167E-EA96-4147-81DE-549160052C22}" type="slidenum">
              <a:rPr lang="en-US" smtClean="0"/>
              <a:pPr/>
              <a:t>‹#›</a:t>
            </a:fld>
            <a:endParaRPr lang="en-US"/>
          </a:p>
        </p:txBody>
      </p:sp>
    </p:spTree>
    <p:extLst>
      <p:ext uri="{BB962C8B-B14F-4D97-AF65-F5344CB8AC3E}">
        <p14:creationId xmlns:p14="http://schemas.microsoft.com/office/powerpoint/2010/main" val="171497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88825"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3/18/2022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41745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7654" y="446089"/>
            <a:ext cx="4521171"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1410" y="586171"/>
            <a:ext cx="249414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9790" y="446089"/>
            <a:ext cx="6609818"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3/18/2022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18824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6074" y="6333135"/>
            <a:ext cx="731409"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434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88825"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9789" y="447188"/>
            <a:ext cx="10569245"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499" y="2222287"/>
            <a:ext cx="10551825"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3/18/2022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344398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2"/>
            <a:ext cx="12188825"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9789" y="2951396"/>
            <a:ext cx="10558668" cy="1468800"/>
          </a:xfrm>
        </p:spPr>
        <p:txBody>
          <a:bodyPr anchor="b"/>
          <a:lstStyle>
            <a:lvl1pPr algn="r">
              <a:defRPr sz="4799" b="1" cap="none"/>
            </a:lvl1pPr>
          </a:lstStyle>
          <a:p>
            <a:r>
              <a:rPr lang="en-US"/>
              <a:t>Click to edit Master title style</a:t>
            </a:r>
            <a:endParaRPr lang="en-US" dirty="0"/>
          </a:p>
        </p:txBody>
      </p:sp>
      <p:sp>
        <p:nvSpPr>
          <p:cNvPr id="3" name="Text Placeholder 2"/>
          <p:cNvSpPr>
            <a:spLocks noGrp="1"/>
          </p:cNvSpPr>
          <p:nvPr>
            <p:ph type="body" idx="1"/>
          </p:nvPr>
        </p:nvSpPr>
        <p:spPr>
          <a:xfrm>
            <a:off x="809789" y="5281202"/>
            <a:ext cx="10558668" cy="433955"/>
          </a:xfrm>
        </p:spPr>
        <p:txBody>
          <a:bodyPr anchor="t">
            <a:noAutofit/>
          </a:bodyPr>
          <a:lstStyle>
            <a:lvl1pPr marL="0" indent="0" algn="r">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3/18/2022</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8878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88825"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499" y="2222288"/>
            <a:ext cx="518452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5804" y="2222287"/>
            <a:ext cx="5193230"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466975-C014-42E5-BFA6-B8D5FDD3B81F}" type="datetimeFigureOut">
              <a:rPr lang="en-US" smtClean="0"/>
              <a:t>3/18/2022</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381376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88825"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517" y="2174875"/>
            <a:ext cx="5188505" cy="576262"/>
          </a:xfrm>
        </p:spPr>
        <p:txBody>
          <a:bodyPr anchor="b">
            <a:noAutofit/>
          </a:bodyPr>
          <a:lstStyle>
            <a:lvl1pPr marL="0" indent="0" algn="ctr">
              <a:buNone/>
              <a:defRPr sz="19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14517" y="2751139"/>
            <a:ext cx="5188504"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5804" y="2174875"/>
            <a:ext cx="5193230" cy="576262"/>
          </a:xfrm>
        </p:spPr>
        <p:txBody>
          <a:bodyPr anchor="b">
            <a:noAutofit/>
          </a:bodyPr>
          <a:lstStyle>
            <a:lvl1pPr marL="0" indent="0" algn="ctr">
              <a:buNone/>
              <a:defRPr sz="19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5804" y="2751139"/>
            <a:ext cx="5193230"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466975-C014-42E5-BFA6-B8D5FDD3B81F}" type="datetimeFigureOut">
              <a:rPr lang="en-US" smtClean="0"/>
              <a:t>3/18/2022</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115193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88825"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466975-C014-42E5-BFA6-B8D5FDD3B81F}" type="datetimeFigureOut">
              <a:rPr lang="en-US" smtClean="0"/>
              <a:t>3/18/2022</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157565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66975-C014-42E5-BFA6-B8D5FDD3B81F}" type="datetimeFigureOut">
              <a:rPr lang="en-US" smtClean="0"/>
              <a:t>3/18/2022</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255894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2872" y="446088"/>
            <a:ext cx="3546609"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2872" y="446088"/>
            <a:ext cx="3546609" cy="1618396"/>
          </a:xfrm>
        </p:spPr>
        <p:txBody>
          <a:bodyPr anchor="b"/>
          <a:lstStyle>
            <a:lvl1pPr algn="l">
              <a:defRPr sz="1999" b="1"/>
            </a:lvl1pPr>
          </a:lstStyle>
          <a:p>
            <a:r>
              <a:rPr lang="en-US"/>
              <a:t>Click to edit Master title style</a:t>
            </a:r>
            <a:endParaRPr lang="en-US" dirty="0"/>
          </a:p>
        </p:txBody>
      </p:sp>
      <p:sp>
        <p:nvSpPr>
          <p:cNvPr id="3" name="Content Placeholder 2"/>
          <p:cNvSpPr>
            <a:spLocks noGrp="1"/>
          </p:cNvSpPr>
          <p:nvPr>
            <p:ph idx="1"/>
          </p:nvPr>
        </p:nvSpPr>
        <p:spPr>
          <a:xfrm>
            <a:off x="4854369" y="446089"/>
            <a:ext cx="6251005"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2872" y="2260739"/>
            <a:ext cx="3546609" cy="3600311"/>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t>3/18/2022</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CA" smtClean="0"/>
              <a:t>‹#›</a:t>
            </a:fld>
            <a:endParaRPr lang="en-CA"/>
          </a:p>
        </p:txBody>
      </p:sp>
    </p:spTree>
    <p:extLst>
      <p:ext uri="{BB962C8B-B14F-4D97-AF65-F5344CB8AC3E}">
        <p14:creationId xmlns:p14="http://schemas.microsoft.com/office/powerpoint/2010/main" val="26825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516" y="727523"/>
            <a:ext cx="4851724" cy="1617163"/>
          </a:xfrm>
        </p:spPr>
        <p:txBody>
          <a:bodyPr anchor="b">
            <a:normAutofit/>
          </a:bodyPr>
          <a:lstStyle>
            <a:lvl1pPr algn="l">
              <a:defRPr sz="2399"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6529" y="0"/>
            <a:ext cx="6092296"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516" y="2344684"/>
            <a:ext cx="4851724" cy="3516365"/>
          </a:xfrm>
        </p:spPr>
        <p:txBody>
          <a:bodyPr anchor="t">
            <a:normAutofit/>
          </a:bodyPr>
          <a:lstStyle>
            <a:lvl1pPr marL="0" indent="0">
              <a:buNone/>
              <a:defRPr sz="12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4798" y="6041363"/>
            <a:ext cx="976625" cy="365125"/>
          </a:xfrm>
        </p:spPr>
        <p:txBody>
          <a:bodyPr/>
          <a:lstStyle/>
          <a:p>
            <a:fld id="{52466975-C014-42E5-BFA6-B8D5FDD3B81F}" type="datetimeFigureOut">
              <a:rPr lang="en-US" smtClean="0"/>
              <a:pPr/>
              <a:t>3/18/2022</a:t>
            </a:fld>
            <a:endParaRPr lang="en-US"/>
          </a:p>
        </p:txBody>
      </p:sp>
      <p:sp>
        <p:nvSpPr>
          <p:cNvPr id="6" name="Footer Placeholder 5"/>
          <p:cNvSpPr>
            <a:spLocks noGrp="1"/>
          </p:cNvSpPr>
          <p:nvPr>
            <p:ph type="ftr" sz="quarter" idx="11"/>
          </p:nvPr>
        </p:nvSpPr>
        <p:spPr>
          <a:xfrm>
            <a:off x="590243" y="6041363"/>
            <a:ext cx="3294555" cy="365125"/>
          </a:xfrm>
        </p:spPr>
        <p:txBody>
          <a:bodyPr/>
          <a:lstStyle/>
          <a:p>
            <a:r>
              <a:rPr lang="en-US"/>
              <a:t>Add a footer</a:t>
            </a:r>
            <a:endParaRPr lang="en-US" dirty="0"/>
          </a:p>
        </p:txBody>
      </p:sp>
      <p:sp>
        <p:nvSpPr>
          <p:cNvPr id="7" name="Slide Number Placeholder 6"/>
          <p:cNvSpPr>
            <a:spLocks noGrp="1"/>
          </p:cNvSpPr>
          <p:nvPr>
            <p:ph type="sldNum" sz="quarter" idx="12"/>
          </p:nvPr>
        </p:nvSpPr>
        <p:spPr>
          <a:xfrm>
            <a:off x="4861423" y="5915889"/>
            <a:ext cx="1061878" cy="490599"/>
          </a:xfrm>
        </p:spPr>
        <p:txBody>
          <a:bodyPr/>
          <a:lstStyle/>
          <a:p>
            <a:fld id="{693B167E-EA96-4147-81DE-549160052C22}" type="slidenum">
              <a:rPr lang="en-US" smtClean="0"/>
              <a:pPr/>
              <a:t>‹#›</a:t>
            </a:fld>
            <a:endParaRPr lang="en-US"/>
          </a:p>
        </p:txBody>
      </p:sp>
    </p:spTree>
    <p:extLst>
      <p:ext uri="{BB962C8B-B14F-4D97-AF65-F5344CB8AC3E}">
        <p14:creationId xmlns:p14="http://schemas.microsoft.com/office/powerpoint/2010/main" val="1366556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789" y="447188"/>
            <a:ext cx="10569245"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09790" y="2184402"/>
            <a:ext cx="10560534"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396" y="6041363"/>
            <a:ext cx="8642069" cy="365125"/>
          </a:xfrm>
          <a:prstGeom prst="rect">
            <a:avLst/>
          </a:prstGeom>
        </p:spPr>
        <p:txBody>
          <a:bodyPr vert="horz" lIns="91440" tIns="45720" rIns="91440" bIns="45720" rtlCol="0" anchor="b"/>
          <a:lstStyle>
            <a:lvl1pPr algn="l">
              <a:defRPr sz="90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9332195" y="6041363"/>
            <a:ext cx="1343356" cy="365125"/>
          </a:xfrm>
          <a:prstGeom prst="rect">
            <a:avLst/>
          </a:prstGeom>
        </p:spPr>
        <p:txBody>
          <a:bodyPr vert="horz" lIns="91440" tIns="45720" rIns="91440" bIns="45720" rtlCol="0" anchor="b"/>
          <a:lstStyle>
            <a:lvl1pPr algn="r">
              <a:defRPr sz="900">
                <a:solidFill>
                  <a:schemeClr val="tx1"/>
                </a:solidFill>
              </a:defRPr>
            </a:lvl1pPr>
          </a:lstStyle>
          <a:p>
            <a:fld id="{52466975-C014-42E5-BFA6-B8D5FDD3B81F}" type="datetimeFigureOut">
              <a:rPr lang="en-US" smtClean="0"/>
              <a:pPr/>
              <a:t>3/18/2022</a:t>
            </a:fld>
            <a:endParaRPr lang="en-US"/>
          </a:p>
        </p:txBody>
      </p:sp>
      <p:sp>
        <p:nvSpPr>
          <p:cNvPr id="6" name="Slide Number Placeholder 5"/>
          <p:cNvSpPr>
            <a:spLocks noGrp="1"/>
          </p:cNvSpPr>
          <p:nvPr>
            <p:ph type="sldNum" sz="quarter" idx="4"/>
          </p:nvPr>
        </p:nvSpPr>
        <p:spPr>
          <a:xfrm>
            <a:off x="10675551" y="5915889"/>
            <a:ext cx="1061878" cy="490599"/>
          </a:xfrm>
          <a:prstGeom prst="rect">
            <a:avLst/>
          </a:prstGeom>
        </p:spPr>
        <p:txBody>
          <a:bodyPr vert="horz" lIns="91440" tIns="45720" rIns="91440" bIns="10800" rtlCol="0" anchor="b"/>
          <a:lstStyle>
            <a:lvl1pPr algn="r">
              <a:defRPr sz="1999">
                <a:solidFill>
                  <a:schemeClr val="accent1"/>
                </a:solidFill>
              </a:defRPr>
            </a:lvl1pPr>
          </a:lstStyle>
          <a:p>
            <a:fld id="{693B167E-EA96-4147-81DE-549160052C22}" type="slidenum">
              <a:rPr lang="en-US" smtClean="0"/>
              <a:pPr/>
              <a:t>‹#›</a:t>
            </a:fld>
            <a:endParaRPr lang="en-US"/>
          </a:p>
        </p:txBody>
      </p:sp>
    </p:spTree>
    <p:extLst>
      <p:ext uri="{BB962C8B-B14F-4D97-AF65-F5344CB8AC3E}">
        <p14:creationId xmlns:p14="http://schemas.microsoft.com/office/powerpoint/2010/main" val="4042883733"/>
      </p:ext>
    </p:extLst>
  </p:cSld>
  <p:clrMap bg1="dk1" tx1="lt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063" rtl="0" eaLnBrk="1" latinLnBrk="0" hangingPunct="1">
        <a:spcBef>
          <a:spcPct val="0"/>
        </a:spcBef>
        <a:buNone/>
        <a:defRPr sz="3999"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42797" algn="l" defTabSz="457063" rtl="0" eaLnBrk="1" latinLnBrk="0" hangingPunct="1">
        <a:spcBef>
          <a:spcPct val="20000"/>
        </a:spcBef>
        <a:spcAft>
          <a:spcPts val="600"/>
        </a:spcAft>
        <a:buClr>
          <a:schemeClr val="accent1"/>
        </a:buClr>
        <a:buFont typeface="Wingdings 2" charset="2"/>
        <a:buChar char=""/>
        <a:defRPr sz="1799" kern="1200">
          <a:solidFill>
            <a:schemeClr val="tx1"/>
          </a:solidFill>
          <a:latin typeface="+mn-lt"/>
          <a:ea typeface="+mn-ea"/>
          <a:cs typeface="+mn-cs"/>
        </a:defRPr>
      </a:lvl1pPr>
      <a:lvl2pPr marL="742727" indent="-285664" algn="l" defTabSz="457063"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2657" indent="-228531" algn="l" defTabSz="457063"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599720" indent="-228531" algn="l" defTabSz="457063"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6783" indent="-228531" algn="l" defTabSz="457063"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399280" indent="-228531" algn="l" defTabSz="457063"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160" indent="-228531" algn="l" defTabSz="457063"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040" indent="-228531" algn="l" defTabSz="457063"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8920" indent="-228531" algn="l" defTabSz="457063"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32.gif"/><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6.gif"/><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3429000"/>
            <a:ext cx="9144000" cy="1215008"/>
          </a:xfrm>
        </p:spPr>
        <p:txBody>
          <a:bodyPr/>
          <a:lstStyle/>
          <a:p>
            <a:r>
              <a:rPr lang="en-US" dirty="0"/>
              <a:t>Jeffery’s Greenhouses</a:t>
            </a:r>
          </a:p>
        </p:txBody>
      </p:sp>
      <p:sp>
        <p:nvSpPr>
          <p:cNvPr id="3" name="Subtitle 2"/>
          <p:cNvSpPr>
            <a:spLocks noGrp="1"/>
          </p:cNvSpPr>
          <p:nvPr>
            <p:ph type="subTitle" idx="1"/>
          </p:nvPr>
        </p:nvSpPr>
        <p:spPr>
          <a:xfrm>
            <a:off x="2902146" y="5013176"/>
            <a:ext cx="9289032" cy="1712168"/>
          </a:xfrm>
        </p:spPr>
        <p:txBody>
          <a:bodyPr>
            <a:normAutofit fontScale="70000" lnSpcReduction="20000"/>
          </a:bodyPr>
          <a:lstStyle/>
          <a:p>
            <a:r>
              <a:rPr lang="en-US" sz="4800" b="1" dirty="0"/>
              <a:t>Merchandiser Supervisors  </a:t>
            </a:r>
          </a:p>
          <a:p>
            <a:r>
              <a:rPr lang="en-US" sz="4800" b="1" dirty="0"/>
              <a:t>Safety Session </a:t>
            </a:r>
          </a:p>
          <a:p>
            <a:r>
              <a:rPr lang="en-US" sz="4800" b="1" dirty="0"/>
              <a:t>March 10, 2022</a:t>
            </a:r>
          </a:p>
        </p:txBody>
      </p:sp>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6CE00F-1102-4EFF-A6AB-92B11529DA7D}"/>
              </a:ext>
            </a:extLst>
          </p:cNvPr>
          <p:cNvSpPr txBox="1"/>
          <p:nvPr/>
        </p:nvSpPr>
        <p:spPr>
          <a:xfrm>
            <a:off x="1522413" y="189723"/>
            <a:ext cx="9144000" cy="11445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dirty="0">
                <a:latin typeface="+mj-lt"/>
                <a:ea typeface="+mj-ea"/>
                <a:cs typeface="+mj-cs"/>
              </a:rPr>
              <a:t>Health and Safety 2021 Objectives </a:t>
            </a:r>
          </a:p>
          <a:p>
            <a:pPr algn="ctr">
              <a:lnSpc>
                <a:spcPct val="90000"/>
              </a:lnSpc>
              <a:spcBef>
                <a:spcPct val="0"/>
              </a:spcBef>
              <a:spcAft>
                <a:spcPts val="600"/>
              </a:spcAft>
            </a:pPr>
            <a:r>
              <a:rPr lang="en-US" sz="3300" dirty="0">
                <a:latin typeface="+mj-lt"/>
                <a:ea typeface="+mj-ea"/>
                <a:cs typeface="+mj-cs"/>
              </a:rPr>
              <a:t>Jeffery’s Greenhouses Plant II</a:t>
            </a:r>
            <a:endParaRPr lang="en-CA" sz="3300" dirty="0">
              <a:latin typeface="+mj-lt"/>
              <a:ea typeface="+mj-ea"/>
              <a:cs typeface="+mj-cs"/>
            </a:endParaRPr>
          </a:p>
        </p:txBody>
      </p:sp>
      <p:sp>
        <p:nvSpPr>
          <p:cNvPr id="7" name="Content Placeholder 2">
            <a:extLst>
              <a:ext uri="{FF2B5EF4-FFF2-40B4-BE49-F238E27FC236}">
                <a16:creationId xmlns:a16="http://schemas.microsoft.com/office/drawing/2014/main" id="{FA5030F5-93DC-4D2D-8061-A0E18CFEF6B8}"/>
              </a:ext>
            </a:extLst>
          </p:cNvPr>
          <p:cNvSpPr>
            <a:spLocks noGrp="1"/>
          </p:cNvSpPr>
          <p:nvPr>
            <p:ph sz="half" idx="1"/>
          </p:nvPr>
        </p:nvSpPr>
        <p:spPr/>
        <p:txBody>
          <a:bodyPr>
            <a:normAutofit fontScale="92500"/>
          </a:bodyPr>
          <a:lstStyle/>
          <a:p>
            <a:r>
              <a:rPr lang="en-US" sz="3200" dirty="0"/>
              <a:t>1) We wish to reduce our Lost Time Injury (LTI's) to a Frequency Rate of zero.   </a:t>
            </a:r>
          </a:p>
          <a:p>
            <a:r>
              <a:rPr lang="en-US" sz="3200" dirty="0"/>
              <a:t>2) To reduce our          Non-Lost Time Injury (Medical only) Frequency Rate to one. </a:t>
            </a:r>
          </a:p>
        </p:txBody>
      </p:sp>
      <p:sp>
        <p:nvSpPr>
          <p:cNvPr id="3" name="AutoShape 2" descr="Missing The Target Clip Art at Clker.com - vector clip art online, royalty  free &amp; public domain">
            <a:extLst>
              <a:ext uri="{FF2B5EF4-FFF2-40B4-BE49-F238E27FC236}">
                <a16:creationId xmlns:a16="http://schemas.microsoft.com/office/drawing/2014/main" id="{857117C0-C272-4195-A254-CFBC62C560C6}"/>
              </a:ext>
            </a:extLst>
          </p:cNvPr>
          <p:cNvSpPr>
            <a:spLocks noChangeAspect="1" noChangeArrowheads="1"/>
          </p:cNvSpPr>
          <p:nvPr/>
        </p:nvSpPr>
        <p:spPr bwMode="auto">
          <a:xfrm>
            <a:off x="5942012" y="3276599"/>
            <a:ext cx="2888703" cy="28887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a:extLst>
              <a:ext uri="{FF2B5EF4-FFF2-40B4-BE49-F238E27FC236}">
                <a16:creationId xmlns:a16="http://schemas.microsoft.com/office/drawing/2014/main" id="{A51CF1EC-C1D1-4EF1-8FD0-D79C52EFD729}"/>
              </a:ext>
            </a:extLst>
          </p:cNvPr>
          <p:cNvPicPr>
            <a:picLocks noChangeAspect="1"/>
          </p:cNvPicPr>
          <p:nvPr/>
        </p:nvPicPr>
        <p:blipFill>
          <a:blip r:embed="rId2"/>
          <a:stretch>
            <a:fillRect/>
          </a:stretch>
        </p:blipFill>
        <p:spPr>
          <a:xfrm>
            <a:off x="7376889" y="4450759"/>
            <a:ext cx="3168352" cy="1552493"/>
          </a:xfrm>
          <a:prstGeom prst="rect">
            <a:avLst/>
          </a:prstGeom>
        </p:spPr>
      </p:pic>
      <p:pic>
        <p:nvPicPr>
          <p:cNvPr id="15" name="Picture 14" descr="Shape&#10;&#10;Description automatically generated">
            <a:extLst>
              <a:ext uri="{FF2B5EF4-FFF2-40B4-BE49-F238E27FC236}">
                <a16:creationId xmlns:a16="http://schemas.microsoft.com/office/drawing/2014/main" id="{AF1D3CCC-082F-408B-A97A-89BD550AFC5A}"/>
              </a:ext>
            </a:extLst>
          </p:cNvPr>
          <p:cNvPicPr>
            <a:picLocks noChangeAspect="1"/>
          </p:cNvPicPr>
          <p:nvPr/>
        </p:nvPicPr>
        <p:blipFill>
          <a:blip r:embed="rId3"/>
          <a:stretch>
            <a:fillRect/>
          </a:stretch>
        </p:blipFill>
        <p:spPr>
          <a:xfrm>
            <a:off x="10214759" y="4514401"/>
            <a:ext cx="1155567" cy="1444459"/>
          </a:xfrm>
          <a:prstGeom prst="rect">
            <a:avLst/>
          </a:prstGeom>
        </p:spPr>
      </p:pic>
      <p:pic>
        <p:nvPicPr>
          <p:cNvPr id="9" name="Picture 8" descr="Shape&#10;&#10;Description automatically generated">
            <a:extLst>
              <a:ext uri="{FF2B5EF4-FFF2-40B4-BE49-F238E27FC236}">
                <a16:creationId xmlns:a16="http://schemas.microsoft.com/office/drawing/2014/main" id="{73B3378B-748A-4E07-B76F-E2815D668B5D}"/>
              </a:ext>
            </a:extLst>
          </p:cNvPr>
          <p:cNvPicPr>
            <a:picLocks noChangeAspect="1"/>
          </p:cNvPicPr>
          <p:nvPr/>
        </p:nvPicPr>
        <p:blipFill>
          <a:blip r:embed="rId3"/>
          <a:stretch>
            <a:fillRect/>
          </a:stretch>
        </p:blipFill>
        <p:spPr>
          <a:xfrm>
            <a:off x="10183167" y="2479674"/>
            <a:ext cx="1155567" cy="1444459"/>
          </a:xfrm>
          <a:prstGeom prst="rect">
            <a:avLst/>
          </a:prstGeom>
        </p:spPr>
      </p:pic>
      <p:pic>
        <p:nvPicPr>
          <p:cNvPr id="12" name="Picture 11">
            <a:extLst>
              <a:ext uri="{FF2B5EF4-FFF2-40B4-BE49-F238E27FC236}">
                <a16:creationId xmlns:a16="http://schemas.microsoft.com/office/drawing/2014/main" id="{DB608BB8-91D0-4B13-991D-CD921D5E8B84}"/>
              </a:ext>
            </a:extLst>
          </p:cNvPr>
          <p:cNvPicPr>
            <a:picLocks noChangeAspect="1"/>
          </p:cNvPicPr>
          <p:nvPr/>
        </p:nvPicPr>
        <p:blipFill>
          <a:blip r:embed="rId2"/>
          <a:stretch>
            <a:fillRect/>
          </a:stretch>
        </p:blipFill>
        <p:spPr>
          <a:xfrm>
            <a:off x="7355474" y="2380255"/>
            <a:ext cx="3168352" cy="1552493"/>
          </a:xfrm>
          <a:prstGeom prst="rect">
            <a:avLst/>
          </a:prstGeom>
        </p:spPr>
      </p:pic>
    </p:spTree>
    <p:extLst>
      <p:ext uri="{BB962C8B-B14F-4D97-AF65-F5344CB8AC3E}">
        <p14:creationId xmlns:p14="http://schemas.microsoft.com/office/powerpoint/2010/main" val="389486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a:xfrm>
            <a:off x="809789" y="908720"/>
            <a:ext cx="10569245" cy="970450"/>
          </a:xfrm>
        </p:spPr>
        <p:txBody>
          <a:bodyPr/>
          <a:lstStyle/>
          <a:p>
            <a:r>
              <a:rPr lang="en-CA" b="0" i="0" dirty="0">
                <a:solidFill>
                  <a:schemeClr val="tx1"/>
                </a:solidFill>
                <a:effectLst/>
                <a:latin typeface="Roboto" panose="02000000000000000000" pitchFamily="2" charset="0"/>
              </a:rPr>
              <a:t>Workers will:</a:t>
            </a:r>
            <a:br>
              <a:rPr lang="en-CA" b="0" i="0" dirty="0">
                <a:solidFill>
                  <a:srgbClr val="000000"/>
                </a:solidFill>
                <a:effectLst/>
                <a:latin typeface="Roboto" panose="02000000000000000000" pitchFamily="2" charset="0"/>
              </a:rPr>
            </a:br>
            <a:endParaRPr lang="en-CA" dirty="0"/>
          </a:p>
        </p:txBody>
      </p:sp>
      <p:sp>
        <p:nvSpPr>
          <p:cNvPr id="4" name="TextBox 3">
            <a:extLst>
              <a:ext uri="{FF2B5EF4-FFF2-40B4-BE49-F238E27FC236}">
                <a16:creationId xmlns:a16="http://schemas.microsoft.com/office/drawing/2014/main" id="{D8B2299D-AFD8-4218-863B-1871F5D4B35E}"/>
              </a:ext>
            </a:extLst>
          </p:cNvPr>
          <p:cNvSpPr txBox="1"/>
          <p:nvPr/>
        </p:nvSpPr>
        <p:spPr>
          <a:xfrm>
            <a:off x="333772" y="2420888"/>
            <a:ext cx="11377264" cy="3970318"/>
          </a:xfrm>
          <a:prstGeom prst="rect">
            <a:avLst/>
          </a:prstGeom>
          <a:noFill/>
        </p:spPr>
        <p:txBody>
          <a:bodyPr wrap="square" rtlCol="0">
            <a:spAutoFit/>
          </a:bodyPr>
          <a:lstStyle/>
          <a:p>
            <a:pPr marL="342900" indent="-342900">
              <a:buAutoNum type="arabicParenR"/>
            </a:pPr>
            <a:r>
              <a:rPr lang="en-US" sz="2800" dirty="0"/>
              <a:t>obtain medical treatment (e.g. medical aid, first aid, 9-1-1), if required,</a:t>
            </a:r>
          </a:p>
          <a:p>
            <a:pPr marL="342900" indent="-342900">
              <a:buAutoNum type="arabicParenR"/>
            </a:pPr>
            <a:r>
              <a:rPr lang="en-US" sz="2800" dirty="0"/>
              <a:t>immediately report work-related injuries or incidents to their supervisors, and</a:t>
            </a:r>
          </a:p>
          <a:p>
            <a:pPr marL="342900" indent="-342900">
              <a:buAutoNum type="arabicParenR"/>
            </a:pPr>
            <a:r>
              <a:rPr lang="en-US" sz="2800" dirty="0"/>
              <a:t>complete the Worker’s Report of Injury/Illness (WSIB Form 6) if the injury or illness is reportable to the WSIB and provide a copy to their supervisor and the WSIB</a:t>
            </a:r>
          </a:p>
          <a:p>
            <a:pPr marL="342900" indent="-342900">
              <a:buAutoNum type="arabicParenR"/>
            </a:pPr>
            <a:r>
              <a:rPr lang="en-US" sz="2800" dirty="0"/>
              <a:t> Participate (Where applicable) in the RTW process including modified duties and graduated return to work schedule. </a:t>
            </a:r>
            <a:endParaRPr lang="en-CA" sz="2800" dirty="0"/>
          </a:p>
        </p:txBody>
      </p:sp>
      <p:pic>
        <p:nvPicPr>
          <p:cNvPr id="5" name="Picture 4" descr="Icon&#10;&#10;Description automatically generated">
            <a:extLst>
              <a:ext uri="{FF2B5EF4-FFF2-40B4-BE49-F238E27FC236}">
                <a16:creationId xmlns:a16="http://schemas.microsoft.com/office/drawing/2014/main" id="{7D02D3B7-98E0-42B9-9915-35E4273D06B0}"/>
              </a:ext>
            </a:extLst>
          </p:cNvPr>
          <p:cNvPicPr>
            <a:picLocks noChangeAspect="1"/>
          </p:cNvPicPr>
          <p:nvPr/>
        </p:nvPicPr>
        <p:blipFill>
          <a:blip r:embed="rId2"/>
          <a:stretch>
            <a:fillRect/>
          </a:stretch>
        </p:blipFill>
        <p:spPr>
          <a:xfrm>
            <a:off x="9694812" y="115159"/>
            <a:ext cx="1275108" cy="1652004"/>
          </a:xfrm>
          <a:prstGeom prst="rect">
            <a:avLst/>
          </a:prstGeom>
        </p:spPr>
      </p:pic>
    </p:spTree>
    <p:extLst>
      <p:ext uri="{BB962C8B-B14F-4D97-AF65-F5344CB8AC3E}">
        <p14:creationId xmlns:p14="http://schemas.microsoft.com/office/powerpoint/2010/main" val="195169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a:xfrm>
            <a:off x="481092" y="188640"/>
            <a:ext cx="11693335" cy="1906554"/>
          </a:xfrm>
        </p:spPr>
        <p:txBody>
          <a:bodyPr/>
          <a:lstStyle/>
          <a:p>
            <a:pPr algn="ctr"/>
            <a:r>
              <a:rPr lang="en-CA" b="0" i="0" dirty="0">
                <a:solidFill>
                  <a:schemeClr val="tx1"/>
                </a:solidFill>
                <a:effectLst/>
                <a:latin typeface="Roboto" panose="02000000000000000000" pitchFamily="2" charset="0"/>
              </a:rPr>
              <a:t>Human Resources and Health and Safety Consultants (Allison &amp; Gina)</a:t>
            </a:r>
            <a:br>
              <a:rPr lang="en-CA" b="0" i="0" dirty="0">
                <a:solidFill>
                  <a:srgbClr val="000000"/>
                </a:solidFill>
                <a:effectLst/>
                <a:latin typeface="Roboto" panose="02000000000000000000" pitchFamily="2" charset="0"/>
              </a:rPr>
            </a:br>
            <a:endParaRPr lang="en-CA" dirty="0"/>
          </a:p>
        </p:txBody>
      </p:sp>
      <p:sp>
        <p:nvSpPr>
          <p:cNvPr id="4" name="TextBox 3">
            <a:extLst>
              <a:ext uri="{FF2B5EF4-FFF2-40B4-BE49-F238E27FC236}">
                <a16:creationId xmlns:a16="http://schemas.microsoft.com/office/drawing/2014/main" id="{D8B2299D-AFD8-4218-863B-1871F5D4B35E}"/>
              </a:ext>
            </a:extLst>
          </p:cNvPr>
          <p:cNvSpPr txBox="1"/>
          <p:nvPr/>
        </p:nvSpPr>
        <p:spPr>
          <a:xfrm>
            <a:off x="76068" y="2152038"/>
            <a:ext cx="12036687" cy="3970318"/>
          </a:xfrm>
          <a:prstGeom prst="rect">
            <a:avLst/>
          </a:prstGeom>
          <a:noFill/>
        </p:spPr>
        <p:txBody>
          <a:bodyPr wrap="square" rtlCol="0">
            <a:spAutoFit/>
          </a:bodyPr>
          <a:lstStyle/>
          <a:p>
            <a:pPr marL="342900" indent="-342900">
              <a:buAutoNum type="arabicParenR"/>
            </a:pPr>
            <a:r>
              <a:rPr lang="en-US" sz="2800" dirty="0"/>
              <a:t>Report to the Occupational Health and safety Consultant immediately when they learn of a critical injury,</a:t>
            </a:r>
          </a:p>
          <a:p>
            <a:pPr marL="342900" indent="-342900">
              <a:buAutoNum type="arabicParenR"/>
            </a:pPr>
            <a:r>
              <a:rPr lang="en-US" sz="2800" dirty="0"/>
              <a:t>Using the submitted accident report, complete Form 7s to the WSIB, providing a copy to the worker. </a:t>
            </a:r>
          </a:p>
          <a:p>
            <a:pPr marL="342900" indent="-342900">
              <a:buAutoNum type="arabicParenR"/>
            </a:pPr>
            <a:r>
              <a:rPr lang="en-US" sz="2800" dirty="0"/>
              <a:t>Provide a copy of the Return-to-Work package including Form 8 or FAF for doctor </a:t>
            </a:r>
          </a:p>
          <a:p>
            <a:pPr marL="342900" indent="-342900">
              <a:buAutoNum type="arabicParenR"/>
            </a:pPr>
            <a:r>
              <a:rPr lang="en-US" sz="2800" dirty="0"/>
              <a:t>Act as liaison between the merchandisers, supervisors and the WSIB,</a:t>
            </a:r>
          </a:p>
          <a:p>
            <a:pPr marL="342900" indent="-342900">
              <a:buAutoNum type="arabicParenR"/>
            </a:pPr>
            <a:r>
              <a:rPr lang="en-US" sz="2800" dirty="0"/>
              <a:t>Maintain employee WSIB files.</a:t>
            </a:r>
          </a:p>
        </p:txBody>
      </p:sp>
      <p:pic>
        <p:nvPicPr>
          <p:cNvPr id="5" name="Picture 4" descr="Icon&#10;&#10;Description automatically generated">
            <a:extLst>
              <a:ext uri="{FF2B5EF4-FFF2-40B4-BE49-F238E27FC236}">
                <a16:creationId xmlns:a16="http://schemas.microsoft.com/office/drawing/2014/main" id="{99A754F0-7AF1-4C9B-82E5-7EB21E69F399}"/>
              </a:ext>
            </a:extLst>
          </p:cNvPr>
          <p:cNvPicPr>
            <a:picLocks noChangeAspect="1"/>
          </p:cNvPicPr>
          <p:nvPr/>
        </p:nvPicPr>
        <p:blipFill>
          <a:blip r:embed="rId2"/>
          <a:stretch>
            <a:fillRect/>
          </a:stretch>
        </p:blipFill>
        <p:spPr>
          <a:xfrm>
            <a:off x="10846940" y="404664"/>
            <a:ext cx="1116662" cy="1446725"/>
          </a:xfrm>
          <a:prstGeom prst="rect">
            <a:avLst/>
          </a:prstGeom>
        </p:spPr>
      </p:pic>
    </p:spTree>
    <p:extLst>
      <p:ext uri="{BB962C8B-B14F-4D97-AF65-F5344CB8AC3E}">
        <p14:creationId xmlns:p14="http://schemas.microsoft.com/office/powerpoint/2010/main" val="230855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a:xfrm>
            <a:off x="481092" y="188640"/>
            <a:ext cx="11693335" cy="1906554"/>
          </a:xfrm>
        </p:spPr>
        <p:txBody>
          <a:bodyPr/>
          <a:lstStyle/>
          <a:p>
            <a:pPr algn="ctr"/>
            <a:r>
              <a:rPr lang="en-CA" b="0" i="0" dirty="0">
                <a:solidFill>
                  <a:schemeClr val="tx1"/>
                </a:solidFill>
                <a:effectLst/>
                <a:latin typeface="Roboto" panose="02000000000000000000" pitchFamily="2" charset="0"/>
              </a:rPr>
              <a:t>Human Resources and Health and Safety Consultants (Allison &amp; Gina)</a:t>
            </a:r>
            <a:br>
              <a:rPr lang="en-CA" b="0" i="0" dirty="0">
                <a:solidFill>
                  <a:srgbClr val="000000"/>
                </a:solidFill>
                <a:effectLst/>
                <a:latin typeface="Roboto" panose="02000000000000000000" pitchFamily="2" charset="0"/>
              </a:rPr>
            </a:br>
            <a:endParaRPr lang="en-CA" dirty="0"/>
          </a:p>
        </p:txBody>
      </p:sp>
      <p:sp>
        <p:nvSpPr>
          <p:cNvPr id="4" name="TextBox 3">
            <a:extLst>
              <a:ext uri="{FF2B5EF4-FFF2-40B4-BE49-F238E27FC236}">
                <a16:creationId xmlns:a16="http://schemas.microsoft.com/office/drawing/2014/main" id="{D8B2299D-AFD8-4218-863B-1871F5D4B35E}"/>
              </a:ext>
            </a:extLst>
          </p:cNvPr>
          <p:cNvSpPr txBox="1"/>
          <p:nvPr/>
        </p:nvSpPr>
        <p:spPr>
          <a:xfrm>
            <a:off x="-9550" y="2204864"/>
            <a:ext cx="12036687" cy="3970318"/>
          </a:xfrm>
          <a:prstGeom prst="rect">
            <a:avLst/>
          </a:prstGeom>
          <a:noFill/>
        </p:spPr>
        <p:txBody>
          <a:bodyPr wrap="square" rtlCol="0">
            <a:spAutoFit/>
          </a:bodyPr>
          <a:lstStyle/>
          <a:p>
            <a:pPr marL="342900" indent="-342900">
              <a:buAutoNum type="arabicParenR"/>
            </a:pPr>
            <a:r>
              <a:rPr lang="en-US" sz="2800" dirty="0"/>
              <a:t>Request additional information of supervisory staff if a Supervisor’s Report of Injury/Incident is inadequately completed,</a:t>
            </a:r>
          </a:p>
          <a:p>
            <a:pPr marL="342900" indent="-342900">
              <a:buAutoNum type="arabicParenR"/>
            </a:pPr>
            <a:r>
              <a:rPr lang="en-US" sz="2800" dirty="0"/>
              <a:t>Assist when occupational health and safety expertise is needed in completing corrective actions identified by the supervisor in the report,</a:t>
            </a:r>
          </a:p>
          <a:p>
            <a:pPr marL="342900" indent="-342900">
              <a:buAutoNum type="arabicParenR"/>
            </a:pPr>
            <a:r>
              <a:rPr lang="en-US" sz="2800" dirty="0"/>
              <a:t>Provide assistance and training in incident investigation and reporting, as needed</a:t>
            </a:r>
          </a:p>
          <a:p>
            <a:pPr marL="342900" indent="-342900">
              <a:buAutoNum type="arabicParenR"/>
            </a:pPr>
            <a:r>
              <a:rPr lang="en-US" sz="2800" dirty="0"/>
              <a:t>Review injury/incident trends to assist in identification and initiation of appropriate prevention efforts.</a:t>
            </a:r>
            <a:endParaRPr lang="en-CA" sz="2800" dirty="0"/>
          </a:p>
        </p:txBody>
      </p:sp>
      <p:pic>
        <p:nvPicPr>
          <p:cNvPr id="5" name="Picture 4" descr="Icon&#10;&#10;Description automatically generated">
            <a:extLst>
              <a:ext uri="{FF2B5EF4-FFF2-40B4-BE49-F238E27FC236}">
                <a16:creationId xmlns:a16="http://schemas.microsoft.com/office/drawing/2014/main" id="{48C276B8-C3D8-4A93-85AE-E41A6987357C}"/>
              </a:ext>
            </a:extLst>
          </p:cNvPr>
          <p:cNvPicPr>
            <a:picLocks noChangeAspect="1"/>
          </p:cNvPicPr>
          <p:nvPr/>
        </p:nvPicPr>
        <p:blipFill>
          <a:blip r:embed="rId2"/>
          <a:stretch>
            <a:fillRect/>
          </a:stretch>
        </p:blipFill>
        <p:spPr>
          <a:xfrm>
            <a:off x="10846940" y="548680"/>
            <a:ext cx="1062387" cy="1376407"/>
          </a:xfrm>
          <a:prstGeom prst="rect">
            <a:avLst/>
          </a:prstGeom>
        </p:spPr>
      </p:pic>
    </p:spTree>
    <p:extLst>
      <p:ext uri="{BB962C8B-B14F-4D97-AF65-F5344CB8AC3E}">
        <p14:creationId xmlns:p14="http://schemas.microsoft.com/office/powerpoint/2010/main" val="22029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E75D15-CF17-4901-A858-1470ED659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DF323B8-8C06-4F56-BB4B-B8857128A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887" y="480060"/>
            <a:ext cx="11235050" cy="5897880"/>
          </a:xfrm>
          <a:prstGeom prst="rect">
            <a:avLst/>
          </a:prstGeom>
          <a:solidFill>
            <a:srgbClr val="FFFFFF"/>
          </a:solidFill>
          <a:ln w="22225">
            <a:solidFill>
              <a:srgbClr val="14A5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543E506-0E27-46C9-A660-91C1B9B190AA}"/>
              </a:ext>
            </a:extLst>
          </p:cNvPr>
          <p:cNvPicPr>
            <a:picLocks noChangeAspect="1"/>
          </p:cNvPicPr>
          <p:nvPr/>
        </p:nvPicPr>
        <p:blipFill>
          <a:blip r:embed="rId3"/>
          <a:stretch>
            <a:fillRect/>
          </a:stretch>
        </p:blipFill>
        <p:spPr>
          <a:xfrm>
            <a:off x="988903" y="786900"/>
            <a:ext cx="10211018" cy="5284201"/>
          </a:xfrm>
          <a:prstGeom prst="rect">
            <a:avLst/>
          </a:prstGeom>
        </p:spPr>
      </p:pic>
    </p:spTree>
    <p:extLst>
      <p:ext uri="{BB962C8B-B14F-4D97-AF65-F5344CB8AC3E}">
        <p14:creationId xmlns:p14="http://schemas.microsoft.com/office/powerpoint/2010/main" val="152887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5DCC-53D2-496B-B046-85606C692FB3}"/>
              </a:ext>
            </a:extLst>
          </p:cNvPr>
          <p:cNvSpPr>
            <a:spLocks noGrp="1"/>
          </p:cNvSpPr>
          <p:nvPr>
            <p:ph type="title"/>
          </p:nvPr>
        </p:nvSpPr>
        <p:spPr/>
        <p:txBody>
          <a:bodyPr/>
          <a:lstStyle/>
          <a:p>
            <a:r>
              <a:rPr lang="en-CA" dirty="0"/>
              <a:t>Living with and Managing Covid-19</a:t>
            </a:r>
          </a:p>
        </p:txBody>
      </p:sp>
      <p:sp>
        <p:nvSpPr>
          <p:cNvPr id="3" name="TextBox 2">
            <a:extLst>
              <a:ext uri="{FF2B5EF4-FFF2-40B4-BE49-F238E27FC236}">
                <a16:creationId xmlns:a16="http://schemas.microsoft.com/office/drawing/2014/main" id="{5B5CFF09-24BE-44D4-BF8C-4B6FA1350801}"/>
              </a:ext>
            </a:extLst>
          </p:cNvPr>
          <p:cNvSpPr txBox="1"/>
          <p:nvPr/>
        </p:nvSpPr>
        <p:spPr>
          <a:xfrm>
            <a:off x="261763" y="2348880"/>
            <a:ext cx="11665296" cy="3970318"/>
          </a:xfrm>
          <a:prstGeom prst="rect">
            <a:avLst/>
          </a:prstGeom>
          <a:noFill/>
        </p:spPr>
        <p:txBody>
          <a:bodyPr wrap="square" rtlCol="0">
            <a:spAutoFit/>
          </a:bodyPr>
          <a:lstStyle/>
          <a:p>
            <a:pPr marL="514350" indent="-514350" algn="l" fontAlgn="base">
              <a:buAutoNum type="arabicPeriod"/>
            </a:pPr>
            <a:r>
              <a:rPr lang="en-US" sz="2800" i="0" dirty="0">
                <a:effectLst/>
              </a:rPr>
              <a:t>What we know about COVID-19 is changing rapidly</a:t>
            </a:r>
          </a:p>
          <a:p>
            <a:pPr marL="514350" indent="-514350" algn="l" fontAlgn="base">
              <a:buAutoNum type="arabicPeriod"/>
            </a:pPr>
            <a:r>
              <a:rPr lang="en-US" sz="2800" dirty="0"/>
              <a:t>The current restrictions surrounding Covid-19 are changing rapidly. </a:t>
            </a:r>
            <a:endParaRPr lang="en-US" sz="2800" i="0" dirty="0">
              <a:effectLst/>
            </a:endParaRPr>
          </a:p>
          <a:p>
            <a:pPr marL="514350" indent="-514350" algn="l" fontAlgn="base">
              <a:buAutoNum type="arabicPeriod"/>
            </a:pPr>
            <a:r>
              <a:rPr lang="en-US" sz="2800" dirty="0"/>
              <a:t>The release of the media document yesterday is filled with good news. </a:t>
            </a:r>
          </a:p>
          <a:p>
            <a:pPr marL="514350" indent="-514350" algn="l" fontAlgn="base">
              <a:buAutoNum type="arabicPeriod"/>
            </a:pPr>
            <a:r>
              <a:rPr lang="en-US" sz="2800" dirty="0"/>
              <a:t>There is also a Home Depot call scheduled for tomorrow which will have more information. </a:t>
            </a:r>
          </a:p>
          <a:p>
            <a:pPr marL="514350" indent="-514350" algn="l" fontAlgn="base">
              <a:buAutoNum type="arabicPeriod"/>
            </a:pPr>
            <a:r>
              <a:rPr lang="en-US" sz="2800" i="0" dirty="0">
                <a:effectLst/>
              </a:rPr>
              <a:t>Here is the information currently known that we can share…. </a:t>
            </a:r>
          </a:p>
          <a:p>
            <a:pPr algn="l" fontAlgn="base"/>
            <a:endParaRPr lang="en-US" sz="2800" i="0" dirty="0">
              <a:effectLst/>
              <a:latin typeface="Yale New"/>
            </a:endParaRPr>
          </a:p>
        </p:txBody>
      </p:sp>
    </p:spTree>
    <p:extLst>
      <p:ext uri="{BB962C8B-B14F-4D97-AF65-F5344CB8AC3E}">
        <p14:creationId xmlns:p14="http://schemas.microsoft.com/office/powerpoint/2010/main" val="131023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5DCC-53D2-496B-B046-85606C692FB3}"/>
              </a:ext>
            </a:extLst>
          </p:cNvPr>
          <p:cNvSpPr>
            <a:spLocks noGrp="1"/>
          </p:cNvSpPr>
          <p:nvPr>
            <p:ph type="title"/>
          </p:nvPr>
        </p:nvSpPr>
        <p:spPr>
          <a:xfrm>
            <a:off x="693812" y="764704"/>
            <a:ext cx="10569245" cy="970450"/>
          </a:xfrm>
        </p:spPr>
        <p:txBody>
          <a:bodyPr/>
          <a:lstStyle/>
          <a:p>
            <a:pPr algn="ctr"/>
            <a:r>
              <a:rPr lang="en-CA" dirty="0"/>
              <a:t>Living with and Managing Covid-19         (as of March 10)</a:t>
            </a:r>
          </a:p>
        </p:txBody>
      </p:sp>
      <p:sp>
        <p:nvSpPr>
          <p:cNvPr id="3" name="TextBox 2">
            <a:extLst>
              <a:ext uri="{FF2B5EF4-FFF2-40B4-BE49-F238E27FC236}">
                <a16:creationId xmlns:a16="http://schemas.microsoft.com/office/drawing/2014/main" id="{5B5CFF09-24BE-44D4-BF8C-4B6FA1350801}"/>
              </a:ext>
            </a:extLst>
          </p:cNvPr>
          <p:cNvSpPr txBox="1"/>
          <p:nvPr/>
        </p:nvSpPr>
        <p:spPr>
          <a:xfrm>
            <a:off x="261764" y="2204864"/>
            <a:ext cx="11665296" cy="3970318"/>
          </a:xfrm>
          <a:prstGeom prst="rect">
            <a:avLst/>
          </a:prstGeom>
          <a:noFill/>
        </p:spPr>
        <p:txBody>
          <a:bodyPr wrap="square" rtlCol="0">
            <a:spAutoFit/>
          </a:bodyPr>
          <a:lstStyle/>
          <a:p>
            <a:pPr marL="514350" indent="-514350" algn="l" fontAlgn="base">
              <a:buAutoNum type="arabicPeriod"/>
            </a:pPr>
            <a:r>
              <a:rPr lang="en-US" sz="3600" i="0" dirty="0">
                <a:effectLst/>
                <a:latin typeface="Yale New"/>
              </a:rPr>
              <a:t>Home Depot is NOT requiring the completion of the daily covid screening forms </a:t>
            </a:r>
            <a:r>
              <a:rPr lang="en-US" sz="3600" i="0">
                <a:effectLst/>
                <a:latin typeface="Yale New"/>
              </a:rPr>
              <a:t>from vendors. </a:t>
            </a:r>
            <a:endParaRPr lang="en-US" sz="3600" i="0" dirty="0">
              <a:effectLst/>
              <a:latin typeface="Yale New"/>
            </a:endParaRPr>
          </a:p>
          <a:p>
            <a:pPr marL="514350" indent="-514350" algn="l" fontAlgn="base">
              <a:buAutoNum type="arabicPeriod"/>
            </a:pPr>
            <a:r>
              <a:rPr lang="en-US" sz="3600" dirty="0">
                <a:latin typeface="Yale New"/>
              </a:rPr>
              <a:t>Masks are still a requirement. </a:t>
            </a:r>
          </a:p>
          <a:p>
            <a:pPr marL="514350" indent="-514350" algn="l" fontAlgn="base">
              <a:buAutoNum type="arabicPeriod"/>
            </a:pPr>
            <a:r>
              <a:rPr lang="en-US" sz="3600" dirty="0">
                <a:latin typeface="Yale New"/>
              </a:rPr>
              <a:t>Sanitizing stations are still provided throughout HD.</a:t>
            </a:r>
          </a:p>
          <a:p>
            <a:pPr marL="514350" indent="-514350" algn="l" fontAlgn="base">
              <a:buAutoNum type="arabicPeriod"/>
            </a:pPr>
            <a:r>
              <a:rPr lang="en-US" sz="3600" i="0" dirty="0">
                <a:effectLst/>
                <a:latin typeface="Yale New"/>
              </a:rPr>
              <a:t>Capacity limits are lifted while Physical D</a:t>
            </a:r>
            <a:r>
              <a:rPr lang="en-US" sz="3600" dirty="0">
                <a:latin typeface="Yale New"/>
              </a:rPr>
              <a:t>istancing measures are still in place.</a:t>
            </a:r>
          </a:p>
          <a:p>
            <a:pPr marL="514350" indent="-514350" algn="l" fontAlgn="base">
              <a:buAutoNum type="arabicPeriod"/>
            </a:pPr>
            <a:r>
              <a:rPr lang="en-US" sz="3600" i="0" dirty="0">
                <a:effectLst/>
                <a:latin typeface="Yale New"/>
              </a:rPr>
              <a:t>Digital Sign In program is a permanent change. </a:t>
            </a:r>
          </a:p>
        </p:txBody>
      </p:sp>
    </p:spTree>
    <p:extLst>
      <p:ext uri="{BB962C8B-B14F-4D97-AF65-F5344CB8AC3E}">
        <p14:creationId xmlns:p14="http://schemas.microsoft.com/office/powerpoint/2010/main" val="12010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154AFE-D255-451C-95AF-F69889B0224A}"/>
              </a:ext>
            </a:extLst>
          </p:cNvPr>
          <p:cNvPicPr>
            <a:picLocks noChangeAspect="1"/>
          </p:cNvPicPr>
          <p:nvPr/>
        </p:nvPicPr>
        <p:blipFill>
          <a:blip r:embed="rId3"/>
          <a:stretch>
            <a:fillRect/>
          </a:stretch>
        </p:blipFill>
        <p:spPr>
          <a:xfrm>
            <a:off x="156387" y="0"/>
            <a:ext cx="11876049" cy="6858000"/>
          </a:xfrm>
          <a:prstGeom prst="rect">
            <a:avLst/>
          </a:prstGeom>
        </p:spPr>
      </p:pic>
    </p:spTree>
    <p:extLst>
      <p:ext uri="{BB962C8B-B14F-4D97-AF65-F5344CB8AC3E}">
        <p14:creationId xmlns:p14="http://schemas.microsoft.com/office/powerpoint/2010/main" val="377971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B7DF1-8175-4301-873B-2036D06E8FF2}"/>
              </a:ext>
            </a:extLst>
          </p:cNvPr>
          <p:cNvPicPr>
            <a:picLocks noChangeAspect="1"/>
          </p:cNvPicPr>
          <p:nvPr/>
        </p:nvPicPr>
        <p:blipFill>
          <a:blip r:embed="rId3"/>
          <a:stretch>
            <a:fillRect/>
          </a:stretch>
        </p:blipFill>
        <p:spPr>
          <a:xfrm>
            <a:off x="167697" y="0"/>
            <a:ext cx="11853430" cy="6858000"/>
          </a:xfrm>
          <a:prstGeom prst="rect">
            <a:avLst/>
          </a:prstGeom>
        </p:spPr>
      </p:pic>
    </p:spTree>
    <p:extLst>
      <p:ext uri="{BB962C8B-B14F-4D97-AF65-F5344CB8AC3E}">
        <p14:creationId xmlns:p14="http://schemas.microsoft.com/office/powerpoint/2010/main" val="126622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5DCC-53D2-496B-B046-85606C692FB3}"/>
              </a:ext>
            </a:extLst>
          </p:cNvPr>
          <p:cNvSpPr>
            <a:spLocks noGrp="1"/>
          </p:cNvSpPr>
          <p:nvPr>
            <p:ph type="title"/>
          </p:nvPr>
        </p:nvSpPr>
        <p:spPr>
          <a:xfrm>
            <a:off x="549796" y="620688"/>
            <a:ext cx="10569245" cy="970450"/>
          </a:xfrm>
        </p:spPr>
        <p:txBody>
          <a:bodyPr/>
          <a:lstStyle/>
          <a:p>
            <a:pPr algn="ctr"/>
            <a:r>
              <a:rPr lang="en-CA" dirty="0"/>
              <a:t>Living with and Managing Covid-19</a:t>
            </a:r>
          </a:p>
        </p:txBody>
      </p:sp>
      <p:sp>
        <p:nvSpPr>
          <p:cNvPr id="3" name="TextBox 2">
            <a:extLst>
              <a:ext uri="{FF2B5EF4-FFF2-40B4-BE49-F238E27FC236}">
                <a16:creationId xmlns:a16="http://schemas.microsoft.com/office/drawing/2014/main" id="{5B5CFF09-24BE-44D4-BF8C-4B6FA1350801}"/>
              </a:ext>
            </a:extLst>
          </p:cNvPr>
          <p:cNvSpPr txBox="1"/>
          <p:nvPr/>
        </p:nvSpPr>
        <p:spPr>
          <a:xfrm>
            <a:off x="189756" y="2276872"/>
            <a:ext cx="11999069" cy="4401205"/>
          </a:xfrm>
          <a:prstGeom prst="rect">
            <a:avLst/>
          </a:prstGeom>
          <a:noFill/>
        </p:spPr>
        <p:txBody>
          <a:bodyPr wrap="square" rtlCol="0">
            <a:spAutoFit/>
          </a:bodyPr>
          <a:lstStyle/>
          <a:p>
            <a:pPr algn="l" fontAlgn="base"/>
            <a:r>
              <a:rPr lang="en-US" sz="2800" i="0" dirty="0">
                <a:effectLst/>
              </a:rPr>
              <a:t>1. Infection prevention is still key.</a:t>
            </a:r>
          </a:p>
          <a:p>
            <a:pPr algn="l" fontAlgn="base"/>
            <a:r>
              <a:rPr lang="en-US" sz="2800" dirty="0"/>
              <a:t>2. Once masks are removed, people can still voluntarily wear them,  and this must be respected. </a:t>
            </a:r>
          </a:p>
          <a:p>
            <a:pPr algn="l" fontAlgn="base"/>
            <a:r>
              <a:rPr lang="en-US" sz="2800" dirty="0"/>
              <a:t>3. Anyone who is ill should stay home until they are recovered and able to work again. </a:t>
            </a:r>
            <a:r>
              <a:rPr lang="en-US" sz="2800" b="1" u="sng" dirty="0"/>
              <a:t>Unless they are not vaccinated then the isolation rules apply. </a:t>
            </a:r>
          </a:p>
          <a:p>
            <a:pPr algn="l" fontAlgn="base"/>
            <a:r>
              <a:rPr lang="en-US" sz="2800" dirty="0"/>
              <a:t>4. </a:t>
            </a:r>
            <a:r>
              <a:rPr lang="en-US" sz="2800" i="0" dirty="0">
                <a:effectLst/>
              </a:rPr>
              <a:t> Because information is so new, we do not have </a:t>
            </a:r>
            <a:r>
              <a:rPr lang="en-US" sz="2800" dirty="0"/>
              <a:t>final guidelines to give you now other then what has been provided. We will continue to monitor and once more is known release an updated covid memo to provide to your team. </a:t>
            </a:r>
            <a:endParaRPr lang="en-US" sz="2800" i="0" dirty="0">
              <a:effectLst/>
            </a:endParaRPr>
          </a:p>
        </p:txBody>
      </p:sp>
    </p:spTree>
    <p:extLst>
      <p:ext uri="{BB962C8B-B14F-4D97-AF65-F5344CB8AC3E}">
        <p14:creationId xmlns:p14="http://schemas.microsoft.com/office/powerpoint/2010/main" val="299582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7F5A581C-4EC7-4F96-A745-9185F58EAF31}"/>
              </a:ext>
            </a:extLst>
          </p:cNvPr>
          <p:cNvPicPr>
            <a:picLocks noChangeAspect="1"/>
          </p:cNvPicPr>
          <p:nvPr/>
        </p:nvPicPr>
        <p:blipFill>
          <a:blip r:embed="rId2"/>
          <a:stretch>
            <a:fillRect/>
          </a:stretch>
        </p:blipFill>
        <p:spPr>
          <a:xfrm>
            <a:off x="3142084" y="116632"/>
            <a:ext cx="5328592" cy="1669139"/>
          </a:xfrm>
          <a:prstGeom prst="rect">
            <a:avLst/>
          </a:prstGeom>
        </p:spPr>
      </p:pic>
      <p:pic>
        <p:nvPicPr>
          <p:cNvPr id="1026" name="Picture 2" descr="National Public Health Week: Get Ready. Be Safe. Stay Healthy. - BLOG">
            <a:extLst>
              <a:ext uri="{FF2B5EF4-FFF2-40B4-BE49-F238E27FC236}">
                <a16:creationId xmlns:a16="http://schemas.microsoft.com/office/drawing/2014/main" id="{6798B993-EAD4-4238-9B6F-B3240204C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853" y="2001388"/>
            <a:ext cx="4104456" cy="2076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EEP CALM and REMEMBER HEALTH AND SAFETY IN THE WORKPLACE - Keep Calm and  Posters Generator, Maker For Free - KeepCalmAndPosters.com">
            <a:extLst>
              <a:ext uri="{FF2B5EF4-FFF2-40B4-BE49-F238E27FC236}">
                <a16:creationId xmlns:a16="http://schemas.microsoft.com/office/drawing/2014/main" id="{D23F6157-6A6F-4EE7-B6CB-4DB3EBB2DB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516" y="1767218"/>
            <a:ext cx="4171971" cy="4867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ANK YOU FOR WORKING SAFELY – Safehouse Signs">
            <a:extLst>
              <a:ext uri="{FF2B5EF4-FFF2-40B4-BE49-F238E27FC236}">
                <a16:creationId xmlns:a16="http://schemas.microsoft.com/office/drawing/2014/main" id="{4A5FD92E-D223-4EF5-871A-0AF4891F4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91" y="4365104"/>
            <a:ext cx="5286668" cy="166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0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F5545-7A0E-4C92-A4BB-8E746E35E42A}"/>
              </a:ext>
            </a:extLst>
          </p:cNvPr>
          <p:cNvSpPr>
            <a:spLocks noGrp="1"/>
          </p:cNvSpPr>
          <p:nvPr>
            <p:ph type="title"/>
          </p:nvPr>
        </p:nvSpPr>
        <p:spPr/>
        <p:txBody>
          <a:bodyPr>
            <a:noAutofit/>
          </a:bodyPr>
          <a:lstStyle/>
          <a:p>
            <a:pPr algn="ctr"/>
            <a:r>
              <a:rPr lang="en-CA" sz="4000" dirty="0"/>
              <a:t>2022 Health and Safety Goals for Plant II</a:t>
            </a:r>
          </a:p>
        </p:txBody>
      </p:sp>
      <p:sp>
        <p:nvSpPr>
          <p:cNvPr id="3" name="Content Placeholder 2">
            <a:extLst>
              <a:ext uri="{FF2B5EF4-FFF2-40B4-BE49-F238E27FC236}">
                <a16:creationId xmlns:a16="http://schemas.microsoft.com/office/drawing/2014/main" id="{889E2E95-A805-4852-B0EF-27413C3605D1}"/>
              </a:ext>
            </a:extLst>
          </p:cNvPr>
          <p:cNvSpPr>
            <a:spLocks noGrp="1"/>
          </p:cNvSpPr>
          <p:nvPr>
            <p:ph sz="half" idx="1"/>
          </p:nvPr>
        </p:nvSpPr>
        <p:spPr>
          <a:xfrm>
            <a:off x="428148" y="2139197"/>
            <a:ext cx="4416552" cy="4267200"/>
          </a:xfrm>
        </p:spPr>
        <p:txBody>
          <a:bodyPr>
            <a:normAutofit fontScale="85000" lnSpcReduction="10000"/>
          </a:bodyPr>
          <a:lstStyle/>
          <a:p>
            <a:r>
              <a:rPr lang="en-US" sz="3200" dirty="0">
                <a:latin typeface="+mj-lt"/>
              </a:rPr>
              <a:t>1) We wish to reduce our Lost Time Injury (LTI's) to a Frequency Rate of zero.  </a:t>
            </a:r>
          </a:p>
          <a:p>
            <a:r>
              <a:rPr lang="en-US" sz="3200" dirty="0">
                <a:latin typeface="+mj-lt"/>
              </a:rPr>
              <a:t> 2) To reduce our Non-Lost Time Injury (Medical only) Frequency Rate to one. </a:t>
            </a:r>
            <a:endParaRPr lang="en-CA" sz="3200" dirty="0">
              <a:latin typeface="+mj-lt"/>
            </a:endParaRPr>
          </a:p>
        </p:txBody>
      </p:sp>
      <p:sp>
        <p:nvSpPr>
          <p:cNvPr id="4" name="Content Placeholder 3">
            <a:extLst>
              <a:ext uri="{FF2B5EF4-FFF2-40B4-BE49-F238E27FC236}">
                <a16:creationId xmlns:a16="http://schemas.microsoft.com/office/drawing/2014/main" id="{0DEC6C75-45DE-4C3D-B7BD-97577FB12705}"/>
              </a:ext>
            </a:extLst>
          </p:cNvPr>
          <p:cNvSpPr>
            <a:spLocks noGrp="1"/>
          </p:cNvSpPr>
          <p:nvPr>
            <p:ph sz="half" idx="2"/>
          </p:nvPr>
        </p:nvSpPr>
        <p:spPr>
          <a:xfrm>
            <a:off x="4887490" y="2420888"/>
            <a:ext cx="6895555" cy="4267201"/>
          </a:xfrm>
          <a:ln w="60325">
            <a:noFill/>
            <a:prstDash val="dash"/>
          </a:ln>
        </p:spPr>
        <p:txBody>
          <a:bodyPr>
            <a:normAutofit fontScale="85000" lnSpcReduction="10000"/>
          </a:bodyPr>
          <a:lstStyle/>
          <a:p>
            <a:r>
              <a:rPr lang="en-CA" sz="3500" dirty="0"/>
              <a:t>Completing outstanding CIP items  </a:t>
            </a:r>
          </a:p>
          <a:p>
            <a:r>
              <a:rPr lang="en-CA" sz="3500" dirty="0"/>
              <a:t>Participate in the new WSIB Safety Excellence Program.</a:t>
            </a:r>
          </a:p>
          <a:p>
            <a:r>
              <a:rPr lang="en-CA" sz="3500" dirty="0"/>
              <a:t>Edit Rack Safety Video</a:t>
            </a:r>
          </a:p>
          <a:p>
            <a:r>
              <a:rPr lang="en-CA" sz="3500" dirty="0"/>
              <a:t>Implement the use of Safety Talks for Fall and Overexertion Injury Prevention–</a:t>
            </a:r>
            <a:r>
              <a:rPr lang="en-CA" sz="3500" u="sng" dirty="0"/>
              <a:t>ongoing training not just during orientation! </a:t>
            </a:r>
          </a:p>
          <a:p>
            <a:endParaRPr lang="en-CA" dirty="0"/>
          </a:p>
          <a:p>
            <a:endParaRPr lang="en-CA" dirty="0"/>
          </a:p>
        </p:txBody>
      </p:sp>
    </p:spTree>
    <p:extLst>
      <p:ext uri="{BB962C8B-B14F-4D97-AF65-F5344CB8AC3E}">
        <p14:creationId xmlns:p14="http://schemas.microsoft.com/office/powerpoint/2010/main" val="135331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20F8-77D1-4977-8B78-123666527FE5}"/>
              </a:ext>
            </a:extLst>
          </p:cNvPr>
          <p:cNvSpPr>
            <a:spLocks noGrp="1"/>
          </p:cNvSpPr>
          <p:nvPr>
            <p:ph type="title"/>
          </p:nvPr>
        </p:nvSpPr>
        <p:spPr>
          <a:xfrm>
            <a:off x="475740" y="1412776"/>
            <a:ext cx="5567928" cy="931910"/>
          </a:xfrm>
        </p:spPr>
        <p:txBody>
          <a:bodyPr vert="horz" lIns="91440" tIns="45720" rIns="91440" bIns="45720" rtlCol="0" anchor="b">
            <a:normAutofit fontScale="90000"/>
          </a:bodyPr>
          <a:lstStyle/>
          <a:p>
            <a:pPr algn="ctr" defTabSz="457200"/>
            <a:r>
              <a:rPr lang="en-US" sz="4000" dirty="0"/>
              <a:t>WSIB 2020 Highlights</a:t>
            </a:r>
            <a:br>
              <a:rPr lang="en-US" sz="4000" dirty="0"/>
            </a:br>
            <a:r>
              <a:rPr lang="en-US" sz="4000" dirty="0"/>
              <a:t>Schedule 1 Employers</a:t>
            </a:r>
          </a:p>
        </p:txBody>
      </p:sp>
      <p:sp>
        <p:nvSpPr>
          <p:cNvPr id="7" name="TextBox 6">
            <a:extLst>
              <a:ext uri="{FF2B5EF4-FFF2-40B4-BE49-F238E27FC236}">
                <a16:creationId xmlns:a16="http://schemas.microsoft.com/office/drawing/2014/main" id="{1168F6C6-EFEF-4D75-A286-8B463470130C}"/>
              </a:ext>
            </a:extLst>
          </p:cNvPr>
          <p:cNvSpPr txBox="1"/>
          <p:nvPr/>
        </p:nvSpPr>
        <p:spPr>
          <a:xfrm>
            <a:off x="620095" y="2564904"/>
            <a:ext cx="5014953" cy="3632200"/>
          </a:xfrm>
          <a:prstGeom prst="rect">
            <a:avLst/>
          </a:prstGeom>
        </p:spPr>
        <p:txBody>
          <a:bodyPr vert="horz" lIns="91440" tIns="45720" rIns="91440" bIns="45720" rtlCol="0" anchor="ctr">
            <a:normAutofit/>
          </a:bodyPr>
          <a:lstStyle/>
          <a:p>
            <a:pPr algn="just">
              <a:spcBef>
                <a:spcPct val="20000"/>
              </a:spcBef>
              <a:spcAft>
                <a:spcPts val="600"/>
              </a:spcAft>
              <a:buClr>
                <a:schemeClr val="accent1"/>
              </a:buClr>
              <a:buFont typeface="Wingdings 2" charset="2"/>
              <a:buChar char=""/>
            </a:pPr>
            <a:r>
              <a:rPr lang="en-US" sz="2800" b="1" dirty="0"/>
              <a:t>Worker age is a predictor of the most likely injury they will experience. Young workers tend to be struck by objects and equipment while older workers tend to be injured because of falls on the same level</a:t>
            </a:r>
            <a:r>
              <a:rPr lang="en-US" b="1" dirty="0"/>
              <a:t>.</a:t>
            </a:r>
          </a:p>
        </p:txBody>
      </p:sp>
      <p:pic>
        <p:nvPicPr>
          <p:cNvPr id="17" name="Picture 16">
            <a:extLst>
              <a:ext uri="{FF2B5EF4-FFF2-40B4-BE49-F238E27FC236}">
                <a16:creationId xmlns:a16="http://schemas.microsoft.com/office/drawing/2014/main" id="{C659DA65-FDE9-4120-AAAD-0AA0E0270F2C}"/>
              </a:ext>
            </a:extLst>
          </p:cNvPr>
          <p:cNvPicPr>
            <a:picLocks noChangeAspect="1"/>
          </p:cNvPicPr>
          <p:nvPr/>
        </p:nvPicPr>
        <p:blipFill>
          <a:blip r:embed="rId2"/>
          <a:stretch>
            <a:fillRect/>
          </a:stretch>
        </p:blipFill>
        <p:spPr>
          <a:xfrm>
            <a:off x="5759001" y="202332"/>
            <a:ext cx="6407186" cy="6453336"/>
          </a:xfrm>
          <a:prstGeom prst="rect">
            <a:avLst/>
          </a:prstGeom>
        </p:spPr>
      </p:pic>
    </p:spTree>
    <p:extLst>
      <p:ext uri="{BB962C8B-B14F-4D97-AF65-F5344CB8AC3E}">
        <p14:creationId xmlns:p14="http://schemas.microsoft.com/office/powerpoint/2010/main" val="7249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E20F8-77D1-4977-8B78-123666527FE5}"/>
              </a:ext>
            </a:extLst>
          </p:cNvPr>
          <p:cNvSpPr>
            <a:spLocks noGrp="1"/>
          </p:cNvSpPr>
          <p:nvPr>
            <p:ph type="title"/>
          </p:nvPr>
        </p:nvSpPr>
        <p:spPr>
          <a:xfrm>
            <a:off x="475740" y="1412776"/>
            <a:ext cx="5567928" cy="931910"/>
          </a:xfrm>
        </p:spPr>
        <p:txBody>
          <a:bodyPr vert="horz" lIns="91440" tIns="45720" rIns="91440" bIns="45720" rtlCol="0" anchor="b">
            <a:normAutofit fontScale="90000"/>
          </a:bodyPr>
          <a:lstStyle/>
          <a:p>
            <a:pPr algn="ctr" defTabSz="457200"/>
            <a:r>
              <a:rPr lang="en-US" sz="4000" dirty="0"/>
              <a:t>WSIB 2020 Highlights</a:t>
            </a:r>
            <a:br>
              <a:rPr lang="en-US" sz="4000" dirty="0"/>
            </a:br>
            <a:r>
              <a:rPr lang="en-US" sz="4000" dirty="0"/>
              <a:t>Schedule 1 Employers</a:t>
            </a:r>
          </a:p>
        </p:txBody>
      </p:sp>
      <p:sp>
        <p:nvSpPr>
          <p:cNvPr id="7" name="TextBox 6">
            <a:extLst>
              <a:ext uri="{FF2B5EF4-FFF2-40B4-BE49-F238E27FC236}">
                <a16:creationId xmlns:a16="http://schemas.microsoft.com/office/drawing/2014/main" id="{1168F6C6-EFEF-4D75-A286-8B463470130C}"/>
              </a:ext>
            </a:extLst>
          </p:cNvPr>
          <p:cNvSpPr txBox="1"/>
          <p:nvPr/>
        </p:nvSpPr>
        <p:spPr>
          <a:xfrm>
            <a:off x="620095" y="2564904"/>
            <a:ext cx="5014953" cy="3632200"/>
          </a:xfrm>
          <a:prstGeom prst="rect">
            <a:avLst/>
          </a:prstGeom>
        </p:spPr>
        <p:txBody>
          <a:bodyPr vert="horz" lIns="91440" tIns="45720" rIns="91440" bIns="45720" rtlCol="0" anchor="ctr">
            <a:normAutofit/>
          </a:bodyPr>
          <a:lstStyle/>
          <a:p>
            <a:pPr algn="just">
              <a:spcBef>
                <a:spcPct val="20000"/>
              </a:spcBef>
              <a:spcAft>
                <a:spcPts val="600"/>
              </a:spcAft>
              <a:buClr>
                <a:schemeClr val="accent1"/>
              </a:buClr>
              <a:buFont typeface="Wingdings 2" charset="2"/>
              <a:buChar char=""/>
            </a:pPr>
            <a:r>
              <a:rPr lang="en-US" sz="2800" b="1" dirty="0"/>
              <a:t>Worker age is a predictor of the most likely injury they will experience. Young workers tend to be struck by objects and equipment while older workers tend to be injured because of falls on the same level</a:t>
            </a:r>
            <a:r>
              <a:rPr lang="en-US" b="1" dirty="0"/>
              <a:t>.</a:t>
            </a:r>
          </a:p>
        </p:txBody>
      </p:sp>
      <p:pic>
        <p:nvPicPr>
          <p:cNvPr id="4" name="Picture 3">
            <a:extLst>
              <a:ext uri="{FF2B5EF4-FFF2-40B4-BE49-F238E27FC236}">
                <a16:creationId xmlns:a16="http://schemas.microsoft.com/office/drawing/2014/main" id="{A500E090-324E-4975-85B4-BD1B1057982E}"/>
              </a:ext>
            </a:extLst>
          </p:cNvPr>
          <p:cNvPicPr>
            <a:picLocks noChangeAspect="1"/>
          </p:cNvPicPr>
          <p:nvPr/>
        </p:nvPicPr>
        <p:blipFill>
          <a:blip r:embed="rId2"/>
          <a:stretch>
            <a:fillRect/>
          </a:stretch>
        </p:blipFill>
        <p:spPr>
          <a:xfrm>
            <a:off x="5759774" y="116632"/>
            <a:ext cx="6403090" cy="6624736"/>
          </a:xfrm>
          <a:prstGeom prst="rect">
            <a:avLst/>
          </a:prstGeom>
        </p:spPr>
      </p:pic>
    </p:spTree>
    <p:extLst>
      <p:ext uri="{BB962C8B-B14F-4D97-AF65-F5344CB8AC3E}">
        <p14:creationId xmlns:p14="http://schemas.microsoft.com/office/powerpoint/2010/main" val="39161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1">
            <a:extLst>
              <a:ext uri="{FF2B5EF4-FFF2-40B4-BE49-F238E27FC236}">
                <a16:creationId xmlns:a16="http://schemas.microsoft.com/office/drawing/2014/main" id="{6A01907A-BF04-440F-BA0D-49BC96273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EAAE4318-D9E7-407C-BBE7-1B5D1632FE79}"/>
              </a:ext>
            </a:extLst>
          </p:cNvPr>
          <p:cNvPicPr>
            <a:picLocks noChangeAspect="1"/>
          </p:cNvPicPr>
          <p:nvPr/>
        </p:nvPicPr>
        <p:blipFill>
          <a:blip r:embed="rId2"/>
          <a:stretch>
            <a:fillRect/>
          </a:stretch>
        </p:blipFill>
        <p:spPr>
          <a:xfrm>
            <a:off x="-39512" y="1575621"/>
            <a:ext cx="12228337" cy="4157635"/>
          </a:xfrm>
          <a:prstGeom prst="rect">
            <a:avLst/>
          </a:prstGeom>
        </p:spPr>
      </p:pic>
    </p:spTree>
    <p:extLst>
      <p:ext uri="{BB962C8B-B14F-4D97-AF65-F5344CB8AC3E}">
        <p14:creationId xmlns:p14="http://schemas.microsoft.com/office/powerpoint/2010/main" val="358027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5C1BF9-8F32-492F-8715-D1EAB248D326}"/>
              </a:ext>
            </a:extLst>
          </p:cNvPr>
          <p:cNvSpPr>
            <a:spLocks noGrp="1"/>
          </p:cNvSpPr>
          <p:nvPr>
            <p:ph type="title"/>
          </p:nvPr>
        </p:nvSpPr>
        <p:spPr/>
        <p:txBody>
          <a:bodyPr/>
          <a:lstStyle/>
          <a:p>
            <a:pPr algn="ctr"/>
            <a:r>
              <a:rPr lang="en-CA" dirty="0"/>
              <a:t>Safety Check WSIB Plant II Injury Rates</a:t>
            </a:r>
          </a:p>
        </p:txBody>
      </p:sp>
      <p:pic>
        <p:nvPicPr>
          <p:cNvPr id="4" name="Picture 3">
            <a:extLst>
              <a:ext uri="{FF2B5EF4-FFF2-40B4-BE49-F238E27FC236}">
                <a16:creationId xmlns:a16="http://schemas.microsoft.com/office/drawing/2014/main" id="{67B08CF5-0D31-4975-BC79-F6520AE60D45}"/>
              </a:ext>
            </a:extLst>
          </p:cNvPr>
          <p:cNvPicPr>
            <a:picLocks noChangeAspect="1"/>
          </p:cNvPicPr>
          <p:nvPr/>
        </p:nvPicPr>
        <p:blipFill>
          <a:blip r:embed="rId2"/>
          <a:stretch>
            <a:fillRect/>
          </a:stretch>
        </p:blipFill>
        <p:spPr>
          <a:xfrm>
            <a:off x="477788" y="1700808"/>
            <a:ext cx="11106150" cy="5067300"/>
          </a:xfrm>
          <a:prstGeom prst="rect">
            <a:avLst/>
          </a:prstGeom>
        </p:spPr>
      </p:pic>
    </p:spTree>
    <p:extLst>
      <p:ext uri="{BB962C8B-B14F-4D97-AF65-F5344CB8AC3E}">
        <p14:creationId xmlns:p14="http://schemas.microsoft.com/office/powerpoint/2010/main" val="93062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5C1BF9-8F32-492F-8715-D1EAB248D326}"/>
              </a:ext>
            </a:extLst>
          </p:cNvPr>
          <p:cNvSpPr>
            <a:spLocks noGrp="1"/>
          </p:cNvSpPr>
          <p:nvPr>
            <p:ph type="title"/>
          </p:nvPr>
        </p:nvSpPr>
        <p:spPr>
          <a:xfrm>
            <a:off x="-89735" y="519711"/>
            <a:ext cx="12359108" cy="970450"/>
          </a:xfrm>
        </p:spPr>
        <p:txBody>
          <a:bodyPr/>
          <a:lstStyle/>
          <a:p>
            <a:pPr algn="ctr"/>
            <a:r>
              <a:rPr lang="en-CA" dirty="0"/>
              <a:t>Safety Check WSIB Plant II Leading Types of Injury</a:t>
            </a:r>
          </a:p>
        </p:txBody>
      </p:sp>
      <p:pic>
        <p:nvPicPr>
          <p:cNvPr id="3" name="Picture 2">
            <a:extLst>
              <a:ext uri="{FF2B5EF4-FFF2-40B4-BE49-F238E27FC236}">
                <a16:creationId xmlns:a16="http://schemas.microsoft.com/office/drawing/2014/main" id="{42D05325-E709-48F5-89E1-93C44E1C8640}"/>
              </a:ext>
            </a:extLst>
          </p:cNvPr>
          <p:cNvPicPr>
            <a:picLocks noChangeAspect="1"/>
          </p:cNvPicPr>
          <p:nvPr/>
        </p:nvPicPr>
        <p:blipFill>
          <a:blip r:embed="rId2"/>
          <a:stretch>
            <a:fillRect/>
          </a:stretch>
        </p:blipFill>
        <p:spPr>
          <a:xfrm>
            <a:off x="0" y="2204864"/>
            <a:ext cx="12179639" cy="4104456"/>
          </a:xfrm>
          <a:prstGeom prst="rect">
            <a:avLst/>
          </a:prstGeom>
        </p:spPr>
      </p:pic>
    </p:spTree>
    <p:extLst>
      <p:ext uri="{BB962C8B-B14F-4D97-AF65-F5344CB8AC3E}">
        <p14:creationId xmlns:p14="http://schemas.microsoft.com/office/powerpoint/2010/main" val="245712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5C1BF9-8F32-492F-8715-D1EAB248D326}"/>
              </a:ext>
            </a:extLst>
          </p:cNvPr>
          <p:cNvSpPr>
            <a:spLocks noGrp="1"/>
          </p:cNvSpPr>
          <p:nvPr>
            <p:ph type="title"/>
          </p:nvPr>
        </p:nvSpPr>
        <p:spPr>
          <a:xfrm>
            <a:off x="317384" y="476672"/>
            <a:ext cx="11045263" cy="970450"/>
          </a:xfrm>
        </p:spPr>
        <p:txBody>
          <a:bodyPr/>
          <a:lstStyle/>
          <a:p>
            <a:pPr algn="ctr"/>
            <a:r>
              <a:rPr lang="en-CA" dirty="0"/>
              <a:t>Safety Check WSIB Plant II Benefit Payments</a:t>
            </a:r>
          </a:p>
        </p:txBody>
      </p:sp>
      <p:pic>
        <p:nvPicPr>
          <p:cNvPr id="9" name="Picture 8">
            <a:extLst>
              <a:ext uri="{FF2B5EF4-FFF2-40B4-BE49-F238E27FC236}">
                <a16:creationId xmlns:a16="http://schemas.microsoft.com/office/drawing/2014/main" id="{1F359FAB-B255-49F2-926B-BC49AAD78CBB}"/>
              </a:ext>
            </a:extLst>
          </p:cNvPr>
          <p:cNvPicPr>
            <a:picLocks noChangeAspect="1"/>
          </p:cNvPicPr>
          <p:nvPr/>
        </p:nvPicPr>
        <p:blipFill>
          <a:blip r:embed="rId2"/>
          <a:stretch>
            <a:fillRect/>
          </a:stretch>
        </p:blipFill>
        <p:spPr>
          <a:xfrm>
            <a:off x="295081" y="1916832"/>
            <a:ext cx="11449050" cy="4810125"/>
          </a:xfrm>
          <a:prstGeom prst="rect">
            <a:avLst/>
          </a:prstGeom>
        </p:spPr>
      </p:pic>
    </p:spTree>
    <p:extLst>
      <p:ext uri="{BB962C8B-B14F-4D97-AF65-F5344CB8AC3E}">
        <p14:creationId xmlns:p14="http://schemas.microsoft.com/office/powerpoint/2010/main" val="410843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Cloud Callout 7">
            <a:extLst>
              <a:ext uri="{FF2B5EF4-FFF2-40B4-BE49-F238E27FC236}">
                <a16:creationId xmlns:a16="http://schemas.microsoft.com/office/drawing/2014/main" id="{8DD61D0D-0B6A-4A81-9499-A0CCF2E0EE38}"/>
              </a:ext>
            </a:extLst>
          </p:cNvPr>
          <p:cNvSpPr/>
          <p:nvPr/>
        </p:nvSpPr>
        <p:spPr>
          <a:xfrm>
            <a:off x="1827465" y="188640"/>
            <a:ext cx="5724188" cy="2617226"/>
          </a:xfrm>
          <a:prstGeom prst="cloudCallout">
            <a:avLst>
              <a:gd name="adj1" fmla="val 16979"/>
              <a:gd name="adj2" fmla="val 58871"/>
            </a:avLst>
          </a:prstGeom>
          <a:ln w="19050">
            <a:solidFill>
              <a:schemeClr val="bg1"/>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sz="3199" b="1" dirty="0">
                <a:solidFill>
                  <a:schemeClr val="tx1"/>
                </a:solidFill>
                <a:latin typeface="+mj-lt"/>
                <a:cs typeface="Arial" pitchFamily="34" charset="0"/>
              </a:rPr>
              <a:t>What are everyone’s safety responsibilities?</a:t>
            </a:r>
          </a:p>
        </p:txBody>
      </p:sp>
      <p:pic>
        <p:nvPicPr>
          <p:cNvPr id="6" name="Picture 5">
            <a:extLst>
              <a:ext uri="{FF2B5EF4-FFF2-40B4-BE49-F238E27FC236}">
                <a16:creationId xmlns:a16="http://schemas.microsoft.com/office/drawing/2014/main" id="{EF20C5E7-B6FF-44AD-8071-AAD53A0B8EB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136"/>
          <a:stretch/>
        </p:blipFill>
        <p:spPr>
          <a:xfrm>
            <a:off x="4510236" y="2348880"/>
            <a:ext cx="5886715" cy="3999562"/>
          </a:xfrm>
          <a:prstGeom prst="rect">
            <a:avLst/>
          </a:prstGeom>
        </p:spPr>
      </p:pic>
      <p:pic>
        <p:nvPicPr>
          <p:cNvPr id="7" name="Picture 6">
            <a:extLst>
              <a:ext uri="{FF2B5EF4-FFF2-40B4-BE49-F238E27FC236}">
                <a16:creationId xmlns:a16="http://schemas.microsoft.com/office/drawing/2014/main" id="{2EB24CC0-87AB-47C2-A5EF-AE5CC7E3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 b="100000" l="0" r="99667"/>
                    </a14:imgEffect>
                  </a14:imgLayer>
                </a14:imgProps>
              </a:ext>
              <a:ext uri="{28A0092B-C50C-407E-A947-70E740481C1C}">
                <a14:useLocalDpi xmlns:a14="http://schemas.microsoft.com/office/drawing/2010/main" val="0"/>
              </a:ext>
            </a:extLst>
          </a:blip>
          <a:stretch>
            <a:fillRect/>
          </a:stretch>
        </p:blipFill>
        <p:spPr>
          <a:xfrm rot="21367387">
            <a:off x="7664468" y="4264852"/>
            <a:ext cx="644231" cy="682373"/>
          </a:xfrm>
          <a:prstGeom prst="rect">
            <a:avLst/>
          </a:prstGeom>
        </p:spPr>
      </p:pic>
    </p:spTree>
    <p:extLst>
      <p:ext uri="{BB962C8B-B14F-4D97-AF65-F5344CB8AC3E}">
        <p14:creationId xmlns:p14="http://schemas.microsoft.com/office/powerpoint/2010/main" val="260540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B5946D-8560-409A-97FB-5BBFC89F2238}"/>
              </a:ext>
            </a:extLst>
          </p:cNvPr>
          <p:cNvSpPr>
            <a:spLocks noGrp="1"/>
          </p:cNvSpPr>
          <p:nvPr>
            <p:ph type="sldNum" idx="12"/>
          </p:nvPr>
        </p:nvSpPr>
        <p:spPr/>
        <p:txBody>
          <a:bodyPr/>
          <a:lstStyle/>
          <a:p>
            <a:fld id="{00000000-1234-1234-1234-123412341234}" type="slidenum">
              <a:rPr lang="en" smtClean="0"/>
              <a:pPr/>
              <a:t>19</a:t>
            </a:fld>
            <a:endParaRPr lang="en"/>
          </a:p>
        </p:txBody>
      </p:sp>
      <p:pic>
        <p:nvPicPr>
          <p:cNvPr id="4" name="Picture 3" descr="A group of people posing for the camera&#10;&#10;Description automatically generated">
            <a:extLst>
              <a:ext uri="{FF2B5EF4-FFF2-40B4-BE49-F238E27FC236}">
                <a16:creationId xmlns:a16="http://schemas.microsoft.com/office/drawing/2014/main" id="{A83BFFB3-58A6-460F-8B5B-3D2C198049C2}"/>
              </a:ext>
            </a:extLst>
          </p:cNvPr>
          <p:cNvPicPr>
            <a:picLocks noChangeAspect="1"/>
          </p:cNvPicPr>
          <p:nvPr/>
        </p:nvPicPr>
        <p:blipFill>
          <a:blip r:embed="rId3"/>
          <a:stretch>
            <a:fillRect/>
          </a:stretch>
        </p:blipFill>
        <p:spPr>
          <a:xfrm>
            <a:off x="419951" y="2426930"/>
            <a:ext cx="5663154" cy="3755085"/>
          </a:xfrm>
          <a:prstGeom prst="rect">
            <a:avLst/>
          </a:prstGeom>
        </p:spPr>
      </p:pic>
      <p:sp>
        <p:nvSpPr>
          <p:cNvPr id="6" name="Cross 5">
            <a:extLst>
              <a:ext uri="{FF2B5EF4-FFF2-40B4-BE49-F238E27FC236}">
                <a16:creationId xmlns:a16="http://schemas.microsoft.com/office/drawing/2014/main" id="{08524CFB-E8B9-4511-8CF1-3477B670F0E3}"/>
              </a:ext>
            </a:extLst>
          </p:cNvPr>
          <p:cNvSpPr/>
          <p:nvPr/>
        </p:nvSpPr>
        <p:spPr>
          <a:xfrm>
            <a:off x="6245098" y="2441460"/>
            <a:ext cx="1527459" cy="1665502"/>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399"/>
          </a:p>
        </p:txBody>
      </p:sp>
      <p:sp>
        <p:nvSpPr>
          <p:cNvPr id="7" name="Rectangle 6">
            <a:extLst>
              <a:ext uri="{FF2B5EF4-FFF2-40B4-BE49-F238E27FC236}">
                <a16:creationId xmlns:a16="http://schemas.microsoft.com/office/drawing/2014/main" id="{11EB4699-3986-4C9A-AB3C-B0B2C2EF5525}"/>
              </a:ext>
            </a:extLst>
          </p:cNvPr>
          <p:cNvSpPr/>
          <p:nvPr/>
        </p:nvSpPr>
        <p:spPr>
          <a:xfrm>
            <a:off x="3574132" y="174281"/>
            <a:ext cx="4343328" cy="994950"/>
          </a:xfrm>
          <a:prstGeom prst="rect">
            <a:avLst/>
          </a:prstGeom>
        </p:spPr>
        <p:txBody>
          <a:bodyPr wrap="none">
            <a:spAutoFit/>
          </a:bodyPr>
          <a:lstStyle/>
          <a:p>
            <a:r>
              <a:rPr lang="en-CA" sz="5865" dirty="0">
                <a:latin typeface="Baskerville Old Face" panose="02020602080505020303" pitchFamily="18" charset="0"/>
              </a:rPr>
              <a:t>Responsibility</a:t>
            </a:r>
          </a:p>
        </p:txBody>
      </p:sp>
      <p:sp>
        <p:nvSpPr>
          <p:cNvPr id="8" name="TextBox 7">
            <a:extLst>
              <a:ext uri="{FF2B5EF4-FFF2-40B4-BE49-F238E27FC236}">
                <a16:creationId xmlns:a16="http://schemas.microsoft.com/office/drawing/2014/main" id="{3C3A1B25-1B04-40E6-AE8A-758D357DA1A1}"/>
              </a:ext>
            </a:extLst>
          </p:cNvPr>
          <p:cNvSpPr txBox="1"/>
          <p:nvPr/>
        </p:nvSpPr>
        <p:spPr>
          <a:xfrm>
            <a:off x="1833491" y="1049319"/>
            <a:ext cx="8600431" cy="502573"/>
          </a:xfrm>
          <a:prstGeom prst="rect">
            <a:avLst/>
          </a:prstGeom>
          <a:noFill/>
        </p:spPr>
        <p:txBody>
          <a:bodyPr wrap="none" rtlCol="0">
            <a:spAutoFit/>
          </a:bodyPr>
          <a:lstStyle/>
          <a:p>
            <a:r>
              <a:rPr lang="en-US" sz="2666" b="1" u="sng" dirty="0">
                <a:latin typeface="Baskerville Old Face" panose="02020602080505020303" pitchFamily="18" charset="0"/>
              </a:rPr>
              <a:t>Everyone  in the workplace is responsible for health and safety</a:t>
            </a:r>
            <a:endParaRPr lang="en-CA" sz="2666" b="1" u="sng" dirty="0">
              <a:latin typeface="Baskerville Old Face" panose="02020602080505020303" pitchFamily="18" charset="0"/>
            </a:endParaRPr>
          </a:p>
        </p:txBody>
      </p:sp>
      <p:sp>
        <p:nvSpPr>
          <p:cNvPr id="9" name="TextBox 8">
            <a:extLst>
              <a:ext uri="{FF2B5EF4-FFF2-40B4-BE49-F238E27FC236}">
                <a16:creationId xmlns:a16="http://schemas.microsoft.com/office/drawing/2014/main" id="{5318184E-BB90-4786-95C6-A7AD96BDDDB6}"/>
              </a:ext>
            </a:extLst>
          </p:cNvPr>
          <p:cNvSpPr txBox="1"/>
          <p:nvPr/>
        </p:nvSpPr>
        <p:spPr>
          <a:xfrm>
            <a:off x="194785" y="1806473"/>
            <a:ext cx="6113485" cy="1240914"/>
          </a:xfrm>
          <a:prstGeom prst="rect">
            <a:avLst/>
          </a:prstGeom>
          <a:noFill/>
        </p:spPr>
        <p:txBody>
          <a:bodyPr wrap="square" rtlCol="0">
            <a:spAutoFit/>
          </a:bodyPr>
          <a:lstStyle/>
          <a:p>
            <a:r>
              <a:rPr lang="en-CA" sz="3732" dirty="0">
                <a:latin typeface="Baskerville Old Face" panose="02020602080505020303" pitchFamily="18" charset="0"/>
              </a:rPr>
              <a:t>Employer    +         Supervisors</a:t>
            </a:r>
            <a:r>
              <a:rPr lang="en-CA" sz="3732" dirty="0"/>
              <a:t>	</a:t>
            </a:r>
          </a:p>
        </p:txBody>
      </p:sp>
      <p:sp>
        <p:nvSpPr>
          <p:cNvPr id="10" name="TextBox 9">
            <a:extLst>
              <a:ext uri="{FF2B5EF4-FFF2-40B4-BE49-F238E27FC236}">
                <a16:creationId xmlns:a16="http://schemas.microsoft.com/office/drawing/2014/main" id="{0AFB7CBF-838C-4C8E-A914-545F7B675045}"/>
              </a:ext>
            </a:extLst>
          </p:cNvPr>
          <p:cNvSpPr txBox="1"/>
          <p:nvPr/>
        </p:nvSpPr>
        <p:spPr>
          <a:xfrm>
            <a:off x="7174532" y="5226931"/>
            <a:ext cx="5086301" cy="769441"/>
          </a:xfrm>
          <a:prstGeom prst="rect">
            <a:avLst/>
          </a:prstGeom>
          <a:noFill/>
        </p:spPr>
        <p:txBody>
          <a:bodyPr wrap="square" rtlCol="0">
            <a:spAutoFit/>
          </a:bodyPr>
          <a:lstStyle/>
          <a:p>
            <a:pPr algn="ctr"/>
            <a:r>
              <a:rPr lang="en-CA" sz="4400" dirty="0">
                <a:latin typeface="Baskerville Old Face" panose="02020602080505020303" pitchFamily="18" charset="0"/>
              </a:rPr>
              <a:t>YOU the Employee</a:t>
            </a:r>
          </a:p>
        </p:txBody>
      </p:sp>
      <p:pic>
        <p:nvPicPr>
          <p:cNvPr id="11" name="Picture 10" descr="A person standing in a garden&#10;&#10;Description automatically generated with medium confidence">
            <a:extLst>
              <a:ext uri="{FF2B5EF4-FFF2-40B4-BE49-F238E27FC236}">
                <a16:creationId xmlns:a16="http://schemas.microsoft.com/office/drawing/2014/main" id="{CF845336-F12C-4D05-B19E-0550195AD0C8}"/>
              </a:ext>
            </a:extLst>
          </p:cNvPr>
          <p:cNvPicPr>
            <a:picLocks noChangeAspect="1"/>
          </p:cNvPicPr>
          <p:nvPr/>
        </p:nvPicPr>
        <p:blipFill>
          <a:blip r:embed="rId4"/>
          <a:stretch>
            <a:fillRect/>
          </a:stretch>
        </p:blipFill>
        <p:spPr>
          <a:xfrm>
            <a:off x="8110636" y="2035020"/>
            <a:ext cx="3606392" cy="3183768"/>
          </a:xfrm>
          <a:prstGeom prst="rect">
            <a:avLst/>
          </a:prstGeom>
        </p:spPr>
      </p:pic>
    </p:spTree>
    <p:extLst>
      <p:ext uri="{BB962C8B-B14F-4D97-AF65-F5344CB8AC3E}">
        <p14:creationId xmlns:p14="http://schemas.microsoft.com/office/powerpoint/2010/main" val="147014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93812" y="-5682"/>
            <a:ext cx="9144000" cy="1144556"/>
          </a:xfrm>
        </p:spPr>
        <p:txBody>
          <a:bodyPr>
            <a:normAutofit/>
          </a:bodyPr>
          <a:lstStyle/>
          <a:p>
            <a:r>
              <a:rPr lang="en-US" sz="4000" b="1" dirty="0"/>
              <a:t>Safety Session Agenda </a:t>
            </a:r>
          </a:p>
        </p:txBody>
      </p:sp>
      <p:sp>
        <p:nvSpPr>
          <p:cNvPr id="14" name="Content Placeholder 13"/>
          <p:cNvSpPr>
            <a:spLocks noGrp="1"/>
          </p:cNvSpPr>
          <p:nvPr>
            <p:ph idx="1"/>
          </p:nvPr>
        </p:nvSpPr>
        <p:spPr>
          <a:xfrm>
            <a:off x="0" y="2132856"/>
            <a:ext cx="12143084" cy="4653136"/>
          </a:xfrm>
        </p:spPr>
        <p:txBody>
          <a:bodyPr numCol="2">
            <a:normAutofit fontScale="25000" lnSpcReduction="20000"/>
          </a:bodyPr>
          <a:lstStyle/>
          <a:p>
            <a:r>
              <a:rPr lang="en-US" sz="11200" dirty="0"/>
              <a:t>Internal Responsibility System (IRS)</a:t>
            </a:r>
          </a:p>
          <a:p>
            <a:r>
              <a:rPr lang="en-US" sz="11200" dirty="0"/>
              <a:t>Accident Year to Date Report </a:t>
            </a:r>
          </a:p>
          <a:p>
            <a:r>
              <a:rPr lang="en-US" sz="11200" dirty="0"/>
              <a:t>2022 Health and Safety Goals and Objectives</a:t>
            </a:r>
          </a:p>
          <a:p>
            <a:r>
              <a:rPr lang="en-US" sz="11200" dirty="0"/>
              <a:t>Safety Topic Focus: </a:t>
            </a:r>
          </a:p>
          <a:p>
            <a:pPr marL="714375" indent="0">
              <a:lnSpc>
                <a:spcPct val="120000"/>
              </a:lnSpc>
              <a:spcBef>
                <a:spcPts val="0"/>
              </a:spcBef>
            </a:pPr>
            <a:r>
              <a:rPr lang="en-US" sz="11200" dirty="0"/>
              <a:t>Fall Prevention</a:t>
            </a:r>
          </a:p>
          <a:p>
            <a:pPr marL="714375" indent="0">
              <a:lnSpc>
                <a:spcPct val="120000"/>
              </a:lnSpc>
              <a:spcBef>
                <a:spcPts val="0"/>
              </a:spcBef>
            </a:pPr>
            <a:r>
              <a:rPr lang="en-US" sz="11200" dirty="0"/>
              <a:t>Overexertion Injury Prevention </a:t>
            </a:r>
          </a:p>
          <a:p>
            <a:pPr marL="714375" indent="0">
              <a:lnSpc>
                <a:spcPct val="120000"/>
              </a:lnSpc>
              <a:spcBef>
                <a:spcPts val="0"/>
              </a:spcBef>
            </a:pPr>
            <a:r>
              <a:rPr lang="en-US" sz="11200" dirty="0"/>
              <a:t>Situational Awareness</a:t>
            </a:r>
          </a:p>
          <a:p>
            <a:pPr marL="714375" indent="0">
              <a:lnSpc>
                <a:spcPct val="120000"/>
              </a:lnSpc>
              <a:spcBef>
                <a:spcPts val="0"/>
              </a:spcBef>
            </a:pPr>
            <a:r>
              <a:rPr lang="en-US" sz="11200" dirty="0"/>
              <a:t>Documentation in H/S</a:t>
            </a:r>
          </a:p>
          <a:p>
            <a:pPr marL="714375" indent="0">
              <a:lnSpc>
                <a:spcPct val="120000"/>
              </a:lnSpc>
              <a:spcBef>
                <a:spcPts val="0"/>
              </a:spcBef>
            </a:pPr>
            <a:r>
              <a:rPr lang="en-US" sz="11200" dirty="0"/>
              <a:t>Accident Reporting Procedures </a:t>
            </a:r>
          </a:p>
          <a:p>
            <a:pPr marL="714375" indent="0">
              <a:lnSpc>
                <a:spcPct val="120000"/>
              </a:lnSpc>
              <a:spcBef>
                <a:spcPts val="0"/>
              </a:spcBef>
            </a:pPr>
            <a:r>
              <a:rPr lang="en-US" sz="11200" dirty="0"/>
              <a:t>Covid-19 Update</a:t>
            </a:r>
          </a:p>
          <a:p>
            <a:pPr lvl="2">
              <a:buFont typeface="Wingdings" panose="05000000000000000000" pitchFamily="2" charset="2"/>
              <a:buChar char="Ø"/>
            </a:pPr>
            <a:r>
              <a:rPr lang="en-US" sz="11200" dirty="0"/>
              <a:t>Living with and Managing Covid-19.</a:t>
            </a:r>
          </a:p>
          <a:p>
            <a:pPr marL="809625" indent="0">
              <a:buNone/>
            </a:pPr>
            <a:endParaRPr lang="en-US" sz="11200" dirty="0"/>
          </a:p>
          <a:p>
            <a:pPr marL="0" indent="0">
              <a:buNone/>
            </a:pPr>
            <a:endParaRPr lang="en-US" sz="2800" dirty="0"/>
          </a:p>
          <a:p>
            <a:pPr marL="1152525" indent="-1152525">
              <a:buFont typeface="Wingdings" panose="05000000000000000000" pitchFamily="2" charset="2"/>
              <a:buChar char="q"/>
            </a:pPr>
            <a:endParaRPr lang="en-US" dirty="0"/>
          </a:p>
          <a:p>
            <a:pPr marL="809625" indent="0">
              <a:buFont typeface="Wingdings" panose="05000000000000000000" pitchFamily="2" charset="2"/>
              <a:buChar char="Ø"/>
            </a:pPr>
            <a:endParaRPr lang="en-US" dirty="0"/>
          </a:p>
          <a:p>
            <a:pPr marL="809625" indent="0">
              <a:buFont typeface="Wingdings" panose="05000000000000000000" pitchFamily="2" charset="2"/>
              <a:buChar char="Ø"/>
            </a:pPr>
            <a:endParaRPr lang="en-US" dirty="0"/>
          </a:p>
        </p:txBody>
      </p:sp>
    </p:spTree>
    <p:extLst>
      <p:ext uri="{BB962C8B-B14F-4D97-AF65-F5344CB8AC3E}">
        <p14:creationId xmlns:p14="http://schemas.microsoft.com/office/powerpoint/2010/main" val="32118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16" name="Text Placeholder 3">
            <a:extLst>
              <a:ext uri="{FF2B5EF4-FFF2-40B4-BE49-F238E27FC236}">
                <a16:creationId xmlns:a16="http://schemas.microsoft.com/office/drawing/2014/main" id="{447C3FB5-93D4-4C43-A4F3-34A2F5BF6FC5}"/>
              </a:ext>
            </a:extLst>
          </p:cNvPr>
          <p:cNvSpPr txBox="1">
            <a:spLocks/>
          </p:cNvSpPr>
          <p:nvPr/>
        </p:nvSpPr>
        <p:spPr>
          <a:xfrm>
            <a:off x="20360" y="0"/>
            <a:ext cx="3321175" cy="6845575"/>
          </a:xfrm>
          <a:prstGeom prst="rect">
            <a:avLst/>
          </a:prstGeom>
          <a:solidFill>
            <a:schemeClr val="accent1"/>
          </a:solidFill>
          <a:ln w="44450">
            <a:solidFill>
              <a:schemeClr val="bg1"/>
            </a:solidFill>
            <a:prstDash val="dash"/>
          </a:ln>
        </p:spPr>
        <p:txBody>
          <a:bodyPr/>
          <a:lst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a:lstStyle>
          <a:p>
            <a:pPr marL="101570" indent="0" algn="ctr">
              <a:buNone/>
            </a:pPr>
            <a:endParaRPr lang="en-US" sz="3599" dirty="0">
              <a:solidFill>
                <a:schemeClr val="bg1"/>
              </a:solidFill>
              <a:latin typeface="Baskerville Old Face" panose="02020602080505020303" pitchFamily="18" charset="0"/>
            </a:endParaRPr>
          </a:p>
          <a:p>
            <a:pPr marL="101570" indent="0" algn="ctr">
              <a:buNone/>
            </a:pPr>
            <a:endParaRPr lang="en-US" sz="3599" dirty="0">
              <a:solidFill>
                <a:schemeClr val="bg1"/>
              </a:solidFill>
              <a:latin typeface="Baskerville Old Face" panose="02020602080505020303" pitchFamily="18" charset="0"/>
            </a:endParaRPr>
          </a:p>
          <a:p>
            <a:pPr marL="101570" indent="0" algn="ctr">
              <a:buNone/>
            </a:pPr>
            <a:endParaRPr lang="en-US" sz="3199" dirty="0">
              <a:latin typeface="Baskerville Old Face" panose="02020602080505020303" pitchFamily="18" charset="0"/>
            </a:endParaRPr>
          </a:p>
          <a:p>
            <a:pPr marL="101570" indent="0">
              <a:buNone/>
            </a:pPr>
            <a:endParaRPr lang="en-US" sz="2399" dirty="0">
              <a:latin typeface="Baskerville Old Face" panose="02020602080505020303" pitchFamily="18" charset="0"/>
            </a:endParaRPr>
          </a:p>
        </p:txBody>
      </p:sp>
      <p:sp>
        <p:nvSpPr>
          <p:cNvPr id="2" name="Title 1">
            <a:extLst>
              <a:ext uri="{FF2B5EF4-FFF2-40B4-BE49-F238E27FC236}">
                <a16:creationId xmlns:a16="http://schemas.microsoft.com/office/drawing/2014/main" id="{9453A853-E145-4C29-9EF3-C10624268E8A}"/>
              </a:ext>
            </a:extLst>
          </p:cNvPr>
          <p:cNvSpPr>
            <a:spLocks noGrp="1"/>
          </p:cNvSpPr>
          <p:nvPr>
            <p:ph type="title" idx="4294967295"/>
          </p:nvPr>
        </p:nvSpPr>
        <p:spPr>
          <a:xfrm>
            <a:off x="0" y="2663825"/>
            <a:ext cx="3548063" cy="762000"/>
          </a:xfrm>
        </p:spPr>
        <p:txBody>
          <a:bodyPr>
            <a:noAutofit/>
          </a:bodyPr>
          <a:lstStyle/>
          <a:p>
            <a:pPr algn="ctr"/>
            <a:r>
              <a:rPr lang="en-CA" sz="4000" dirty="0">
                <a:solidFill>
                  <a:schemeClr val="tx1"/>
                </a:solidFill>
                <a:latin typeface="Baskerville Old Face" panose="02020602080505020303" pitchFamily="18" charset="0"/>
              </a:rPr>
              <a:t>Employer’s Responsibilities</a:t>
            </a:r>
          </a:p>
        </p:txBody>
      </p:sp>
      <p:pic>
        <p:nvPicPr>
          <p:cNvPr id="4" name="Picture 3">
            <a:extLst>
              <a:ext uri="{FF2B5EF4-FFF2-40B4-BE49-F238E27FC236}">
                <a16:creationId xmlns:a16="http://schemas.microsoft.com/office/drawing/2014/main" id="{F5530F2B-AC19-4D62-8846-89A4653F90EB}"/>
              </a:ext>
            </a:extLst>
          </p:cNvPr>
          <p:cNvPicPr>
            <a:picLocks/>
          </p:cNvPicPr>
          <p:nvPr/>
        </p:nvPicPr>
        <p:blipFill rotWithShape="1">
          <a:blip r:embed="rId3" cstate="print">
            <a:extLst>
              <a:ext uri="{28A0092B-C50C-407E-A947-70E740481C1C}">
                <a14:useLocalDpi xmlns:a14="http://schemas.microsoft.com/office/drawing/2010/main" val="0"/>
              </a:ext>
            </a:extLst>
          </a:blip>
          <a:srcRect l="24286" t="10507" r="10698" b="-1"/>
          <a:stretch/>
        </p:blipFill>
        <p:spPr>
          <a:xfrm>
            <a:off x="3410044" y="261474"/>
            <a:ext cx="2684369" cy="2553894"/>
          </a:xfrm>
          <a:prstGeom prst="rect">
            <a:avLst/>
          </a:prstGeom>
          <a:noFill/>
          <a:ln w="28575">
            <a:solidFill>
              <a:schemeClr val="bg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81E67C5-63A7-4D07-9C5F-B15CEE12A186}"/>
              </a:ext>
            </a:extLst>
          </p:cNvPr>
          <p:cNvPicPr>
            <a:picLocks/>
          </p:cNvPicPr>
          <p:nvPr/>
        </p:nvPicPr>
        <p:blipFill rotWithShape="1">
          <a:blip r:embed="rId4" cstate="print">
            <a:extLst>
              <a:ext uri="{28A0092B-C50C-407E-A947-70E740481C1C}">
                <a14:useLocalDpi xmlns:a14="http://schemas.microsoft.com/office/drawing/2010/main" val="0"/>
              </a:ext>
            </a:extLst>
          </a:blip>
          <a:srcRect l="8631" r="8766"/>
          <a:stretch/>
        </p:blipFill>
        <p:spPr>
          <a:xfrm>
            <a:off x="6385599" y="261474"/>
            <a:ext cx="2553207" cy="2553894"/>
          </a:xfrm>
          <a:prstGeom prst="rect">
            <a:avLst/>
          </a:prstGeom>
          <a:noFill/>
          <a:ln w="28575">
            <a:solidFill>
              <a:schemeClr val="bg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FC3DF96-D08A-4C45-BE09-BE75F38D02F8}"/>
              </a:ext>
            </a:extLst>
          </p:cNvPr>
          <p:cNvPicPr>
            <a:picLocks/>
          </p:cNvPicPr>
          <p:nvPr/>
        </p:nvPicPr>
        <p:blipFill rotWithShape="1">
          <a:blip r:embed="rId5" cstate="print">
            <a:extLst>
              <a:ext uri="{28A0092B-C50C-407E-A947-70E740481C1C}">
                <a14:useLocalDpi xmlns:a14="http://schemas.microsoft.com/office/drawing/2010/main" val="0"/>
              </a:ext>
            </a:extLst>
          </a:blip>
          <a:srcRect l="4641" r="14303"/>
          <a:stretch/>
        </p:blipFill>
        <p:spPr>
          <a:xfrm>
            <a:off x="9229993" y="261473"/>
            <a:ext cx="2780784" cy="2631200"/>
          </a:xfrm>
          <a:prstGeom prst="rect">
            <a:avLst/>
          </a:prstGeom>
          <a:noFill/>
          <a:ln w="28575">
            <a:solidFill>
              <a:schemeClr val="bg1"/>
            </a:solidFill>
          </a:ln>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E928E790-81F0-4836-8294-831CA9D69C18}"/>
              </a:ext>
            </a:extLst>
          </p:cNvPr>
          <p:cNvSpPr txBox="1"/>
          <p:nvPr/>
        </p:nvSpPr>
        <p:spPr>
          <a:xfrm>
            <a:off x="3479054" y="2894544"/>
            <a:ext cx="2684369" cy="461545"/>
          </a:xfrm>
          <a:prstGeom prst="rect">
            <a:avLst/>
          </a:prstGeom>
          <a:noFill/>
        </p:spPr>
        <p:txBody>
          <a:bodyPr wrap="square" rtlCol="0">
            <a:spAutoFit/>
          </a:bodyPr>
          <a:lstStyle/>
          <a:p>
            <a:pPr algn="ctr"/>
            <a:r>
              <a:rPr lang="en-US" sz="2399" b="1" dirty="0">
                <a:solidFill>
                  <a:schemeClr val="bg1"/>
                </a:solidFill>
                <a:latin typeface="Bookman Old Style" panose="02050604050505020204" pitchFamily="18" charset="0"/>
                <a:cs typeface="Arial" pitchFamily="34" charset="0"/>
              </a:rPr>
              <a:t>Safe Workplace</a:t>
            </a:r>
          </a:p>
        </p:txBody>
      </p:sp>
      <p:sp>
        <p:nvSpPr>
          <p:cNvPr id="8" name="TextBox 7">
            <a:extLst>
              <a:ext uri="{FF2B5EF4-FFF2-40B4-BE49-F238E27FC236}">
                <a16:creationId xmlns:a16="http://schemas.microsoft.com/office/drawing/2014/main" id="{4547D8F6-21F2-47A4-8BC8-77D9C38D369F}"/>
              </a:ext>
            </a:extLst>
          </p:cNvPr>
          <p:cNvSpPr txBox="1"/>
          <p:nvPr/>
        </p:nvSpPr>
        <p:spPr>
          <a:xfrm>
            <a:off x="6362252" y="2850798"/>
            <a:ext cx="2553207" cy="461545"/>
          </a:xfrm>
          <a:prstGeom prst="rect">
            <a:avLst/>
          </a:prstGeom>
          <a:noFill/>
        </p:spPr>
        <p:txBody>
          <a:bodyPr wrap="square" rtlCol="0">
            <a:spAutoFit/>
          </a:bodyPr>
          <a:lstStyle/>
          <a:p>
            <a:pPr algn="ctr"/>
            <a:r>
              <a:rPr lang="es-MX" sz="2399" b="1" dirty="0">
                <a:solidFill>
                  <a:schemeClr val="bg1"/>
                </a:solidFill>
                <a:latin typeface="Bookman Old Style" panose="02050604050505020204" pitchFamily="18" charset="0"/>
                <a:cs typeface="Arial" pitchFamily="34" charset="0"/>
              </a:rPr>
              <a:t>Training</a:t>
            </a:r>
          </a:p>
        </p:txBody>
      </p:sp>
      <p:sp>
        <p:nvSpPr>
          <p:cNvPr id="9" name="TextBox 8">
            <a:extLst>
              <a:ext uri="{FF2B5EF4-FFF2-40B4-BE49-F238E27FC236}">
                <a16:creationId xmlns:a16="http://schemas.microsoft.com/office/drawing/2014/main" id="{02BA9879-3B39-4570-99F8-B86D3FBF3F1C}"/>
              </a:ext>
            </a:extLst>
          </p:cNvPr>
          <p:cNvSpPr txBox="1"/>
          <p:nvPr/>
        </p:nvSpPr>
        <p:spPr>
          <a:xfrm>
            <a:off x="9210898" y="2964280"/>
            <a:ext cx="2780784" cy="461545"/>
          </a:xfrm>
          <a:prstGeom prst="rect">
            <a:avLst/>
          </a:prstGeom>
          <a:noFill/>
        </p:spPr>
        <p:txBody>
          <a:bodyPr wrap="square" rtlCol="0">
            <a:spAutoFit/>
          </a:bodyPr>
          <a:lstStyle/>
          <a:p>
            <a:pPr algn="ctr"/>
            <a:r>
              <a:rPr lang="en-CA" sz="2399" b="1" dirty="0">
                <a:solidFill>
                  <a:schemeClr val="bg1"/>
                </a:solidFill>
              </a:rPr>
              <a:t>Identify Hazards</a:t>
            </a:r>
          </a:p>
        </p:txBody>
      </p:sp>
      <p:pic>
        <p:nvPicPr>
          <p:cNvPr id="10" name="Picture 9">
            <a:extLst>
              <a:ext uri="{FF2B5EF4-FFF2-40B4-BE49-F238E27FC236}">
                <a16:creationId xmlns:a16="http://schemas.microsoft.com/office/drawing/2014/main" id="{F76F12A5-6DAF-4B33-A1CA-846A09A27DB7}"/>
              </a:ext>
            </a:extLst>
          </p:cNvPr>
          <p:cNvPicPr>
            <a:picLocks/>
          </p:cNvPicPr>
          <p:nvPr/>
        </p:nvPicPr>
        <p:blipFill rotWithShape="1">
          <a:blip r:embed="rId6" cstate="print">
            <a:extLst>
              <a:ext uri="{28A0092B-C50C-407E-A947-70E740481C1C}">
                <a14:useLocalDpi xmlns:a14="http://schemas.microsoft.com/office/drawing/2010/main" val="0"/>
              </a:ext>
            </a:extLst>
          </a:blip>
          <a:srcRect l="16065" t="8732" r="17010"/>
          <a:stretch/>
        </p:blipFill>
        <p:spPr>
          <a:xfrm>
            <a:off x="3373820" y="3545657"/>
            <a:ext cx="2712289" cy="2515172"/>
          </a:xfrm>
          <a:prstGeom prst="rect">
            <a:avLst/>
          </a:prstGeom>
          <a:noFill/>
          <a:ln w="28575">
            <a:solidFill>
              <a:schemeClr val="bg1"/>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346E57-67B6-45FB-A47C-E7886CCC1FB2}"/>
              </a:ext>
            </a:extLst>
          </p:cNvPr>
          <p:cNvPicPr>
            <a:picLocks/>
          </p:cNvPicPr>
          <p:nvPr/>
        </p:nvPicPr>
        <p:blipFill rotWithShape="1">
          <a:blip r:embed="rId7" cstate="print">
            <a:extLst>
              <a:ext uri="{28A0092B-C50C-407E-A947-70E740481C1C}">
                <a14:useLocalDpi xmlns:a14="http://schemas.microsoft.com/office/drawing/2010/main" val="0"/>
              </a:ext>
            </a:extLst>
          </a:blip>
          <a:srcRect l="3709" r="18861" b="3921"/>
          <a:stretch/>
        </p:blipFill>
        <p:spPr>
          <a:xfrm>
            <a:off x="6369593" y="3545657"/>
            <a:ext cx="2569214" cy="2515172"/>
          </a:xfrm>
          <a:prstGeom prst="rect">
            <a:avLst/>
          </a:prstGeom>
          <a:noFill/>
          <a:ln w="28575">
            <a:solidFill>
              <a:schemeClr val="bg1"/>
            </a:solidFill>
          </a:ln>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8DA5B696-406C-4EFA-90BE-77F2CB5A27A5}"/>
              </a:ext>
            </a:extLst>
          </p:cNvPr>
          <p:cNvPicPr>
            <a:picLocks/>
          </p:cNvPicPr>
          <p:nvPr/>
        </p:nvPicPr>
        <p:blipFill rotWithShape="1">
          <a:blip r:embed="rId8" cstate="print">
            <a:extLst>
              <a:ext uri="{28A0092B-C50C-407E-A947-70E740481C1C}">
                <a14:useLocalDpi xmlns:a14="http://schemas.microsoft.com/office/drawing/2010/main" val="0"/>
              </a:ext>
            </a:extLst>
          </a:blip>
          <a:srcRect l="4235" r="6221"/>
          <a:stretch/>
        </p:blipFill>
        <p:spPr>
          <a:xfrm>
            <a:off x="9222289" y="3545657"/>
            <a:ext cx="2780783" cy="2458301"/>
          </a:xfrm>
          <a:prstGeom prst="rect">
            <a:avLst/>
          </a:prstGeom>
          <a:noFill/>
          <a:ln w="28575">
            <a:solidFill>
              <a:schemeClr val="bg1"/>
            </a:solidFill>
          </a:ln>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2710B1D7-DE43-46EE-9EAA-764BD0D27862}"/>
              </a:ext>
            </a:extLst>
          </p:cNvPr>
          <p:cNvSpPr/>
          <p:nvPr/>
        </p:nvSpPr>
        <p:spPr>
          <a:xfrm>
            <a:off x="3314406" y="6136013"/>
            <a:ext cx="2611612" cy="461537"/>
          </a:xfrm>
          <a:prstGeom prst="rect">
            <a:avLst/>
          </a:prstGeom>
        </p:spPr>
        <p:txBody>
          <a:bodyPr wrap="none">
            <a:spAutoFit/>
          </a:bodyPr>
          <a:lstStyle/>
          <a:p>
            <a:pPr algn="ctr"/>
            <a:r>
              <a:rPr lang="en-US" sz="2399" b="1" dirty="0">
                <a:solidFill>
                  <a:schemeClr val="bg1"/>
                </a:solidFill>
                <a:latin typeface="Bookman Old Style" panose="02050604050505020204" pitchFamily="18" charset="0"/>
                <a:cs typeface="Arial" pitchFamily="34" charset="0"/>
              </a:rPr>
              <a:t>Hazard Control</a:t>
            </a:r>
          </a:p>
        </p:txBody>
      </p:sp>
      <p:sp>
        <p:nvSpPr>
          <p:cNvPr id="14" name="Rectangle 13">
            <a:extLst>
              <a:ext uri="{FF2B5EF4-FFF2-40B4-BE49-F238E27FC236}">
                <a16:creationId xmlns:a16="http://schemas.microsoft.com/office/drawing/2014/main" id="{A0B84FDE-13BF-4EF2-91C3-C0409E1BA4CC}"/>
              </a:ext>
            </a:extLst>
          </p:cNvPr>
          <p:cNvSpPr/>
          <p:nvPr/>
        </p:nvSpPr>
        <p:spPr>
          <a:xfrm>
            <a:off x="6592852" y="6127314"/>
            <a:ext cx="2122697" cy="461537"/>
          </a:xfrm>
          <a:prstGeom prst="rect">
            <a:avLst/>
          </a:prstGeom>
        </p:spPr>
        <p:txBody>
          <a:bodyPr wrap="none">
            <a:spAutoFit/>
          </a:bodyPr>
          <a:lstStyle/>
          <a:p>
            <a:pPr algn="ctr"/>
            <a:r>
              <a:rPr lang="en-US" sz="2399" b="1" dirty="0">
                <a:solidFill>
                  <a:schemeClr val="bg1"/>
                </a:solidFill>
                <a:latin typeface="Bookman Old Style" panose="02050604050505020204" pitchFamily="18" charset="0"/>
                <a:cs typeface="Arial" pitchFamily="34" charset="0"/>
              </a:rPr>
              <a:t>Provide PPE</a:t>
            </a:r>
          </a:p>
        </p:txBody>
      </p:sp>
      <p:sp>
        <p:nvSpPr>
          <p:cNvPr id="15" name="Rectangle 14">
            <a:extLst>
              <a:ext uri="{FF2B5EF4-FFF2-40B4-BE49-F238E27FC236}">
                <a16:creationId xmlns:a16="http://schemas.microsoft.com/office/drawing/2014/main" id="{42692F81-E640-4315-B86E-1E18F0744C38}"/>
              </a:ext>
            </a:extLst>
          </p:cNvPr>
          <p:cNvSpPr/>
          <p:nvPr/>
        </p:nvSpPr>
        <p:spPr>
          <a:xfrm>
            <a:off x="9712834" y="6060829"/>
            <a:ext cx="1580882" cy="461537"/>
          </a:xfrm>
          <a:prstGeom prst="rect">
            <a:avLst/>
          </a:prstGeom>
        </p:spPr>
        <p:txBody>
          <a:bodyPr wrap="none">
            <a:spAutoFit/>
          </a:bodyPr>
          <a:lstStyle/>
          <a:p>
            <a:pPr algn="ctr"/>
            <a:r>
              <a:rPr lang="en-US" sz="2399" b="1" dirty="0">
                <a:solidFill>
                  <a:schemeClr val="bg1"/>
                </a:solidFill>
                <a:latin typeface="Bookman Old Style" panose="02050604050505020204" pitchFamily="18" charset="0"/>
                <a:cs typeface="Arial" pitchFamily="34" charset="0"/>
              </a:rPr>
              <a:t>First Aid</a:t>
            </a:r>
          </a:p>
        </p:txBody>
      </p:sp>
    </p:spTree>
    <p:extLst>
      <p:ext uri="{BB962C8B-B14F-4D97-AF65-F5344CB8AC3E}">
        <p14:creationId xmlns:p14="http://schemas.microsoft.com/office/powerpoint/2010/main" val="200716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0C5E7-B6FF-44AD-8071-AAD53A0B8EB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1136"/>
          <a:stretch/>
        </p:blipFill>
        <p:spPr>
          <a:xfrm>
            <a:off x="8470676" y="4369395"/>
            <a:ext cx="3456384" cy="2348342"/>
          </a:xfrm>
          <a:prstGeom prst="rect">
            <a:avLst/>
          </a:prstGeom>
        </p:spPr>
      </p:pic>
      <p:pic>
        <p:nvPicPr>
          <p:cNvPr id="8" name="Picture 7">
            <a:extLst>
              <a:ext uri="{FF2B5EF4-FFF2-40B4-BE49-F238E27FC236}">
                <a16:creationId xmlns:a16="http://schemas.microsoft.com/office/drawing/2014/main" id="{72792145-ABC5-4B9B-BF85-4E86BE341E3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 b="100000" l="0" r="99667"/>
                    </a14:imgEffect>
                  </a14:imgLayer>
                </a14:imgProps>
              </a:ext>
              <a:ext uri="{28A0092B-C50C-407E-A947-70E740481C1C}">
                <a14:useLocalDpi xmlns:a14="http://schemas.microsoft.com/office/drawing/2010/main" val="0"/>
              </a:ext>
            </a:extLst>
          </a:blip>
          <a:stretch>
            <a:fillRect/>
          </a:stretch>
        </p:blipFill>
        <p:spPr>
          <a:xfrm rot="21367387">
            <a:off x="10356366" y="5385892"/>
            <a:ext cx="388918" cy="411944"/>
          </a:xfrm>
          <a:prstGeom prst="rect">
            <a:avLst/>
          </a:prstGeom>
        </p:spPr>
      </p:pic>
      <p:sp>
        <p:nvSpPr>
          <p:cNvPr id="2" name="TextBox 1">
            <a:extLst>
              <a:ext uri="{FF2B5EF4-FFF2-40B4-BE49-F238E27FC236}">
                <a16:creationId xmlns:a16="http://schemas.microsoft.com/office/drawing/2014/main" id="{1F18C676-84B0-4E1F-AE4D-E62DAE9F4A71}"/>
              </a:ext>
            </a:extLst>
          </p:cNvPr>
          <p:cNvSpPr txBox="1"/>
          <p:nvPr/>
        </p:nvSpPr>
        <p:spPr>
          <a:xfrm>
            <a:off x="1032965" y="401156"/>
            <a:ext cx="10585176" cy="1292662"/>
          </a:xfrm>
          <a:prstGeom prst="rect">
            <a:avLst/>
          </a:prstGeom>
          <a:noFill/>
        </p:spPr>
        <p:txBody>
          <a:bodyPr wrap="square" rtlCol="0">
            <a:spAutoFit/>
          </a:bodyPr>
          <a:lstStyle/>
          <a:p>
            <a:pPr algn="ctr"/>
            <a:r>
              <a:rPr lang="en-CA" sz="6000" dirty="0">
                <a:solidFill>
                  <a:schemeClr val="bg1"/>
                </a:solidFill>
                <a:latin typeface="Baskerville Old Face" panose="02020602080505020303" pitchFamily="18" charset="0"/>
              </a:rPr>
              <a:t>Group Participation Time</a:t>
            </a:r>
            <a:r>
              <a:rPr lang="en-CA" dirty="0"/>
              <a:t>. </a:t>
            </a:r>
          </a:p>
          <a:p>
            <a:endParaRPr lang="en-CA" dirty="0"/>
          </a:p>
        </p:txBody>
      </p:sp>
      <p:pic>
        <p:nvPicPr>
          <p:cNvPr id="1028" name="Picture 4" descr="Group work, participation, project work, team efforts, working together icon  - Download on Iconfinder">
            <a:extLst>
              <a:ext uri="{FF2B5EF4-FFF2-40B4-BE49-F238E27FC236}">
                <a16:creationId xmlns:a16="http://schemas.microsoft.com/office/drawing/2014/main" id="{C2B24D94-1F20-411C-A97D-E4FD14498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12" y="1556791"/>
            <a:ext cx="3760891" cy="37608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53D767-2E24-4CAB-BA20-D7D3B4B9CF74}"/>
              </a:ext>
            </a:extLst>
          </p:cNvPr>
          <p:cNvSpPr txBox="1"/>
          <p:nvPr/>
        </p:nvSpPr>
        <p:spPr>
          <a:xfrm>
            <a:off x="4870276" y="1844824"/>
            <a:ext cx="4896544" cy="3046988"/>
          </a:xfrm>
          <a:prstGeom prst="rect">
            <a:avLst/>
          </a:prstGeom>
          <a:noFill/>
        </p:spPr>
        <p:txBody>
          <a:bodyPr wrap="square" rtlCol="0">
            <a:spAutoFit/>
          </a:bodyPr>
          <a:lstStyle/>
          <a:p>
            <a:pPr algn="ctr"/>
            <a:r>
              <a:rPr lang="en-CA" sz="4800" dirty="0">
                <a:solidFill>
                  <a:schemeClr val="bg1"/>
                </a:solidFill>
                <a:latin typeface="Baskerville Old Face" panose="02020602080505020303" pitchFamily="18" charset="0"/>
              </a:rPr>
              <a:t>What are your responsibilities as a supervisor when it comes to safety? </a:t>
            </a:r>
          </a:p>
        </p:txBody>
      </p:sp>
    </p:spTree>
    <p:extLst>
      <p:ext uri="{BB962C8B-B14F-4D97-AF65-F5344CB8AC3E}">
        <p14:creationId xmlns:p14="http://schemas.microsoft.com/office/powerpoint/2010/main" val="215689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914D597E-C666-46A7-99D1-9B058480C9DD}"/>
              </a:ext>
            </a:extLst>
          </p:cNvPr>
          <p:cNvSpPr txBox="1">
            <a:spLocks/>
          </p:cNvSpPr>
          <p:nvPr/>
        </p:nvSpPr>
        <p:spPr>
          <a:xfrm>
            <a:off x="-115153" y="106808"/>
            <a:ext cx="3321175" cy="6728919"/>
          </a:xfrm>
          <a:prstGeom prst="rect">
            <a:avLst/>
          </a:prstGeom>
          <a:solidFill>
            <a:schemeClr val="accent1"/>
          </a:solidFill>
          <a:ln w="44450">
            <a:solidFill>
              <a:schemeClr val="bg1"/>
            </a:solidFill>
            <a:prstDash val="dash"/>
          </a:ln>
        </p:spPr>
        <p:txBody>
          <a:bodyPr/>
          <a:lst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a:lstStyle>
          <a:p>
            <a:pPr marL="101570" indent="0" algn="ctr">
              <a:buNone/>
            </a:pPr>
            <a:endParaRPr lang="en-US" sz="3599" dirty="0">
              <a:solidFill>
                <a:schemeClr val="bg1"/>
              </a:solidFill>
              <a:latin typeface="Baskerville Old Face" panose="02020602080505020303" pitchFamily="18" charset="0"/>
            </a:endParaRPr>
          </a:p>
          <a:p>
            <a:pPr marL="101570" indent="0" algn="ctr">
              <a:buNone/>
            </a:pPr>
            <a:endParaRPr lang="en-US" sz="3599" dirty="0">
              <a:solidFill>
                <a:schemeClr val="bg1"/>
              </a:solidFill>
              <a:latin typeface="Baskerville Old Face" panose="02020602080505020303" pitchFamily="18" charset="0"/>
            </a:endParaRPr>
          </a:p>
          <a:p>
            <a:pPr marL="101570" indent="0" algn="ctr">
              <a:buNone/>
            </a:pPr>
            <a:endParaRPr lang="en-US" sz="3199" dirty="0">
              <a:latin typeface="Baskerville Old Face" panose="02020602080505020303" pitchFamily="18" charset="0"/>
            </a:endParaRPr>
          </a:p>
          <a:p>
            <a:pPr marL="101570" indent="0">
              <a:buNone/>
            </a:pPr>
            <a:endParaRPr lang="en-US" sz="2399" dirty="0">
              <a:latin typeface="Baskerville Old Face" panose="02020602080505020303" pitchFamily="18" charset="0"/>
            </a:endParaRPr>
          </a:p>
        </p:txBody>
      </p:sp>
      <p:sp>
        <p:nvSpPr>
          <p:cNvPr id="2" name="Title 1">
            <a:extLst>
              <a:ext uri="{FF2B5EF4-FFF2-40B4-BE49-F238E27FC236}">
                <a16:creationId xmlns:a16="http://schemas.microsoft.com/office/drawing/2014/main" id="{722695E6-9C52-455C-8E2F-30D8E63933CA}"/>
              </a:ext>
            </a:extLst>
          </p:cNvPr>
          <p:cNvSpPr>
            <a:spLocks noGrp="1"/>
          </p:cNvSpPr>
          <p:nvPr>
            <p:ph type="title" idx="4294967295"/>
          </p:nvPr>
        </p:nvSpPr>
        <p:spPr>
          <a:xfrm>
            <a:off x="0" y="2744788"/>
            <a:ext cx="3416300" cy="1246187"/>
          </a:xfrm>
        </p:spPr>
        <p:txBody>
          <a:bodyPr/>
          <a:lstStyle/>
          <a:p>
            <a:pPr algn="ctr"/>
            <a:r>
              <a:rPr lang="en-CA" sz="3732" dirty="0">
                <a:solidFill>
                  <a:schemeClr val="tx1"/>
                </a:solidFill>
                <a:latin typeface="Baskerville Old Face" panose="02020602080505020303" pitchFamily="18" charset="0"/>
              </a:rPr>
              <a:t>Supervisors and Team Leaders </a:t>
            </a:r>
          </a:p>
        </p:txBody>
      </p:sp>
      <p:grpSp>
        <p:nvGrpSpPr>
          <p:cNvPr id="4" name="Group 3">
            <a:extLst>
              <a:ext uri="{FF2B5EF4-FFF2-40B4-BE49-F238E27FC236}">
                <a16:creationId xmlns:a16="http://schemas.microsoft.com/office/drawing/2014/main" id="{1B92B8DC-23DA-4E27-B3AD-F7409F7A4E18}"/>
              </a:ext>
            </a:extLst>
          </p:cNvPr>
          <p:cNvGrpSpPr/>
          <p:nvPr/>
        </p:nvGrpSpPr>
        <p:grpSpPr>
          <a:xfrm>
            <a:off x="3262689" y="265881"/>
            <a:ext cx="2687499" cy="3136570"/>
            <a:chOff x="1627825" y="1409700"/>
            <a:chExt cx="1799231" cy="2254766"/>
          </a:xfrm>
        </p:grpSpPr>
        <p:pic>
          <p:nvPicPr>
            <p:cNvPr id="5" name="Picture 4">
              <a:extLst>
                <a:ext uri="{FF2B5EF4-FFF2-40B4-BE49-F238E27FC236}">
                  <a16:creationId xmlns:a16="http://schemas.microsoft.com/office/drawing/2014/main" id="{6CF2D952-B2A5-44DC-BD52-A13EEBFBCA82}"/>
                </a:ext>
              </a:extLst>
            </p:cNvPr>
            <p:cNvPicPr>
              <a:picLocks/>
            </p:cNvPicPr>
            <p:nvPr/>
          </p:nvPicPr>
          <p:blipFill rotWithShape="1">
            <a:blip r:embed="rId3" cstate="print">
              <a:extLst>
                <a:ext uri="{28A0092B-C50C-407E-A947-70E740481C1C}">
                  <a14:useLocalDpi xmlns:a14="http://schemas.microsoft.com/office/drawing/2010/main" val="0"/>
                </a:ext>
              </a:extLst>
            </a:blip>
            <a:srcRect l="12658" t="16385" b="22169"/>
            <a:stretch/>
          </p:blipFill>
          <p:spPr>
            <a:xfrm>
              <a:off x="1645429" y="1409700"/>
              <a:ext cx="1781627" cy="1719596"/>
            </a:xfrm>
            <a:prstGeom prst="rect">
              <a:avLst/>
            </a:prstGeom>
            <a:noFill/>
            <a:ln w="28575">
              <a:solidFill>
                <a:schemeClr val="bg1"/>
              </a:solidFill>
            </a:ln>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F4CD7120-B5CC-4C37-A4D5-474E40E0F266}"/>
                </a:ext>
              </a:extLst>
            </p:cNvPr>
            <p:cNvSpPr txBox="1"/>
            <p:nvPr/>
          </p:nvSpPr>
          <p:spPr>
            <a:xfrm>
              <a:off x="1627825" y="3136822"/>
              <a:ext cx="1781627" cy="527644"/>
            </a:xfrm>
            <a:prstGeom prst="rect">
              <a:avLst/>
            </a:prstGeom>
            <a:noFill/>
          </p:spPr>
          <p:txBody>
            <a:bodyPr wrap="square" lIns="76763" tIns="38382" rIns="76763" bIns="38382" rtlCol="0">
              <a:spAutoFit/>
            </a:bodyPr>
            <a:lstStyle/>
            <a:p>
              <a:pPr algn="ctr"/>
              <a:r>
                <a:rPr lang="en-US" sz="2399" b="1" dirty="0">
                  <a:solidFill>
                    <a:schemeClr val="bg1"/>
                  </a:solidFill>
                  <a:latin typeface="Bookman Old Style" panose="02050604050505020204" pitchFamily="18" charset="0"/>
                  <a:cs typeface="Arial" pitchFamily="34" charset="0"/>
                </a:rPr>
                <a:t>Guidance</a:t>
              </a:r>
            </a:p>
            <a:p>
              <a:pPr algn="ctr"/>
              <a:endParaRPr lang="es-MX" sz="1866" dirty="0">
                <a:cs typeface="Arial" pitchFamily="34" charset="0"/>
              </a:endParaRPr>
            </a:p>
          </p:txBody>
        </p:sp>
      </p:grpSp>
      <p:grpSp>
        <p:nvGrpSpPr>
          <p:cNvPr id="7" name="Group 6">
            <a:extLst>
              <a:ext uri="{FF2B5EF4-FFF2-40B4-BE49-F238E27FC236}">
                <a16:creationId xmlns:a16="http://schemas.microsoft.com/office/drawing/2014/main" id="{D566901D-6E55-4553-B550-1A6ACADCA7D2}"/>
              </a:ext>
            </a:extLst>
          </p:cNvPr>
          <p:cNvGrpSpPr/>
          <p:nvPr/>
        </p:nvGrpSpPr>
        <p:grpSpPr>
          <a:xfrm>
            <a:off x="5551580" y="265880"/>
            <a:ext cx="3806346" cy="3167122"/>
            <a:chOff x="3213099" y="1278795"/>
            <a:chExt cx="2386134" cy="2195611"/>
          </a:xfrm>
        </p:grpSpPr>
        <p:pic>
          <p:nvPicPr>
            <p:cNvPr id="8" name="Picture 7">
              <a:extLst>
                <a:ext uri="{FF2B5EF4-FFF2-40B4-BE49-F238E27FC236}">
                  <a16:creationId xmlns:a16="http://schemas.microsoft.com/office/drawing/2014/main" id="{0536D734-BBB2-4060-9DC4-ABB8C1E0B21E}"/>
                </a:ext>
              </a:extLst>
            </p:cNvPr>
            <p:cNvPicPr>
              <a:picLocks noChangeAspect="1"/>
            </p:cNvPicPr>
            <p:nvPr/>
          </p:nvPicPr>
          <p:blipFill rotWithShape="1">
            <a:blip r:embed="rId4">
              <a:extLst>
                <a:ext uri="{28A0092B-C50C-407E-A947-70E740481C1C}">
                  <a14:useLocalDpi xmlns:a14="http://schemas.microsoft.com/office/drawing/2010/main" val="0"/>
                </a:ext>
              </a:extLst>
            </a:blip>
            <a:srcRect l="8580" t="15461" r="9884" b="35018"/>
            <a:stretch/>
          </p:blipFill>
          <p:spPr>
            <a:xfrm>
              <a:off x="3643806" y="1278795"/>
              <a:ext cx="1644880" cy="1582504"/>
            </a:xfrm>
            <a:prstGeom prst="rect">
              <a:avLst/>
            </a:prstGeom>
            <a:noFill/>
            <a:ln w="28575">
              <a:solidFill>
                <a:schemeClr val="bg1"/>
              </a:solidFill>
            </a:ln>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5D9C2D34-3215-4A06-9F15-B187E83EC089}"/>
                </a:ext>
              </a:extLst>
            </p:cNvPr>
            <p:cNvSpPr txBox="1"/>
            <p:nvPr/>
          </p:nvSpPr>
          <p:spPr>
            <a:xfrm>
              <a:off x="3213099" y="2965562"/>
              <a:ext cx="2386134" cy="508844"/>
            </a:xfrm>
            <a:prstGeom prst="rect">
              <a:avLst/>
            </a:prstGeom>
            <a:noFill/>
          </p:spPr>
          <p:txBody>
            <a:bodyPr wrap="square" lIns="76763" tIns="38382" rIns="76763" bIns="38382" rtlCol="0">
              <a:spAutoFit/>
            </a:bodyPr>
            <a:lstStyle/>
            <a:p>
              <a:pPr algn="ctr"/>
              <a:r>
                <a:rPr lang="en-US" sz="2399" b="1" dirty="0">
                  <a:solidFill>
                    <a:schemeClr val="bg1"/>
                  </a:solidFill>
                  <a:latin typeface="Bookman Old Style" panose="02050604050505020204" pitchFamily="18" charset="0"/>
                  <a:cs typeface="Arial" pitchFamily="34" charset="0"/>
                </a:rPr>
                <a:t>Identify Hazards</a:t>
              </a:r>
            </a:p>
            <a:p>
              <a:pPr algn="ctr"/>
              <a:endParaRPr lang="es-MX" sz="1866" dirty="0">
                <a:cs typeface="Arial" pitchFamily="34" charset="0"/>
              </a:endParaRPr>
            </a:p>
          </p:txBody>
        </p:sp>
      </p:grpSp>
      <p:grpSp>
        <p:nvGrpSpPr>
          <p:cNvPr id="10" name="Group 9">
            <a:extLst>
              <a:ext uri="{FF2B5EF4-FFF2-40B4-BE49-F238E27FC236}">
                <a16:creationId xmlns:a16="http://schemas.microsoft.com/office/drawing/2014/main" id="{AC9CC590-AAB6-4C33-8FB5-A15B7006AE69}"/>
              </a:ext>
            </a:extLst>
          </p:cNvPr>
          <p:cNvGrpSpPr/>
          <p:nvPr/>
        </p:nvGrpSpPr>
        <p:grpSpPr>
          <a:xfrm>
            <a:off x="8996490" y="312286"/>
            <a:ext cx="2907000" cy="2900195"/>
            <a:chOff x="5748110" y="1409700"/>
            <a:chExt cx="1776986" cy="2371699"/>
          </a:xfrm>
        </p:grpSpPr>
        <p:pic>
          <p:nvPicPr>
            <p:cNvPr id="11" name="Picture 10">
              <a:extLst>
                <a:ext uri="{FF2B5EF4-FFF2-40B4-BE49-F238E27FC236}">
                  <a16:creationId xmlns:a16="http://schemas.microsoft.com/office/drawing/2014/main" id="{D86EC983-8CFC-462C-B69B-63E8DDD4885A}"/>
                </a:ext>
              </a:extLst>
            </p:cNvPr>
            <p:cNvPicPr>
              <a:picLocks/>
            </p:cNvPicPr>
            <p:nvPr/>
          </p:nvPicPr>
          <p:blipFill rotWithShape="1">
            <a:blip r:embed="rId5">
              <a:extLst>
                <a:ext uri="{28A0092B-C50C-407E-A947-70E740481C1C}">
                  <a14:useLocalDpi xmlns:a14="http://schemas.microsoft.com/office/drawing/2010/main" val="0"/>
                </a:ext>
              </a:extLst>
            </a:blip>
            <a:srcRect l="2996" r="6008"/>
            <a:stretch/>
          </p:blipFill>
          <p:spPr>
            <a:xfrm>
              <a:off x="5804014" y="1409700"/>
              <a:ext cx="1721082" cy="1719596"/>
            </a:xfrm>
            <a:prstGeom prst="rect">
              <a:avLst/>
            </a:prstGeom>
            <a:noFill/>
            <a:ln w="28575">
              <a:solidFill>
                <a:schemeClr val="bg1"/>
              </a:solidFill>
            </a:ln>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1BBA610C-4781-4D82-9B45-4BCCE73ED9C1}"/>
                </a:ext>
              </a:extLst>
            </p:cNvPr>
            <p:cNvSpPr txBox="1"/>
            <p:nvPr/>
          </p:nvSpPr>
          <p:spPr>
            <a:xfrm>
              <a:off x="5748110" y="3181157"/>
              <a:ext cx="1721081" cy="600242"/>
            </a:xfrm>
            <a:prstGeom prst="rect">
              <a:avLst/>
            </a:prstGeom>
            <a:noFill/>
          </p:spPr>
          <p:txBody>
            <a:bodyPr wrap="square" lIns="76763" tIns="38382" rIns="76763" bIns="38382" rtlCol="0">
              <a:spAutoFit/>
            </a:bodyPr>
            <a:lstStyle/>
            <a:p>
              <a:pPr algn="ctr"/>
              <a:r>
                <a:rPr lang="en-US" sz="2399" b="1" dirty="0">
                  <a:solidFill>
                    <a:schemeClr val="bg1"/>
                  </a:solidFill>
                  <a:latin typeface="Bookman Old Style" panose="02050604050505020204" pitchFamily="18" charset="0"/>
                  <a:cs typeface="Arial" pitchFamily="34" charset="0"/>
                </a:rPr>
                <a:t>Control Hazards</a:t>
              </a:r>
            </a:p>
            <a:p>
              <a:pPr algn="ctr"/>
              <a:endParaRPr lang="es-MX" sz="1866" dirty="0">
                <a:cs typeface="Arial" pitchFamily="34" charset="0"/>
              </a:endParaRPr>
            </a:p>
          </p:txBody>
        </p:sp>
      </p:grpSp>
      <p:grpSp>
        <p:nvGrpSpPr>
          <p:cNvPr id="13" name="Group 12">
            <a:extLst>
              <a:ext uri="{FF2B5EF4-FFF2-40B4-BE49-F238E27FC236}">
                <a16:creationId xmlns:a16="http://schemas.microsoft.com/office/drawing/2014/main" id="{42B07479-98F8-4E00-A41E-A801D9BA93D9}"/>
              </a:ext>
            </a:extLst>
          </p:cNvPr>
          <p:cNvGrpSpPr/>
          <p:nvPr/>
        </p:nvGrpSpPr>
        <p:grpSpPr>
          <a:xfrm>
            <a:off x="2415719" y="3288097"/>
            <a:ext cx="4321073" cy="3333143"/>
            <a:chOff x="968018" y="3799923"/>
            <a:chExt cx="3111966" cy="2361288"/>
          </a:xfrm>
        </p:grpSpPr>
        <p:pic>
          <p:nvPicPr>
            <p:cNvPr id="14" name="Picture 2" descr="K:\Product Development\GF2\GF2 project\GF2 possible pictures _to delete\79777884farmer training.jpg">
              <a:extLst>
                <a:ext uri="{FF2B5EF4-FFF2-40B4-BE49-F238E27FC236}">
                  <a16:creationId xmlns:a16="http://schemas.microsoft.com/office/drawing/2014/main" id="{64FF1EE1-5C04-4A0F-A2A0-A469A7E748D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698"/>
            <a:stretch/>
          </p:blipFill>
          <p:spPr bwMode="auto">
            <a:xfrm>
              <a:off x="1652391" y="3799923"/>
              <a:ext cx="1796119" cy="1780132"/>
            </a:xfrm>
            <a:prstGeom prst="rect">
              <a:avLst/>
            </a:prstGeom>
            <a:noFill/>
            <a:ln w="2857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39CB400-5005-47D0-81A5-D7CDC2111A48}"/>
                </a:ext>
              </a:extLst>
            </p:cNvPr>
            <p:cNvSpPr txBox="1"/>
            <p:nvPr/>
          </p:nvSpPr>
          <p:spPr>
            <a:xfrm>
              <a:off x="968018" y="5641228"/>
              <a:ext cx="3111966" cy="519983"/>
            </a:xfrm>
            <a:prstGeom prst="rect">
              <a:avLst/>
            </a:prstGeom>
            <a:noFill/>
          </p:spPr>
          <p:txBody>
            <a:bodyPr wrap="square" lIns="76763" tIns="38382" rIns="76763" bIns="38382" rtlCol="0">
              <a:spAutoFit/>
            </a:bodyPr>
            <a:lstStyle/>
            <a:p>
              <a:pPr algn="ctr"/>
              <a:r>
                <a:rPr lang="en-US" sz="2399" b="1" dirty="0">
                  <a:solidFill>
                    <a:schemeClr val="bg1"/>
                  </a:solidFill>
                  <a:latin typeface="Bookman Old Style" panose="02050604050505020204" pitchFamily="18" charset="0"/>
                  <a:cs typeface="Arial" pitchFamily="34" charset="0"/>
                </a:rPr>
                <a:t>Train Workers</a:t>
              </a:r>
            </a:p>
            <a:p>
              <a:pPr algn="ctr"/>
              <a:endParaRPr lang="es-MX" sz="1866" dirty="0">
                <a:cs typeface="Arial" pitchFamily="34" charset="0"/>
              </a:endParaRPr>
            </a:p>
          </p:txBody>
        </p:sp>
      </p:grpSp>
      <p:grpSp>
        <p:nvGrpSpPr>
          <p:cNvPr id="16" name="Group 15">
            <a:extLst>
              <a:ext uri="{FF2B5EF4-FFF2-40B4-BE49-F238E27FC236}">
                <a16:creationId xmlns:a16="http://schemas.microsoft.com/office/drawing/2014/main" id="{317AD90D-C73F-4E8E-BBCE-04780023A23E}"/>
              </a:ext>
            </a:extLst>
          </p:cNvPr>
          <p:cNvGrpSpPr/>
          <p:nvPr/>
        </p:nvGrpSpPr>
        <p:grpSpPr>
          <a:xfrm>
            <a:off x="6086797" y="3288097"/>
            <a:ext cx="2929009" cy="3650754"/>
            <a:chOff x="3731872" y="3890335"/>
            <a:chExt cx="1914622" cy="2503413"/>
          </a:xfrm>
        </p:grpSpPr>
        <p:pic>
          <p:nvPicPr>
            <p:cNvPr id="17" name="Picture 16">
              <a:extLst>
                <a:ext uri="{FF2B5EF4-FFF2-40B4-BE49-F238E27FC236}">
                  <a16:creationId xmlns:a16="http://schemas.microsoft.com/office/drawing/2014/main" id="{D0847DFC-C127-4102-86D9-28ED85AA65A5}"/>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731872" y="3890335"/>
              <a:ext cx="1735799" cy="1739981"/>
            </a:xfrm>
            <a:prstGeom prst="rect">
              <a:avLst/>
            </a:prstGeom>
            <a:noFill/>
            <a:ln w="28575">
              <a:solidFill>
                <a:schemeClr val="bg1"/>
              </a:solidFill>
            </a:ln>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6E8991F6-9071-4D80-84B3-E8C843C23638}"/>
                </a:ext>
              </a:extLst>
            </p:cNvPr>
            <p:cNvSpPr txBox="1"/>
            <p:nvPr/>
          </p:nvSpPr>
          <p:spPr>
            <a:xfrm>
              <a:off x="3731872" y="5440261"/>
              <a:ext cx="1914622" cy="953487"/>
            </a:xfrm>
            <a:prstGeom prst="rect">
              <a:avLst/>
            </a:prstGeom>
            <a:noFill/>
          </p:spPr>
          <p:txBody>
            <a:bodyPr wrap="square" lIns="76763" tIns="38382" rIns="76763" bIns="38382" rtlCol="0">
              <a:spAutoFit/>
            </a:bodyPr>
            <a:lstStyle/>
            <a:p>
              <a:pPr algn="ctr"/>
              <a:endParaRPr lang="en-US" sz="2399" dirty="0">
                <a:latin typeface="Bookman Old Style" panose="02050604050505020204" pitchFamily="18" charset="0"/>
                <a:cs typeface="Arial" pitchFamily="34" charset="0"/>
              </a:endParaRPr>
            </a:p>
            <a:p>
              <a:pPr algn="ctr"/>
              <a:r>
                <a:rPr lang="en-US" sz="2399" b="1" dirty="0">
                  <a:solidFill>
                    <a:schemeClr val="bg1"/>
                  </a:solidFill>
                  <a:latin typeface="Bookman Old Style" panose="02050604050505020204" pitchFamily="18" charset="0"/>
                  <a:cs typeface="Arial" pitchFamily="34" charset="0"/>
                </a:rPr>
                <a:t>Ensure PPE Use</a:t>
              </a:r>
            </a:p>
            <a:p>
              <a:pPr algn="ctr"/>
              <a:endParaRPr lang="es-MX" sz="1866" dirty="0"/>
            </a:p>
            <a:p>
              <a:pPr algn="ctr"/>
              <a:endParaRPr lang="es-MX" sz="1866" dirty="0">
                <a:cs typeface="Arial" pitchFamily="34" charset="0"/>
              </a:endParaRPr>
            </a:p>
          </p:txBody>
        </p:sp>
      </p:grpSp>
      <p:grpSp>
        <p:nvGrpSpPr>
          <p:cNvPr id="19" name="Group 18">
            <a:extLst>
              <a:ext uri="{FF2B5EF4-FFF2-40B4-BE49-F238E27FC236}">
                <a16:creationId xmlns:a16="http://schemas.microsoft.com/office/drawing/2014/main" id="{E62B4883-C0BB-4CD4-93F1-C0B77C2E6387}"/>
              </a:ext>
            </a:extLst>
          </p:cNvPr>
          <p:cNvGrpSpPr/>
          <p:nvPr/>
        </p:nvGrpSpPr>
        <p:grpSpPr>
          <a:xfrm>
            <a:off x="8825848" y="3245802"/>
            <a:ext cx="3140694" cy="3382204"/>
            <a:chOff x="5668536" y="3702499"/>
            <a:chExt cx="1819965" cy="2334836"/>
          </a:xfrm>
        </p:grpSpPr>
        <p:pic>
          <p:nvPicPr>
            <p:cNvPr id="20" name="Picture 19">
              <a:extLst>
                <a:ext uri="{FF2B5EF4-FFF2-40B4-BE49-F238E27FC236}">
                  <a16:creationId xmlns:a16="http://schemas.microsoft.com/office/drawing/2014/main" id="{22983B19-D45A-4882-A871-B263E9B1DE93}"/>
                </a:ext>
              </a:extLst>
            </p:cNvPr>
            <p:cNvPicPr>
              <a:picLocks/>
            </p:cNvPicPr>
            <p:nvPr/>
          </p:nvPicPr>
          <p:blipFill rotWithShape="1">
            <a:blip r:embed="rId8" cstate="print">
              <a:extLst>
                <a:ext uri="{28A0092B-C50C-407E-A947-70E740481C1C}">
                  <a14:useLocalDpi xmlns:a14="http://schemas.microsoft.com/office/drawing/2010/main" val="0"/>
                </a:ext>
              </a:extLst>
            </a:blip>
            <a:srcRect l="22222" r="10990"/>
            <a:stretch/>
          </p:blipFill>
          <p:spPr>
            <a:xfrm>
              <a:off x="5767419" y="3702499"/>
              <a:ext cx="1721081" cy="1782131"/>
            </a:xfrm>
            <a:prstGeom prst="rect">
              <a:avLst/>
            </a:prstGeom>
            <a:noFill/>
            <a:ln w="28575">
              <a:solidFill>
                <a:schemeClr val="bg1"/>
              </a:solidFill>
            </a:ln>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A704B28B-171E-4CF0-B1B4-066D309A5F72}"/>
                </a:ext>
              </a:extLst>
            </p:cNvPr>
            <p:cNvSpPr txBox="1"/>
            <p:nvPr/>
          </p:nvSpPr>
          <p:spPr>
            <a:xfrm>
              <a:off x="5668536" y="5530635"/>
              <a:ext cx="1819965" cy="506700"/>
            </a:xfrm>
            <a:prstGeom prst="rect">
              <a:avLst/>
            </a:prstGeom>
            <a:noFill/>
          </p:spPr>
          <p:txBody>
            <a:bodyPr wrap="square" lIns="76763" tIns="38382" rIns="76763" bIns="38382" rtlCol="0">
              <a:spAutoFit/>
            </a:bodyPr>
            <a:lstStyle/>
            <a:p>
              <a:pPr algn="ctr"/>
              <a:r>
                <a:rPr lang="en-US" sz="2399" b="1" dirty="0">
                  <a:solidFill>
                    <a:schemeClr val="bg1"/>
                  </a:solidFill>
                  <a:latin typeface="Bookman Old Style" panose="02050604050505020204" pitchFamily="18" charset="0"/>
                  <a:cs typeface="Arial" pitchFamily="34" charset="0"/>
                </a:rPr>
                <a:t>Inspections</a:t>
              </a:r>
            </a:p>
            <a:p>
              <a:pPr algn="ctr"/>
              <a:endParaRPr lang="es-MX" sz="1866" dirty="0">
                <a:cs typeface="Arial" pitchFamily="34" charset="0"/>
              </a:endParaRPr>
            </a:p>
          </p:txBody>
        </p:sp>
      </p:grpSp>
    </p:spTree>
    <p:extLst>
      <p:ext uri="{BB962C8B-B14F-4D97-AF65-F5344CB8AC3E}">
        <p14:creationId xmlns:p14="http://schemas.microsoft.com/office/powerpoint/2010/main" val="230935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309FF-A016-4D09-A4DD-FB1ED632E6FA}"/>
              </a:ext>
            </a:extLst>
          </p:cNvPr>
          <p:cNvSpPr>
            <a:spLocks noGrp="1"/>
          </p:cNvSpPr>
          <p:nvPr>
            <p:ph type="title"/>
          </p:nvPr>
        </p:nvSpPr>
        <p:spPr/>
        <p:txBody>
          <a:bodyPr/>
          <a:lstStyle/>
          <a:p>
            <a:r>
              <a:rPr lang="en-US" dirty="0"/>
              <a:t>Supervisor and Competency….</a:t>
            </a:r>
            <a:endParaRPr lang="en-CA" dirty="0"/>
          </a:p>
        </p:txBody>
      </p:sp>
      <p:sp>
        <p:nvSpPr>
          <p:cNvPr id="3" name="TextBox 2">
            <a:extLst>
              <a:ext uri="{FF2B5EF4-FFF2-40B4-BE49-F238E27FC236}">
                <a16:creationId xmlns:a16="http://schemas.microsoft.com/office/drawing/2014/main" id="{E228B772-89D7-499E-B16A-1BFD6ABF5FC7}"/>
              </a:ext>
            </a:extLst>
          </p:cNvPr>
          <p:cNvSpPr txBox="1"/>
          <p:nvPr/>
        </p:nvSpPr>
        <p:spPr>
          <a:xfrm>
            <a:off x="405780" y="2348880"/>
            <a:ext cx="11377264" cy="3416320"/>
          </a:xfrm>
          <a:prstGeom prst="rect">
            <a:avLst/>
          </a:prstGeom>
          <a:noFill/>
        </p:spPr>
        <p:txBody>
          <a:bodyPr wrap="square" rtlCol="0">
            <a:spAutoFit/>
          </a:bodyPr>
          <a:lstStyle/>
          <a:p>
            <a:r>
              <a:rPr lang="en-US" sz="2400" dirty="0"/>
              <a:t>An Employer Shall, when appointing a supervisor, appoint a competent  person. </a:t>
            </a:r>
          </a:p>
          <a:p>
            <a:endParaRPr lang="en-US" sz="2400" dirty="0"/>
          </a:p>
          <a:p>
            <a:r>
              <a:rPr lang="en-US" sz="2400" dirty="0"/>
              <a:t>Competent person means; </a:t>
            </a:r>
          </a:p>
          <a:p>
            <a:endParaRPr lang="en-US" sz="2400" dirty="0"/>
          </a:p>
          <a:p>
            <a:pPr marL="285750" indent="-285750">
              <a:buFont typeface="Arial" panose="020B0604020202020204" pitchFamily="34" charset="0"/>
              <a:buChar char="•"/>
            </a:pPr>
            <a:r>
              <a:rPr lang="en-CA" sz="2400" dirty="0"/>
              <a:t>Competent by knowledge, training or experience to organize the work. </a:t>
            </a:r>
          </a:p>
          <a:p>
            <a:pPr marL="285750" indent="-285750">
              <a:buFont typeface="Arial" panose="020B0604020202020204" pitchFamily="34" charset="0"/>
              <a:buChar char="•"/>
            </a:pPr>
            <a:r>
              <a:rPr lang="en-CA" sz="2400" dirty="0"/>
              <a:t>Familiar with the OHSA and regulations that apply to work. </a:t>
            </a:r>
          </a:p>
          <a:p>
            <a:pPr marL="285750" indent="-285750">
              <a:buFont typeface="Arial" panose="020B0604020202020204" pitchFamily="34" charset="0"/>
              <a:buChar char="•"/>
            </a:pPr>
            <a:r>
              <a:rPr lang="en-CA" sz="2400" dirty="0"/>
              <a:t>Knowledge of potential or actual health and safety dangers in the workplace. </a:t>
            </a:r>
          </a:p>
        </p:txBody>
      </p:sp>
    </p:spTree>
    <p:extLst>
      <p:ext uri="{BB962C8B-B14F-4D97-AF65-F5344CB8AC3E}">
        <p14:creationId xmlns:p14="http://schemas.microsoft.com/office/powerpoint/2010/main" val="209513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A541-4844-44FD-B1D6-517F1015415B}"/>
              </a:ext>
            </a:extLst>
          </p:cNvPr>
          <p:cNvSpPr>
            <a:spLocks noGrp="1"/>
          </p:cNvSpPr>
          <p:nvPr>
            <p:ph type="title"/>
          </p:nvPr>
        </p:nvSpPr>
        <p:spPr>
          <a:xfrm>
            <a:off x="261764" y="404664"/>
            <a:ext cx="11379036" cy="970450"/>
          </a:xfrm>
        </p:spPr>
        <p:txBody>
          <a:bodyPr/>
          <a:lstStyle/>
          <a:p>
            <a:r>
              <a:rPr lang="en-US" dirty="0"/>
              <a:t>Supervisors and Key Health and Safety Duties</a:t>
            </a:r>
            <a:endParaRPr lang="en-CA" dirty="0"/>
          </a:p>
        </p:txBody>
      </p:sp>
      <p:sp>
        <p:nvSpPr>
          <p:cNvPr id="3" name="TextBox 2">
            <a:extLst>
              <a:ext uri="{FF2B5EF4-FFF2-40B4-BE49-F238E27FC236}">
                <a16:creationId xmlns:a16="http://schemas.microsoft.com/office/drawing/2014/main" id="{753FA965-3335-49ED-85BC-17144E664295}"/>
              </a:ext>
            </a:extLst>
          </p:cNvPr>
          <p:cNvSpPr txBox="1"/>
          <p:nvPr/>
        </p:nvSpPr>
        <p:spPr>
          <a:xfrm>
            <a:off x="261763" y="2132856"/>
            <a:ext cx="11927061" cy="4955203"/>
          </a:xfrm>
          <a:prstGeom prst="rect">
            <a:avLst/>
          </a:prstGeom>
          <a:noFill/>
        </p:spPr>
        <p:txBody>
          <a:bodyPr wrap="square" rtlCol="0">
            <a:spAutoFit/>
          </a:bodyPr>
          <a:lstStyle/>
          <a:p>
            <a:r>
              <a:rPr lang="en-US" sz="2800" dirty="0"/>
              <a:t>Supervisors under the Occupational Health and Safety Act include requirements that a supervisor shall; </a:t>
            </a:r>
          </a:p>
          <a:p>
            <a:pPr marL="342900" indent="-342900">
              <a:buFont typeface="Arial" panose="020B0604020202020204" pitchFamily="34" charset="0"/>
              <a:buChar char="•"/>
            </a:pPr>
            <a:r>
              <a:rPr lang="en-US" sz="2800" dirty="0"/>
              <a:t>Advise a worker of any potential or actual health and safety dangers known by the supervisor.</a:t>
            </a:r>
          </a:p>
          <a:p>
            <a:pPr marL="342900" indent="-342900">
              <a:buFont typeface="Arial" panose="020B0604020202020204" pitchFamily="34" charset="0"/>
              <a:buChar char="•"/>
            </a:pPr>
            <a:r>
              <a:rPr lang="en-US" sz="2800" dirty="0"/>
              <a:t>Ensure a worker work in a manner and with the protective devices, measures and procedures required by the legislation</a:t>
            </a:r>
          </a:p>
          <a:p>
            <a:pPr marL="342900" indent="-342900">
              <a:buFont typeface="Arial" panose="020B0604020202020204" pitchFamily="34" charset="0"/>
              <a:buChar char="•"/>
            </a:pPr>
            <a:r>
              <a:rPr lang="en-US" sz="2800" dirty="0"/>
              <a:t>Ensure a worker uses or wears personal protective equipment (PPE) required by the employer</a:t>
            </a:r>
          </a:p>
          <a:p>
            <a:pPr marL="342900" indent="-342900">
              <a:buFont typeface="Arial" panose="020B0604020202020204" pitchFamily="34" charset="0"/>
              <a:buChar char="•"/>
            </a:pPr>
            <a:r>
              <a:rPr lang="en-US" sz="2800" dirty="0"/>
              <a:t>Take every precaution reasonable in the circumstances for the protection of the worker. </a:t>
            </a:r>
          </a:p>
          <a:p>
            <a:endParaRPr lang="en-US" dirty="0"/>
          </a:p>
          <a:p>
            <a:endParaRPr lang="en-CA" dirty="0"/>
          </a:p>
        </p:txBody>
      </p:sp>
    </p:spTree>
    <p:extLst>
      <p:ext uri="{BB962C8B-B14F-4D97-AF65-F5344CB8AC3E}">
        <p14:creationId xmlns:p14="http://schemas.microsoft.com/office/powerpoint/2010/main" val="161276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2" name="Text Placeholder 3">
            <a:extLst>
              <a:ext uri="{FF2B5EF4-FFF2-40B4-BE49-F238E27FC236}">
                <a16:creationId xmlns:a16="http://schemas.microsoft.com/office/drawing/2014/main" id="{3F76F66A-DEF1-45D9-8A50-2FFFE177DD29}"/>
              </a:ext>
            </a:extLst>
          </p:cNvPr>
          <p:cNvSpPr txBox="1">
            <a:spLocks/>
          </p:cNvSpPr>
          <p:nvPr/>
        </p:nvSpPr>
        <p:spPr>
          <a:xfrm>
            <a:off x="-24022" y="893"/>
            <a:ext cx="3321175" cy="6857107"/>
          </a:xfrm>
          <a:prstGeom prst="rect">
            <a:avLst/>
          </a:prstGeom>
          <a:solidFill>
            <a:schemeClr val="accent1"/>
          </a:solidFill>
          <a:ln w="44450">
            <a:solidFill>
              <a:schemeClr val="bg1"/>
            </a:solidFill>
            <a:prstDash val="dash"/>
          </a:ln>
        </p:spPr>
        <p:txBody>
          <a:bodyPr/>
          <a:lst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a:lstStyle>
          <a:p>
            <a:pPr marL="101570" indent="0" algn="ctr">
              <a:buNone/>
            </a:pPr>
            <a:endParaRPr lang="en-US" sz="3599" dirty="0">
              <a:solidFill>
                <a:schemeClr val="bg1"/>
              </a:solidFill>
              <a:latin typeface="Baskerville Old Face" panose="02020602080505020303" pitchFamily="18" charset="0"/>
            </a:endParaRPr>
          </a:p>
          <a:p>
            <a:pPr marL="101570" indent="0" algn="ctr">
              <a:buNone/>
            </a:pPr>
            <a:endParaRPr lang="en-US" sz="3599" dirty="0">
              <a:solidFill>
                <a:schemeClr val="bg1"/>
              </a:solidFill>
              <a:latin typeface="Baskerville Old Face" panose="02020602080505020303" pitchFamily="18" charset="0"/>
            </a:endParaRPr>
          </a:p>
          <a:p>
            <a:pPr marL="101570" indent="0" algn="ctr">
              <a:buNone/>
            </a:pPr>
            <a:endParaRPr lang="en-US" sz="3199" dirty="0">
              <a:latin typeface="Baskerville Old Face" panose="02020602080505020303" pitchFamily="18" charset="0"/>
            </a:endParaRPr>
          </a:p>
          <a:p>
            <a:pPr marL="101570" indent="0">
              <a:buNone/>
            </a:pPr>
            <a:endParaRPr lang="en-US" sz="2399" dirty="0">
              <a:latin typeface="Baskerville Old Face" panose="02020602080505020303" pitchFamily="18" charset="0"/>
            </a:endParaRPr>
          </a:p>
        </p:txBody>
      </p:sp>
      <p:sp>
        <p:nvSpPr>
          <p:cNvPr id="2" name="Title 1">
            <a:extLst>
              <a:ext uri="{FF2B5EF4-FFF2-40B4-BE49-F238E27FC236}">
                <a16:creationId xmlns:a16="http://schemas.microsoft.com/office/drawing/2014/main" id="{12303720-FF2E-4C91-B77D-2EA9E559CBC0}"/>
              </a:ext>
            </a:extLst>
          </p:cNvPr>
          <p:cNvSpPr>
            <a:spLocks noGrp="1"/>
          </p:cNvSpPr>
          <p:nvPr>
            <p:ph type="title" idx="4294967295"/>
          </p:nvPr>
        </p:nvSpPr>
        <p:spPr>
          <a:xfrm>
            <a:off x="0" y="2306638"/>
            <a:ext cx="3406775" cy="947737"/>
          </a:xfrm>
        </p:spPr>
        <p:txBody>
          <a:bodyPr>
            <a:noAutofit/>
          </a:bodyPr>
          <a:lstStyle/>
          <a:p>
            <a:pPr algn="ctr"/>
            <a:r>
              <a:rPr lang="en-CA" sz="4000" dirty="0">
                <a:solidFill>
                  <a:schemeClr val="tx1"/>
                </a:solidFill>
                <a:latin typeface="Baskerville Old Face" panose="02020602080505020303" pitchFamily="18" charset="0"/>
              </a:rPr>
              <a:t>Worker’s Responsibilities</a:t>
            </a:r>
          </a:p>
        </p:txBody>
      </p:sp>
      <p:grpSp>
        <p:nvGrpSpPr>
          <p:cNvPr id="4" name="Group 3">
            <a:extLst>
              <a:ext uri="{FF2B5EF4-FFF2-40B4-BE49-F238E27FC236}">
                <a16:creationId xmlns:a16="http://schemas.microsoft.com/office/drawing/2014/main" id="{994621D1-C82E-45AA-93D1-46E7FE4CBB77}"/>
              </a:ext>
            </a:extLst>
          </p:cNvPr>
          <p:cNvGrpSpPr/>
          <p:nvPr/>
        </p:nvGrpSpPr>
        <p:grpSpPr>
          <a:xfrm>
            <a:off x="2742535" y="426310"/>
            <a:ext cx="4188017" cy="2873527"/>
            <a:chOff x="975550" y="1427163"/>
            <a:chExt cx="3141831" cy="2155707"/>
          </a:xfrm>
        </p:grpSpPr>
        <p:pic>
          <p:nvPicPr>
            <p:cNvPr id="5" name="Picture 2">
              <a:extLst>
                <a:ext uri="{FF2B5EF4-FFF2-40B4-BE49-F238E27FC236}">
                  <a16:creationId xmlns:a16="http://schemas.microsoft.com/office/drawing/2014/main" id="{6E166B51-311D-4899-9163-893E979CC529}"/>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r="50000"/>
            <a:stretch/>
          </p:blipFill>
          <p:spPr bwMode="auto">
            <a:xfrm>
              <a:off x="1746366" y="1427163"/>
              <a:ext cx="1600200" cy="1701014"/>
            </a:xfrm>
            <a:prstGeom prst="rect">
              <a:avLst/>
            </a:prstGeom>
            <a:noFill/>
            <a:ln w="28575">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8554DA54-146B-4F42-BDCD-B3513CFE0047}"/>
                </a:ext>
              </a:extLst>
            </p:cNvPr>
            <p:cNvSpPr txBox="1"/>
            <p:nvPr/>
          </p:nvSpPr>
          <p:spPr>
            <a:xfrm>
              <a:off x="975550" y="3247720"/>
              <a:ext cx="3141831" cy="335150"/>
            </a:xfrm>
            <a:prstGeom prst="rect">
              <a:avLst/>
            </a:prstGeom>
            <a:noFill/>
          </p:spPr>
          <p:txBody>
            <a:bodyPr wrap="square" lIns="76763" tIns="38382" rIns="76763" bIns="38382" rtlCol="0">
              <a:spAutoFit/>
            </a:bodyPr>
            <a:lstStyle/>
            <a:p>
              <a:pPr algn="ctr"/>
              <a:r>
                <a:rPr lang="es-MX" sz="2399" b="1" dirty="0" err="1">
                  <a:solidFill>
                    <a:schemeClr val="bg1"/>
                  </a:solidFill>
                  <a:latin typeface="Bookman Old Style" panose="02050604050505020204" pitchFamily="18" charset="0"/>
                </a:rPr>
                <a:t>Work</a:t>
              </a:r>
              <a:r>
                <a:rPr lang="es-MX" sz="2399" b="1" dirty="0">
                  <a:solidFill>
                    <a:schemeClr val="bg1"/>
                  </a:solidFill>
                  <a:latin typeface="Bookman Old Style" panose="02050604050505020204" pitchFamily="18" charset="0"/>
                </a:rPr>
                <a:t> </a:t>
              </a:r>
              <a:r>
                <a:rPr lang="es-MX" sz="2399" b="1" dirty="0" err="1">
                  <a:solidFill>
                    <a:schemeClr val="bg1"/>
                  </a:solidFill>
                  <a:latin typeface="Bookman Old Style" panose="02050604050505020204" pitchFamily="18" charset="0"/>
                </a:rPr>
                <a:t>Safely</a:t>
              </a:r>
              <a:endParaRPr lang="es-MX" sz="2399" b="1" dirty="0">
                <a:solidFill>
                  <a:schemeClr val="bg1"/>
                </a:solidFill>
                <a:latin typeface="Bookman Old Style" panose="02050604050505020204" pitchFamily="18" charset="0"/>
              </a:endParaRPr>
            </a:p>
          </p:txBody>
        </p:sp>
      </p:grpSp>
      <p:grpSp>
        <p:nvGrpSpPr>
          <p:cNvPr id="7" name="Group 6">
            <a:extLst>
              <a:ext uri="{FF2B5EF4-FFF2-40B4-BE49-F238E27FC236}">
                <a16:creationId xmlns:a16="http://schemas.microsoft.com/office/drawing/2014/main" id="{F80F07EC-69CD-4F2D-92EE-92F3B22022F9}"/>
              </a:ext>
            </a:extLst>
          </p:cNvPr>
          <p:cNvGrpSpPr/>
          <p:nvPr/>
        </p:nvGrpSpPr>
        <p:grpSpPr>
          <a:xfrm>
            <a:off x="5764482" y="426310"/>
            <a:ext cx="3885772" cy="3146476"/>
            <a:chOff x="3065454" y="1427163"/>
            <a:chExt cx="2915088" cy="2360472"/>
          </a:xfrm>
        </p:grpSpPr>
        <p:pic>
          <p:nvPicPr>
            <p:cNvPr id="8" name="Picture 7">
              <a:extLst>
                <a:ext uri="{FF2B5EF4-FFF2-40B4-BE49-F238E27FC236}">
                  <a16:creationId xmlns:a16="http://schemas.microsoft.com/office/drawing/2014/main" id="{7B2585A6-E1C4-4BE2-A777-8F7CBEA772EC}"/>
                </a:ext>
              </a:extLst>
            </p:cNvPr>
            <p:cNvPicPr>
              <a:picLocks/>
            </p:cNvPicPr>
            <p:nvPr/>
          </p:nvPicPr>
          <p:blipFill rotWithShape="1">
            <a:blip r:embed="rId4">
              <a:extLst>
                <a:ext uri="{28A0092B-C50C-407E-A947-70E740481C1C}">
                  <a14:useLocalDpi xmlns:a14="http://schemas.microsoft.com/office/drawing/2010/main" val="0"/>
                </a:ext>
              </a:extLst>
            </a:blip>
            <a:srcRect l="9702" r="2840"/>
            <a:stretch/>
          </p:blipFill>
          <p:spPr>
            <a:xfrm>
              <a:off x="3707085" y="1427163"/>
              <a:ext cx="1779848" cy="1717014"/>
            </a:xfrm>
            <a:prstGeom prst="rect">
              <a:avLst/>
            </a:prstGeom>
            <a:noFill/>
            <a:ln w="28575">
              <a:solidFill>
                <a:schemeClr val="bg1"/>
              </a:solidFill>
            </a:ln>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E715C7A7-B39A-4B0F-9F3D-F3C2F33F75D5}"/>
                </a:ext>
              </a:extLst>
            </p:cNvPr>
            <p:cNvSpPr txBox="1"/>
            <p:nvPr/>
          </p:nvSpPr>
          <p:spPr>
            <a:xfrm>
              <a:off x="3065454" y="2975479"/>
              <a:ext cx="2915088" cy="812156"/>
            </a:xfrm>
            <a:prstGeom prst="rect">
              <a:avLst/>
            </a:prstGeom>
            <a:noFill/>
          </p:spPr>
          <p:txBody>
            <a:bodyPr wrap="square" lIns="76763" tIns="38382" rIns="76763" bIns="38382" rtlCol="0">
              <a:spAutoFit/>
            </a:bodyPr>
            <a:lstStyle/>
            <a:p>
              <a:pPr algn="ctr"/>
              <a:endParaRPr lang="en-US" sz="2399" dirty="0">
                <a:latin typeface="Bookman Old Style" panose="02050604050505020204" pitchFamily="18" charset="0"/>
                <a:cs typeface="Arial" pitchFamily="34" charset="0"/>
              </a:endParaRPr>
            </a:p>
            <a:p>
              <a:pPr algn="ctr"/>
              <a:r>
                <a:rPr lang="en-US" sz="2399" b="1" dirty="0">
                  <a:solidFill>
                    <a:schemeClr val="bg1"/>
                  </a:solidFill>
                  <a:latin typeface="Bookman Old Style" panose="02050604050505020204" pitchFamily="18" charset="0"/>
                  <a:cs typeface="Arial" pitchFamily="34" charset="0"/>
                </a:rPr>
                <a:t>Take Training</a:t>
              </a:r>
            </a:p>
            <a:p>
              <a:pPr algn="ctr"/>
              <a:endParaRPr lang="es-MX" sz="1732" dirty="0">
                <a:latin typeface="+mj-lt"/>
              </a:endParaRPr>
            </a:p>
          </p:txBody>
        </p:sp>
      </p:grpSp>
      <p:grpSp>
        <p:nvGrpSpPr>
          <p:cNvPr id="10" name="Group 9">
            <a:extLst>
              <a:ext uri="{FF2B5EF4-FFF2-40B4-BE49-F238E27FC236}">
                <a16:creationId xmlns:a16="http://schemas.microsoft.com/office/drawing/2014/main" id="{3532708C-E1EE-491D-8155-92F033A3956B}"/>
              </a:ext>
            </a:extLst>
          </p:cNvPr>
          <p:cNvGrpSpPr/>
          <p:nvPr/>
        </p:nvGrpSpPr>
        <p:grpSpPr>
          <a:xfrm>
            <a:off x="8014126" y="412898"/>
            <a:ext cx="4987692" cy="3153546"/>
            <a:chOff x="4693774" y="1427163"/>
            <a:chExt cx="3741743" cy="2365775"/>
          </a:xfrm>
        </p:grpSpPr>
        <p:pic>
          <p:nvPicPr>
            <p:cNvPr id="11" name="Picture 10">
              <a:extLst>
                <a:ext uri="{FF2B5EF4-FFF2-40B4-BE49-F238E27FC236}">
                  <a16:creationId xmlns:a16="http://schemas.microsoft.com/office/drawing/2014/main" id="{7899C888-46FB-4770-99E5-816354BDE808}"/>
                </a:ext>
              </a:extLst>
            </p:cNvPr>
            <p:cNvPicPr>
              <a:picLocks/>
            </p:cNvPicPr>
            <p:nvPr/>
          </p:nvPicPr>
          <p:blipFill rotWithShape="1">
            <a:blip r:embed="rId5" cstate="print">
              <a:extLst>
                <a:ext uri="{28A0092B-C50C-407E-A947-70E740481C1C}">
                  <a14:useLocalDpi xmlns:a14="http://schemas.microsoft.com/office/drawing/2010/main" val="0"/>
                </a:ext>
              </a:extLst>
            </a:blip>
            <a:srcRect t="13270" b="29017"/>
            <a:stretch/>
          </p:blipFill>
          <p:spPr>
            <a:xfrm>
              <a:off x="5761769" y="1427163"/>
              <a:ext cx="1721082" cy="1717014"/>
            </a:xfrm>
            <a:prstGeom prst="rect">
              <a:avLst/>
            </a:prstGeom>
            <a:noFill/>
            <a:ln w="28575">
              <a:solidFill>
                <a:schemeClr val="bg1"/>
              </a:solidFill>
            </a:ln>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B0C8300-0512-41AB-98E0-87E5108503E9}"/>
                </a:ext>
              </a:extLst>
            </p:cNvPr>
            <p:cNvSpPr txBox="1"/>
            <p:nvPr/>
          </p:nvSpPr>
          <p:spPr>
            <a:xfrm>
              <a:off x="4693774" y="3257781"/>
              <a:ext cx="3741743" cy="535157"/>
            </a:xfrm>
            <a:prstGeom prst="rect">
              <a:avLst/>
            </a:prstGeom>
            <a:noFill/>
          </p:spPr>
          <p:txBody>
            <a:bodyPr wrap="square" lIns="76763" tIns="38382" rIns="76763" bIns="38382" rtlCol="0">
              <a:spAutoFit/>
            </a:bodyPr>
            <a:lstStyle/>
            <a:p>
              <a:pPr algn="ctr"/>
              <a:r>
                <a:rPr lang="en-US" sz="2399" b="1" dirty="0">
                  <a:solidFill>
                    <a:schemeClr val="bg1"/>
                  </a:solidFill>
                  <a:latin typeface="Bookman Old Style" panose="02050604050505020204" pitchFamily="18" charset="0"/>
                  <a:cs typeface="Arial" pitchFamily="34" charset="0"/>
                </a:rPr>
                <a:t>Use Safety Devices</a:t>
              </a:r>
            </a:p>
            <a:p>
              <a:pPr algn="ctr"/>
              <a:endParaRPr lang="es-MX" sz="1732" dirty="0">
                <a:latin typeface="+mj-lt"/>
              </a:endParaRPr>
            </a:p>
          </p:txBody>
        </p:sp>
      </p:grpSp>
      <p:grpSp>
        <p:nvGrpSpPr>
          <p:cNvPr id="13" name="Group 12">
            <a:extLst>
              <a:ext uri="{FF2B5EF4-FFF2-40B4-BE49-F238E27FC236}">
                <a16:creationId xmlns:a16="http://schemas.microsoft.com/office/drawing/2014/main" id="{877041F7-1552-4C54-8604-F052DE42E5FB}"/>
              </a:ext>
            </a:extLst>
          </p:cNvPr>
          <p:cNvGrpSpPr/>
          <p:nvPr/>
        </p:nvGrpSpPr>
        <p:grpSpPr>
          <a:xfrm>
            <a:off x="3125194" y="3738713"/>
            <a:ext cx="3422697" cy="3029731"/>
            <a:chOff x="1232400" y="3774557"/>
            <a:chExt cx="2567692" cy="2272890"/>
          </a:xfrm>
        </p:grpSpPr>
        <p:pic>
          <p:nvPicPr>
            <p:cNvPr id="14" name="Picture 13">
              <a:extLst>
                <a:ext uri="{FF2B5EF4-FFF2-40B4-BE49-F238E27FC236}">
                  <a16:creationId xmlns:a16="http://schemas.microsoft.com/office/drawing/2014/main" id="{FF2E3E7E-A18E-4B78-AB9C-C9249DBFADD9}"/>
                </a:ext>
              </a:extLst>
            </p:cNvPr>
            <p:cNvPicPr>
              <a:picLocks/>
            </p:cNvPicPr>
            <p:nvPr/>
          </p:nvPicPr>
          <p:blipFill rotWithShape="1">
            <a:blip r:embed="rId6" cstate="print">
              <a:extLst>
                <a:ext uri="{28A0092B-C50C-407E-A947-70E740481C1C}">
                  <a14:useLocalDpi xmlns:a14="http://schemas.microsoft.com/office/drawing/2010/main" val="0"/>
                </a:ext>
              </a:extLst>
            </a:blip>
            <a:srcRect l="13336" r="24221"/>
            <a:stretch/>
          </p:blipFill>
          <p:spPr>
            <a:xfrm>
              <a:off x="1685925" y="3774557"/>
              <a:ext cx="1660642" cy="1763443"/>
            </a:xfrm>
            <a:prstGeom prst="rect">
              <a:avLst/>
            </a:prstGeom>
            <a:noFill/>
            <a:ln w="28575">
              <a:solidFill>
                <a:schemeClr val="bg1"/>
              </a:solidFill>
            </a:ln>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D68309EE-06E1-4283-9E9D-E6A7ED61CB39}"/>
                </a:ext>
              </a:extLst>
            </p:cNvPr>
            <p:cNvSpPr txBox="1"/>
            <p:nvPr/>
          </p:nvSpPr>
          <p:spPr>
            <a:xfrm>
              <a:off x="1232400" y="5512290"/>
              <a:ext cx="2567692" cy="535157"/>
            </a:xfrm>
            <a:prstGeom prst="rect">
              <a:avLst/>
            </a:prstGeom>
            <a:noFill/>
          </p:spPr>
          <p:txBody>
            <a:bodyPr wrap="square" lIns="76763" tIns="38382" rIns="76763" bIns="38382" rtlCol="0">
              <a:spAutoFit/>
            </a:bodyPr>
            <a:lstStyle/>
            <a:p>
              <a:pPr algn="ctr"/>
              <a:r>
                <a:rPr lang="en-US" sz="2399" b="1" dirty="0">
                  <a:solidFill>
                    <a:schemeClr val="bg1"/>
                  </a:solidFill>
                  <a:latin typeface="Bookman Old Style" panose="02050604050505020204" pitchFamily="18" charset="0"/>
                  <a:cs typeface="Arial" pitchFamily="34" charset="0"/>
                </a:rPr>
                <a:t>Report Hazards</a:t>
              </a:r>
            </a:p>
            <a:p>
              <a:pPr algn="ctr"/>
              <a:endParaRPr lang="es-MX" sz="1732" dirty="0">
                <a:latin typeface="+mj-lt"/>
              </a:endParaRPr>
            </a:p>
          </p:txBody>
        </p:sp>
      </p:grpSp>
      <p:grpSp>
        <p:nvGrpSpPr>
          <p:cNvPr id="16" name="Group 15">
            <a:extLst>
              <a:ext uri="{FF2B5EF4-FFF2-40B4-BE49-F238E27FC236}">
                <a16:creationId xmlns:a16="http://schemas.microsoft.com/office/drawing/2014/main" id="{9233FE31-205E-4ECB-95E7-811164A28D3E}"/>
              </a:ext>
            </a:extLst>
          </p:cNvPr>
          <p:cNvGrpSpPr/>
          <p:nvPr/>
        </p:nvGrpSpPr>
        <p:grpSpPr>
          <a:xfrm>
            <a:off x="5758944" y="3718642"/>
            <a:ext cx="3891310" cy="3066934"/>
            <a:chOff x="3156324" y="3774557"/>
            <a:chExt cx="2919243" cy="2300800"/>
          </a:xfrm>
        </p:grpSpPr>
        <p:pic>
          <p:nvPicPr>
            <p:cNvPr id="17" name="Picture 16">
              <a:extLst>
                <a:ext uri="{FF2B5EF4-FFF2-40B4-BE49-F238E27FC236}">
                  <a16:creationId xmlns:a16="http://schemas.microsoft.com/office/drawing/2014/main" id="{E24ED357-43D3-4ED3-80FA-A55EF0C2CA75}"/>
                </a:ext>
              </a:extLst>
            </p:cNvPr>
            <p:cNvPicPr>
              <a:picLocks/>
            </p:cNvPicPr>
            <p:nvPr/>
          </p:nvPicPr>
          <p:blipFill rotWithShape="1">
            <a:blip r:embed="rId7" cstate="print">
              <a:extLst>
                <a:ext uri="{28A0092B-C50C-407E-A947-70E740481C1C}">
                  <a14:useLocalDpi xmlns:a14="http://schemas.microsoft.com/office/drawing/2010/main" val="0"/>
                </a:ext>
              </a:extLst>
            </a:blip>
            <a:srcRect l="6391" r="6284"/>
            <a:stretch/>
          </p:blipFill>
          <p:spPr>
            <a:xfrm>
              <a:off x="3736468" y="3774557"/>
              <a:ext cx="1721082" cy="1763445"/>
            </a:xfrm>
            <a:prstGeom prst="rect">
              <a:avLst/>
            </a:prstGeom>
            <a:noFill/>
            <a:ln w="28575">
              <a:solidFill>
                <a:schemeClr val="bg1"/>
              </a:solidFill>
            </a:ln>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B1DA4494-65FB-4B99-9288-FF16F409274F}"/>
                </a:ext>
              </a:extLst>
            </p:cNvPr>
            <p:cNvSpPr txBox="1"/>
            <p:nvPr/>
          </p:nvSpPr>
          <p:spPr>
            <a:xfrm>
              <a:off x="3156324" y="5540200"/>
              <a:ext cx="2919243" cy="535157"/>
            </a:xfrm>
            <a:prstGeom prst="rect">
              <a:avLst/>
            </a:prstGeom>
            <a:noFill/>
          </p:spPr>
          <p:txBody>
            <a:bodyPr wrap="square" lIns="76763" tIns="38382" rIns="76763" bIns="38382" rtlCol="0">
              <a:spAutoFit/>
            </a:bodyPr>
            <a:lstStyle/>
            <a:p>
              <a:pPr algn="ctr"/>
              <a:r>
                <a:rPr lang="en-US" sz="2399" b="1" dirty="0">
                  <a:solidFill>
                    <a:schemeClr val="bg1"/>
                  </a:solidFill>
                  <a:latin typeface="Bookman Old Style" panose="02050604050505020204" pitchFamily="18" charset="0"/>
                  <a:cs typeface="Arial" pitchFamily="34" charset="0"/>
                </a:rPr>
                <a:t>Housekeeping</a:t>
              </a:r>
            </a:p>
            <a:p>
              <a:pPr algn="ctr"/>
              <a:endParaRPr lang="es-MX" sz="1732" dirty="0">
                <a:latin typeface="+mj-lt"/>
              </a:endParaRPr>
            </a:p>
          </p:txBody>
        </p:sp>
      </p:grpSp>
      <p:grpSp>
        <p:nvGrpSpPr>
          <p:cNvPr id="19" name="Group 18">
            <a:extLst>
              <a:ext uri="{FF2B5EF4-FFF2-40B4-BE49-F238E27FC236}">
                <a16:creationId xmlns:a16="http://schemas.microsoft.com/office/drawing/2014/main" id="{0BB7C1C6-4ADC-4ACB-BCD5-178149DB80F3}"/>
              </a:ext>
            </a:extLst>
          </p:cNvPr>
          <p:cNvGrpSpPr/>
          <p:nvPr/>
        </p:nvGrpSpPr>
        <p:grpSpPr>
          <a:xfrm>
            <a:off x="8601874" y="3749647"/>
            <a:ext cx="3891310" cy="2993119"/>
            <a:chOff x="5162687" y="3774557"/>
            <a:chExt cx="2919243" cy="2245424"/>
          </a:xfrm>
        </p:grpSpPr>
        <p:pic>
          <p:nvPicPr>
            <p:cNvPr id="20" name="Picture 19">
              <a:extLst>
                <a:ext uri="{FF2B5EF4-FFF2-40B4-BE49-F238E27FC236}">
                  <a16:creationId xmlns:a16="http://schemas.microsoft.com/office/drawing/2014/main" id="{EE958CF8-8BF0-41C9-9945-1983B72DFCDA}"/>
                </a:ext>
              </a:extLst>
            </p:cNvPr>
            <p:cNvPicPr>
              <a:picLocks/>
            </p:cNvPicPr>
            <p:nvPr/>
          </p:nvPicPr>
          <p:blipFill rotWithShape="1">
            <a:blip r:embed="rId8" cstate="print">
              <a:extLst>
                <a:ext uri="{28A0092B-C50C-407E-A947-70E740481C1C}">
                  <a14:useLocalDpi xmlns:a14="http://schemas.microsoft.com/office/drawing/2010/main" val="0"/>
                </a:ext>
              </a:extLst>
            </a:blip>
            <a:srcRect l="11363" b="12467"/>
            <a:stretch/>
          </p:blipFill>
          <p:spPr>
            <a:xfrm>
              <a:off x="5799791" y="3774557"/>
              <a:ext cx="1645037" cy="1758868"/>
            </a:xfrm>
            <a:prstGeom prst="rect">
              <a:avLst/>
            </a:prstGeom>
            <a:noFill/>
            <a:ln w="28575">
              <a:solidFill>
                <a:schemeClr val="bg1"/>
              </a:solidFill>
            </a:ln>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87F6FD98-7123-48B0-9772-BEA12B84AFC8}"/>
                </a:ext>
              </a:extLst>
            </p:cNvPr>
            <p:cNvSpPr txBox="1"/>
            <p:nvPr/>
          </p:nvSpPr>
          <p:spPr>
            <a:xfrm>
              <a:off x="5162687" y="5484824"/>
              <a:ext cx="2919243" cy="535157"/>
            </a:xfrm>
            <a:prstGeom prst="rect">
              <a:avLst/>
            </a:prstGeom>
            <a:noFill/>
          </p:spPr>
          <p:txBody>
            <a:bodyPr wrap="square" lIns="76763" tIns="38382" rIns="76763" bIns="38382" rtlCol="0">
              <a:spAutoFit/>
            </a:bodyPr>
            <a:lstStyle/>
            <a:p>
              <a:pPr algn="ctr"/>
              <a:r>
                <a:rPr lang="en-US" sz="2399" b="1" dirty="0">
                  <a:solidFill>
                    <a:schemeClr val="bg1"/>
                  </a:solidFill>
                  <a:latin typeface="Bookman Old Style" panose="02050604050505020204" pitchFamily="18" charset="0"/>
                  <a:cs typeface="Arial" pitchFamily="34" charset="0"/>
                </a:rPr>
                <a:t>Emergencies</a:t>
              </a:r>
            </a:p>
            <a:p>
              <a:pPr algn="ctr"/>
              <a:endParaRPr lang="es-MX" sz="1732" dirty="0">
                <a:latin typeface="+mj-lt"/>
              </a:endParaRPr>
            </a:p>
          </p:txBody>
        </p:sp>
      </p:grpSp>
    </p:spTree>
    <p:extLst>
      <p:ext uri="{BB962C8B-B14F-4D97-AF65-F5344CB8AC3E}">
        <p14:creationId xmlns:p14="http://schemas.microsoft.com/office/powerpoint/2010/main" val="381698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9D85A-4EC1-40B6-BA64-DFC8D3B4C9FA}"/>
              </a:ext>
            </a:extLst>
          </p:cNvPr>
          <p:cNvSpPr>
            <a:spLocks noGrp="1"/>
          </p:cNvSpPr>
          <p:nvPr>
            <p:ph type="sldNum" idx="12"/>
          </p:nvPr>
        </p:nvSpPr>
        <p:spPr/>
        <p:txBody>
          <a:bodyPr/>
          <a:lstStyle/>
          <a:p>
            <a:fld id="{00000000-1234-1234-1234-123412341234}" type="slidenum">
              <a:rPr lang="en" smtClean="0"/>
              <a:pPr/>
              <a:t>26</a:t>
            </a:fld>
            <a:endParaRPr lang="en"/>
          </a:p>
        </p:txBody>
      </p:sp>
      <p:pic>
        <p:nvPicPr>
          <p:cNvPr id="4" name="Picture 6" descr="Image result for free clip art stacking hands">
            <a:extLst>
              <a:ext uri="{FF2B5EF4-FFF2-40B4-BE49-F238E27FC236}">
                <a16:creationId xmlns:a16="http://schemas.microsoft.com/office/drawing/2014/main" id="{5EA6F517-8379-462D-9CE1-289EBFBF8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9358"/>
            <a:ext cx="6958283" cy="46359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afety responsibility depends on everyone">
            <a:extLst>
              <a:ext uri="{FF2B5EF4-FFF2-40B4-BE49-F238E27FC236}">
                <a16:creationId xmlns:a16="http://schemas.microsoft.com/office/drawing/2014/main" id="{A756DA0E-C293-4D0A-BC56-8633608DC5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189" y="828"/>
            <a:ext cx="5296637" cy="68562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E780E0-EB74-49C6-86DA-B0C9B0EB565B}"/>
              </a:ext>
            </a:extLst>
          </p:cNvPr>
          <p:cNvSpPr txBox="1"/>
          <p:nvPr/>
        </p:nvSpPr>
        <p:spPr>
          <a:xfrm>
            <a:off x="-105375" y="355144"/>
            <a:ext cx="7102939" cy="666612"/>
          </a:xfrm>
          <a:prstGeom prst="rect">
            <a:avLst/>
          </a:prstGeom>
          <a:noFill/>
        </p:spPr>
        <p:txBody>
          <a:bodyPr wrap="square" rtlCol="0">
            <a:spAutoFit/>
          </a:bodyPr>
          <a:lstStyle/>
          <a:p>
            <a:pPr algn="ctr"/>
            <a:r>
              <a:rPr lang="en-CA" sz="3732" b="1" dirty="0">
                <a:solidFill>
                  <a:schemeClr val="bg1"/>
                </a:solidFill>
                <a:latin typeface="Baskerville Old Face" panose="02020602080505020303" pitchFamily="18" charset="0"/>
              </a:rPr>
              <a:t>Safety is Everyone’s Responsibility </a:t>
            </a:r>
          </a:p>
        </p:txBody>
      </p:sp>
      <p:pic>
        <p:nvPicPr>
          <p:cNvPr id="1032" name="Picture 8" descr="Related image">
            <a:extLst>
              <a:ext uri="{FF2B5EF4-FFF2-40B4-BE49-F238E27FC236}">
                <a16:creationId xmlns:a16="http://schemas.microsoft.com/office/drawing/2014/main" id="{E9E0EAD0-836C-4EA1-B3C9-24288216F8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550" y="5204356"/>
            <a:ext cx="5471183" cy="1652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9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863EA4-256D-40FA-9E04-5838FB4F2D6A}"/>
              </a:ext>
            </a:extLst>
          </p:cNvPr>
          <p:cNvSpPr txBox="1"/>
          <p:nvPr/>
        </p:nvSpPr>
        <p:spPr>
          <a:xfrm>
            <a:off x="1269874" y="59683"/>
            <a:ext cx="9649073" cy="1200329"/>
          </a:xfrm>
          <a:prstGeom prst="rect">
            <a:avLst/>
          </a:prstGeom>
          <a:noFill/>
        </p:spPr>
        <p:txBody>
          <a:bodyPr wrap="square" rtlCol="0">
            <a:spAutoFit/>
          </a:bodyPr>
          <a:lstStyle/>
          <a:p>
            <a:pPr algn="ctr"/>
            <a:r>
              <a:rPr lang="en-CA" sz="7200" dirty="0">
                <a:latin typeface="Baskerville Old Face" panose="02020602080505020303" pitchFamily="18" charset="0"/>
              </a:rPr>
              <a:t>Safety Focus Topics</a:t>
            </a:r>
          </a:p>
        </p:txBody>
      </p:sp>
      <p:pic>
        <p:nvPicPr>
          <p:cNvPr id="3074" name="Picture 2" descr="Addressing the High Risk of Falls in People with Multiple Sclerosis">
            <a:extLst>
              <a:ext uri="{FF2B5EF4-FFF2-40B4-BE49-F238E27FC236}">
                <a16:creationId xmlns:a16="http://schemas.microsoft.com/office/drawing/2014/main" id="{B704AFC9-AD65-47AE-A990-9F688A190E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028" y="1466255"/>
            <a:ext cx="3348371" cy="2232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C3FAB0-1BC6-49BF-BA58-463EF839DEDF}"/>
              </a:ext>
            </a:extLst>
          </p:cNvPr>
          <p:cNvSpPr txBox="1"/>
          <p:nvPr/>
        </p:nvSpPr>
        <p:spPr>
          <a:xfrm>
            <a:off x="114304" y="2132856"/>
            <a:ext cx="2198038" cy="1200329"/>
          </a:xfrm>
          <a:prstGeom prst="rect">
            <a:avLst/>
          </a:prstGeom>
          <a:noFill/>
        </p:spPr>
        <p:txBody>
          <a:bodyPr wrap="none" rtlCol="0">
            <a:spAutoFit/>
          </a:bodyPr>
          <a:lstStyle/>
          <a:p>
            <a:r>
              <a:rPr lang="en-CA" sz="3600" dirty="0"/>
              <a:t>Fall </a:t>
            </a:r>
          </a:p>
          <a:p>
            <a:r>
              <a:rPr lang="en-CA" sz="3600" dirty="0"/>
              <a:t>Protection</a:t>
            </a:r>
          </a:p>
        </p:txBody>
      </p:sp>
      <p:sp>
        <p:nvSpPr>
          <p:cNvPr id="9" name="TextBox 8">
            <a:extLst>
              <a:ext uri="{FF2B5EF4-FFF2-40B4-BE49-F238E27FC236}">
                <a16:creationId xmlns:a16="http://schemas.microsoft.com/office/drawing/2014/main" id="{B3042AAE-7F0B-4E30-9544-BC342263A832}"/>
              </a:ext>
            </a:extLst>
          </p:cNvPr>
          <p:cNvSpPr txBox="1"/>
          <p:nvPr/>
        </p:nvSpPr>
        <p:spPr>
          <a:xfrm>
            <a:off x="9081105" y="2084604"/>
            <a:ext cx="3353121" cy="1200329"/>
          </a:xfrm>
          <a:prstGeom prst="rect">
            <a:avLst/>
          </a:prstGeom>
          <a:noFill/>
        </p:spPr>
        <p:txBody>
          <a:bodyPr wrap="square" rtlCol="0">
            <a:spAutoFit/>
          </a:bodyPr>
          <a:lstStyle/>
          <a:p>
            <a:r>
              <a:rPr lang="en-CA" sz="3600" dirty="0"/>
              <a:t>Overexertion</a:t>
            </a:r>
          </a:p>
          <a:p>
            <a:r>
              <a:rPr lang="en-CA" sz="3600" dirty="0"/>
              <a:t>Injuries</a:t>
            </a:r>
          </a:p>
        </p:txBody>
      </p:sp>
      <p:sp>
        <p:nvSpPr>
          <p:cNvPr id="11" name="TextBox 10">
            <a:extLst>
              <a:ext uri="{FF2B5EF4-FFF2-40B4-BE49-F238E27FC236}">
                <a16:creationId xmlns:a16="http://schemas.microsoft.com/office/drawing/2014/main" id="{BE02B761-4B0B-4D1C-A9A0-BF14D93B3126}"/>
              </a:ext>
            </a:extLst>
          </p:cNvPr>
          <p:cNvSpPr txBox="1"/>
          <p:nvPr/>
        </p:nvSpPr>
        <p:spPr>
          <a:xfrm>
            <a:off x="5374332" y="4773396"/>
            <a:ext cx="6268141" cy="646331"/>
          </a:xfrm>
          <a:prstGeom prst="rect">
            <a:avLst/>
          </a:prstGeom>
          <a:noFill/>
        </p:spPr>
        <p:txBody>
          <a:bodyPr wrap="square" rtlCol="0">
            <a:spAutoFit/>
          </a:bodyPr>
          <a:lstStyle/>
          <a:p>
            <a:r>
              <a:rPr lang="en-CA" sz="3600" dirty="0"/>
              <a:t>Situational Awareness</a:t>
            </a:r>
          </a:p>
        </p:txBody>
      </p:sp>
      <p:pic>
        <p:nvPicPr>
          <p:cNvPr id="1026" name="Picture 2" descr="Privateer Publications Situational Awareness Part 2 - Privateer Publications">
            <a:extLst>
              <a:ext uri="{FF2B5EF4-FFF2-40B4-BE49-F238E27FC236}">
                <a16:creationId xmlns:a16="http://schemas.microsoft.com/office/drawing/2014/main" id="{DE0E77F0-6A54-48DA-8F94-9308FC948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052" y="3904746"/>
            <a:ext cx="2408089" cy="2408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petitive Strain Injury Awareness Day &amp;amp;gt; Institut de recherche Robert-Sauvé  en santé et en sécurité du travail (IRSST)">
            <a:extLst>
              <a:ext uri="{FF2B5EF4-FFF2-40B4-BE49-F238E27FC236}">
                <a16:creationId xmlns:a16="http://schemas.microsoft.com/office/drawing/2014/main" id="{CB770A62-D8FB-443F-9266-5B79388D1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934" y="1466255"/>
            <a:ext cx="3039959" cy="223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10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35891E-6386-4540-BD11-6F3B04181602}"/>
              </a:ext>
            </a:extLst>
          </p:cNvPr>
          <p:cNvSpPr txBox="1"/>
          <p:nvPr/>
        </p:nvSpPr>
        <p:spPr>
          <a:xfrm>
            <a:off x="1773932" y="404664"/>
            <a:ext cx="8412752" cy="923330"/>
          </a:xfrm>
          <a:prstGeom prst="rect">
            <a:avLst/>
          </a:prstGeom>
          <a:noFill/>
        </p:spPr>
        <p:txBody>
          <a:bodyPr wrap="none" rtlCol="0">
            <a:spAutoFit/>
          </a:bodyPr>
          <a:lstStyle/>
          <a:p>
            <a:r>
              <a:rPr lang="en-US" sz="5400" dirty="0"/>
              <a:t>Safety Topic: Fall Prevention </a:t>
            </a:r>
            <a:endParaRPr lang="en-CA" sz="5400" dirty="0"/>
          </a:p>
        </p:txBody>
      </p:sp>
      <p:pic>
        <p:nvPicPr>
          <p:cNvPr id="5" name="Picture 4">
            <a:extLst>
              <a:ext uri="{FF2B5EF4-FFF2-40B4-BE49-F238E27FC236}">
                <a16:creationId xmlns:a16="http://schemas.microsoft.com/office/drawing/2014/main" id="{65F52454-E9DE-4F33-846F-C9B5174657B7}"/>
              </a:ext>
            </a:extLst>
          </p:cNvPr>
          <p:cNvPicPr>
            <a:picLocks noChangeAspect="1"/>
          </p:cNvPicPr>
          <p:nvPr/>
        </p:nvPicPr>
        <p:blipFill>
          <a:blip r:embed="rId2"/>
          <a:stretch>
            <a:fillRect/>
          </a:stretch>
        </p:blipFill>
        <p:spPr>
          <a:xfrm>
            <a:off x="2638028" y="1350275"/>
            <a:ext cx="6212176" cy="5165335"/>
          </a:xfrm>
          <a:prstGeom prst="rect">
            <a:avLst/>
          </a:prstGeom>
        </p:spPr>
      </p:pic>
    </p:spTree>
    <p:extLst>
      <p:ext uri="{BB962C8B-B14F-4D97-AF65-F5344CB8AC3E}">
        <p14:creationId xmlns:p14="http://schemas.microsoft.com/office/powerpoint/2010/main" val="1595721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21C1B-6D0D-43F6-B26A-57171AA6154B}"/>
              </a:ext>
            </a:extLst>
          </p:cNvPr>
          <p:cNvSpPr txBox="1"/>
          <p:nvPr/>
        </p:nvSpPr>
        <p:spPr>
          <a:xfrm>
            <a:off x="837828" y="692696"/>
            <a:ext cx="9001000" cy="769441"/>
          </a:xfrm>
          <a:prstGeom prst="rect">
            <a:avLst/>
          </a:prstGeom>
          <a:noFill/>
        </p:spPr>
        <p:txBody>
          <a:bodyPr wrap="square">
            <a:spAutoFit/>
          </a:bodyPr>
          <a:lstStyle/>
          <a:p>
            <a:r>
              <a:rPr lang="en-US" sz="4400" b="1" dirty="0">
                <a:latin typeface="+mj-lt"/>
              </a:rPr>
              <a:t>Discussion Time: Fall Prevention</a:t>
            </a:r>
          </a:p>
        </p:txBody>
      </p:sp>
      <p:pic>
        <p:nvPicPr>
          <p:cNvPr id="4" name="Picture 2" descr="Discussion clipart discussion time, Picture #2607276 discussion clipart  discussion time">
            <a:extLst>
              <a:ext uri="{FF2B5EF4-FFF2-40B4-BE49-F238E27FC236}">
                <a16:creationId xmlns:a16="http://schemas.microsoft.com/office/drawing/2014/main" id="{58899484-306E-45D8-BB82-FF17957CD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868" y="2060848"/>
            <a:ext cx="4344483" cy="3258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95CFED-E180-4B1D-BA05-FEDD7A1ECD65}"/>
              </a:ext>
            </a:extLst>
          </p:cNvPr>
          <p:cNvSpPr txBox="1"/>
          <p:nvPr/>
        </p:nvSpPr>
        <p:spPr>
          <a:xfrm>
            <a:off x="5194312" y="3068960"/>
            <a:ext cx="6264696" cy="1877437"/>
          </a:xfrm>
          <a:prstGeom prst="rect">
            <a:avLst/>
          </a:prstGeom>
          <a:noFill/>
        </p:spPr>
        <p:txBody>
          <a:bodyPr wrap="square" rtlCol="0">
            <a:spAutoFit/>
          </a:bodyPr>
          <a:lstStyle/>
          <a:p>
            <a:pPr algn="ctr"/>
            <a:r>
              <a:rPr lang="en-CA" sz="4000" dirty="0"/>
              <a:t>Safety Moment    </a:t>
            </a:r>
          </a:p>
          <a:p>
            <a:pPr algn="ctr"/>
            <a:r>
              <a:rPr lang="en-CA" sz="4000" dirty="0"/>
              <a:t>Story Share</a:t>
            </a:r>
          </a:p>
          <a:p>
            <a:endParaRPr lang="en-CA" dirty="0"/>
          </a:p>
          <a:p>
            <a:endParaRPr lang="en-CA" dirty="0"/>
          </a:p>
        </p:txBody>
      </p:sp>
    </p:spTree>
    <p:extLst>
      <p:ext uri="{BB962C8B-B14F-4D97-AF65-F5344CB8AC3E}">
        <p14:creationId xmlns:p14="http://schemas.microsoft.com/office/powerpoint/2010/main" val="2335040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B9D35A-F2DD-4269-89F7-112BEB17151C}"/>
              </a:ext>
            </a:extLst>
          </p:cNvPr>
          <p:cNvSpPr>
            <a:spLocks noGrp="1"/>
          </p:cNvSpPr>
          <p:nvPr>
            <p:ph type="title"/>
          </p:nvPr>
        </p:nvSpPr>
        <p:spPr>
          <a:xfrm>
            <a:off x="809789" y="908720"/>
            <a:ext cx="10569245" cy="970450"/>
          </a:xfrm>
        </p:spPr>
        <p:txBody>
          <a:bodyPr/>
          <a:lstStyle/>
          <a:p>
            <a:r>
              <a:rPr lang="en-US" dirty="0"/>
              <a:t>Internal Responsibility System (IRS)</a:t>
            </a:r>
            <a:endParaRPr lang="en-CA" dirty="0"/>
          </a:p>
        </p:txBody>
      </p:sp>
      <p:sp>
        <p:nvSpPr>
          <p:cNvPr id="3" name="Content Placeholder 2">
            <a:extLst>
              <a:ext uri="{FF2B5EF4-FFF2-40B4-BE49-F238E27FC236}">
                <a16:creationId xmlns:a16="http://schemas.microsoft.com/office/drawing/2014/main" id="{1918804A-F92D-477B-946D-3B946BD305C1}"/>
              </a:ext>
            </a:extLst>
          </p:cNvPr>
          <p:cNvSpPr>
            <a:spLocks noGrp="1"/>
          </p:cNvSpPr>
          <p:nvPr>
            <p:ph idx="1"/>
          </p:nvPr>
        </p:nvSpPr>
        <p:spPr>
          <a:xfrm>
            <a:off x="693812" y="2636912"/>
            <a:ext cx="10441160" cy="3187080"/>
          </a:xfrm>
        </p:spPr>
        <p:txBody>
          <a:bodyPr>
            <a:noAutofit/>
          </a:bodyPr>
          <a:lstStyle/>
          <a:p>
            <a:r>
              <a:rPr lang="en-US" sz="2800" dirty="0"/>
              <a:t>Everyone is responsible for their own health and safety as well as the health and safety of their fellow workers. </a:t>
            </a:r>
          </a:p>
          <a:p>
            <a:r>
              <a:rPr lang="en-US" sz="2800" dirty="0"/>
              <a:t>Everyone must ensure that safe practices, procedures and conditions are maintained (as per legislation and policy). </a:t>
            </a:r>
          </a:p>
          <a:p>
            <a:r>
              <a:rPr lang="en-US" sz="2800" dirty="0"/>
              <a:t>The ones responsible for the work are responsible for the health and safety. </a:t>
            </a:r>
          </a:p>
          <a:p>
            <a:r>
              <a:rPr lang="en-US" sz="2800" dirty="0"/>
              <a:t>Everyone has a role to play. It is essential that YOU know YOUR role. </a:t>
            </a:r>
            <a:endParaRPr lang="en-CA" sz="2800" dirty="0"/>
          </a:p>
        </p:txBody>
      </p:sp>
      <p:pic>
        <p:nvPicPr>
          <p:cNvPr id="5" name="Picture 4" descr="A close up of a toy&#10;&#10;Description automatically generated">
            <a:extLst>
              <a:ext uri="{FF2B5EF4-FFF2-40B4-BE49-F238E27FC236}">
                <a16:creationId xmlns:a16="http://schemas.microsoft.com/office/drawing/2014/main" id="{A91DD242-8FB1-48C4-9734-3822B363EA34}"/>
              </a:ext>
            </a:extLst>
          </p:cNvPr>
          <p:cNvPicPr>
            <a:picLocks noChangeAspect="1"/>
          </p:cNvPicPr>
          <p:nvPr/>
        </p:nvPicPr>
        <p:blipFill>
          <a:blip r:embed="rId2"/>
          <a:stretch>
            <a:fillRect/>
          </a:stretch>
        </p:blipFill>
        <p:spPr>
          <a:xfrm rot="1422839">
            <a:off x="9666794" y="5829426"/>
            <a:ext cx="1829477" cy="1319053"/>
          </a:xfrm>
          <a:prstGeom prst="rect">
            <a:avLst/>
          </a:prstGeom>
        </p:spPr>
      </p:pic>
    </p:spTree>
    <p:extLst>
      <p:ext uri="{BB962C8B-B14F-4D97-AF65-F5344CB8AC3E}">
        <p14:creationId xmlns:p14="http://schemas.microsoft.com/office/powerpoint/2010/main" val="229491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3E4A6F-8D13-4672-B0A6-1BBD52D50B6D}"/>
              </a:ext>
            </a:extLst>
          </p:cNvPr>
          <p:cNvSpPr txBox="1"/>
          <p:nvPr/>
        </p:nvSpPr>
        <p:spPr>
          <a:xfrm>
            <a:off x="1522413" y="189723"/>
            <a:ext cx="9144000" cy="1144556"/>
          </a:xfrm>
          <a:prstGeom prst="rect">
            <a:avLst/>
          </a:prstGeo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5400" dirty="0">
                <a:latin typeface="+mj-lt"/>
                <a:ea typeface="+mj-ea"/>
                <a:cs typeface="+mj-cs"/>
              </a:rPr>
              <a:t>Safety Topic Focus-Fall Prevention</a:t>
            </a:r>
            <a:endParaRPr lang="en-CA" sz="5400" dirty="0">
              <a:latin typeface="+mj-lt"/>
              <a:ea typeface="+mj-ea"/>
              <a:cs typeface="+mj-cs"/>
            </a:endParaRPr>
          </a:p>
        </p:txBody>
      </p:sp>
      <p:sp>
        <p:nvSpPr>
          <p:cNvPr id="4" name="TextBox 3">
            <a:extLst>
              <a:ext uri="{FF2B5EF4-FFF2-40B4-BE49-F238E27FC236}">
                <a16:creationId xmlns:a16="http://schemas.microsoft.com/office/drawing/2014/main" id="{837CF960-7AA5-4D9E-BAA7-3BC2DF78E794}"/>
              </a:ext>
            </a:extLst>
          </p:cNvPr>
          <p:cNvSpPr txBox="1"/>
          <p:nvPr/>
        </p:nvSpPr>
        <p:spPr>
          <a:xfrm>
            <a:off x="837828" y="1916832"/>
            <a:ext cx="10657184" cy="3785652"/>
          </a:xfrm>
          <a:prstGeom prst="rect">
            <a:avLst/>
          </a:prstGeom>
          <a:noFill/>
        </p:spPr>
        <p:txBody>
          <a:bodyPr wrap="square" rtlCol="0">
            <a:spAutoFit/>
          </a:bodyPr>
          <a:lstStyle/>
          <a:p>
            <a:pPr marL="342900" indent="-342900">
              <a:buFont typeface="Wingdings" panose="05000000000000000000" pitchFamily="2" charset="2"/>
              <a:buChar char="§"/>
            </a:pPr>
            <a:r>
              <a:rPr lang="en-US" sz="2400" dirty="0"/>
              <a:t>Each year there are about 17,000 lost-time injuries due to falls in the workplace*</a:t>
            </a:r>
          </a:p>
          <a:p>
            <a:pPr marL="342900" indent="-342900">
              <a:buFont typeface="Wingdings" panose="05000000000000000000" pitchFamily="2" charset="2"/>
              <a:buChar char="§"/>
            </a:pPr>
            <a:r>
              <a:rPr lang="en-US" sz="2400" dirty="0"/>
              <a:t>65% of all fall-related injuries are from "same level"*</a:t>
            </a:r>
          </a:p>
          <a:p>
            <a:pPr marL="342900" indent="-342900">
              <a:buFont typeface="Wingdings" panose="05000000000000000000" pitchFamily="2" charset="2"/>
              <a:buChar char="§"/>
            </a:pPr>
            <a:r>
              <a:rPr lang="en-US" sz="2400" dirty="0"/>
              <a:t>One in five lost-time injuries result from falls*</a:t>
            </a:r>
          </a:p>
          <a:p>
            <a:pPr marL="342900" indent="-342900">
              <a:buFont typeface="Wingdings" panose="05000000000000000000" pitchFamily="2" charset="2"/>
              <a:buChar char="§"/>
            </a:pPr>
            <a:r>
              <a:rPr lang="en-US" sz="2400" dirty="0"/>
              <a:t>Every year about 20 people die in Ontario because of workplace falls*</a:t>
            </a:r>
          </a:p>
          <a:p>
            <a:pPr marL="342900" indent="-342900">
              <a:buFont typeface="Wingdings" panose="05000000000000000000" pitchFamily="2" charset="2"/>
              <a:buChar char="§"/>
            </a:pPr>
            <a:r>
              <a:rPr lang="en-US" sz="2400" dirty="0"/>
              <a:t>80 workers are injured every day because of a fall - that's one every 20 minutes*</a:t>
            </a:r>
          </a:p>
          <a:p>
            <a:pPr marL="342900" indent="-342900">
              <a:buFont typeface="Wingdings" panose="05000000000000000000" pitchFamily="2" charset="2"/>
              <a:buChar char="§"/>
            </a:pPr>
            <a:r>
              <a:rPr lang="en-US" sz="2400" dirty="0"/>
              <a:t>An average WSIB claim is $11,771; factor in other costs like lost productivity and staff replacement, and the cost can be as much as four times more - approximately $59,000 per injury*</a:t>
            </a:r>
          </a:p>
          <a:p>
            <a:endParaRPr lang="en-US" sz="2400" dirty="0"/>
          </a:p>
          <a:p>
            <a:r>
              <a:rPr lang="en-US" sz="2400" dirty="0"/>
              <a:t>Source: *WSIB "Preventing Slips, Trips and Falls in the Workplace"</a:t>
            </a:r>
            <a:endParaRPr lang="en-CA" sz="2400" dirty="0"/>
          </a:p>
        </p:txBody>
      </p:sp>
    </p:spTree>
    <p:extLst>
      <p:ext uri="{BB962C8B-B14F-4D97-AF65-F5344CB8AC3E}">
        <p14:creationId xmlns:p14="http://schemas.microsoft.com/office/powerpoint/2010/main" val="191376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955AC3-1143-4B59-B04E-AE4ECCB7C825}"/>
              </a:ext>
            </a:extLst>
          </p:cNvPr>
          <p:cNvSpPr txBox="1"/>
          <p:nvPr/>
        </p:nvSpPr>
        <p:spPr>
          <a:xfrm>
            <a:off x="1522413" y="189723"/>
            <a:ext cx="9144000" cy="1144556"/>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5400" dirty="0">
                <a:latin typeface="+mj-lt"/>
                <a:ea typeface="+mj-ea"/>
                <a:cs typeface="+mj-cs"/>
              </a:rPr>
              <a:t>Safety Topic Focus-Fall Prevention</a:t>
            </a:r>
          </a:p>
          <a:p>
            <a:pPr algn="ctr">
              <a:lnSpc>
                <a:spcPct val="90000"/>
              </a:lnSpc>
              <a:spcBef>
                <a:spcPct val="0"/>
              </a:spcBef>
              <a:spcAft>
                <a:spcPts val="600"/>
              </a:spcAft>
            </a:pPr>
            <a:r>
              <a:rPr lang="en-US" sz="5400" dirty="0">
                <a:latin typeface="+mj-lt"/>
                <a:ea typeface="+mj-ea"/>
                <a:cs typeface="+mj-cs"/>
              </a:rPr>
              <a:t>How do I protect myself and others? </a:t>
            </a:r>
            <a:endParaRPr lang="en-CA" sz="5400" dirty="0">
              <a:latin typeface="+mj-lt"/>
              <a:ea typeface="+mj-ea"/>
              <a:cs typeface="+mj-cs"/>
            </a:endParaRPr>
          </a:p>
        </p:txBody>
      </p:sp>
      <p:sp>
        <p:nvSpPr>
          <p:cNvPr id="6" name="TextBox 5">
            <a:extLst>
              <a:ext uri="{FF2B5EF4-FFF2-40B4-BE49-F238E27FC236}">
                <a16:creationId xmlns:a16="http://schemas.microsoft.com/office/drawing/2014/main" id="{91693B95-C4D5-455A-A2D0-57ACBE11779D}"/>
              </a:ext>
            </a:extLst>
          </p:cNvPr>
          <p:cNvSpPr txBox="1"/>
          <p:nvPr/>
        </p:nvSpPr>
        <p:spPr>
          <a:xfrm>
            <a:off x="333772" y="2348880"/>
            <a:ext cx="7704856" cy="3785652"/>
          </a:xfrm>
          <a:prstGeom prst="rect">
            <a:avLst/>
          </a:prstGeom>
          <a:noFill/>
        </p:spPr>
        <p:txBody>
          <a:bodyPr wrap="square" rtlCol="0">
            <a:spAutoFit/>
          </a:bodyPr>
          <a:lstStyle/>
          <a:p>
            <a:pPr marL="342900" indent="-342900" algn="just">
              <a:buFont typeface="Wingdings" panose="05000000000000000000" pitchFamily="2" charset="2"/>
              <a:buChar char="q"/>
            </a:pPr>
            <a:r>
              <a:rPr lang="en-US" sz="2400" dirty="0"/>
              <a:t>Both slips and trips result from some  kind of unintended or unexpected change in the contact between the feet and the ground or walking surface.</a:t>
            </a:r>
          </a:p>
          <a:p>
            <a:pPr algn="just"/>
            <a:r>
              <a:rPr lang="en-US" sz="2400" dirty="0"/>
              <a:t> </a:t>
            </a:r>
          </a:p>
          <a:p>
            <a:pPr marL="342900" indent="-342900" algn="just">
              <a:buFont typeface="Wingdings" panose="05000000000000000000" pitchFamily="2" charset="2"/>
              <a:buChar char="q"/>
            </a:pPr>
            <a:r>
              <a:rPr lang="en-US" sz="2400" dirty="0"/>
              <a:t>This fact shows that </a:t>
            </a:r>
            <a:r>
              <a:rPr lang="en-US" sz="2400" b="1" u="sng" dirty="0"/>
              <a:t>good housekeeping</a:t>
            </a:r>
            <a:r>
              <a:rPr lang="en-US" sz="2400" dirty="0"/>
              <a:t>, quality of walking surfaces </a:t>
            </a:r>
            <a:r>
              <a:rPr lang="en-US" sz="2400" b="1" u="sng" dirty="0"/>
              <a:t>(flooring</a:t>
            </a:r>
            <a:r>
              <a:rPr lang="en-US" sz="2400" dirty="0"/>
              <a:t>), selection of </a:t>
            </a:r>
            <a:r>
              <a:rPr lang="en-US" sz="2400" b="1" u="sng" dirty="0"/>
              <a:t>proper footwear</a:t>
            </a:r>
            <a:r>
              <a:rPr lang="en-US" sz="2400" dirty="0"/>
              <a:t>, and appropriate </a:t>
            </a:r>
            <a:r>
              <a:rPr lang="en-US" sz="2400" b="1" u="sng" dirty="0"/>
              <a:t>pace of walking </a:t>
            </a:r>
            <a:r>
              <a:rPr lang="en-US" sz="2400" dirty="0"/>
              <a:t>are critical for preventing fall incidents.</a:t>
            </a:r>
          </a:p>
          <a:p>
            <a:pPr marL="342900" indent="-342900">
              <a:buFont typeface="Wingdings" panose="05000000000000000000" pitchFamily="2" charset="2"/>
              <a:buChar char="q"/>
            </a:pPr>
            <a:endParaRPr lang="en-US" sz="2400" dirty="0"/>
          </a:p>
          <a:p>
            <a:endParaRPr lang="en-US" sz="2400" dirty="0"/>
          </a:p>
        </p:txBody>
      </p:sp>
      <p:pic>
        <p:nvPicPr>
          <p:cNvPr id="1028" name="Picture 4" descr="Stop falls before they stop you">
            <a:extLst>
              <a:ext uri="{FF2B5EF4-FFF2-40B4-BE49-F238E27FC236}">
                <a16:creationId xmlns:a16="http://schemas.microsoft.com/office/drawing/2014/main" id="{102D51D0-865D-47B8-A34E-DD463EE13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652" y="2132856"/>
            <a:ext cx="3456384"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245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95A9B0-1F1C-43B9-9DEB-147A3DE656F7}"/>
              </a:ext>
            </a:extLst>
          </p:cNvPr>
          <p:cNvSpPr txBox="1"/>
          <p:nvPr/>
        </p:nvSpPr>
        <p:spPr>
          <a:xfrm>
            <a:off x="1522413" y="189723"/>
            <a:ext cx="9144000" cy="1144556"/>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5400" dirty="0">
                <a:latin typeface="+mj-lt"/>
                <a:ea typeface="+mj-ea"/>
                <a:cs typeface="+mj-cs"/>
              </a:rPr>
              <a:t>Safety Topic Focus-Fall Prevention</a:t>
            </a:r>
          </a:p>
          <a:p>
            <a:pPr algn="ctr">
              <a:lnSpc>
                <a:spcPct val="90000"/>
              </a:lnSpc>
              <a:spcBef>
                <a:spcPct val="0"/>
              </a:spcBef>
              <a:spcAft>
                <a:spcPts val="600"/>
              </a:spcAft>
            </a:pPr>
            <a:r>
              <a:rPr lang="en-US" sz="5400" dirty="0">
                <a:latin typeface="+mj-lt"/>
                <a:ea typeface="+mj-ea"/>
                <a:cs typeface="+mj-cs"/>
              </a:rPr>
              <a:t>How do I protect myself and others? </a:t>
            </a:r>
            <a:endParaRPr lang="en-CA" sz="5400" dirty="0">
              <a:latin typeface="+mj-lt"/>
              <a:ea typeface="+mj-ea"/>
              <a:cs typeface="+mj-cs"/>
            </a:endParaRPr>
          </a:p>
        </p:txBody>
      </p:sp>
      <p:sp>
        <p:nvSpPr>
          <p:cNvPr id="4" name="TextBox 3">
            <a:extLst>
              <a:ext uri="{FF2B5EF4-FFF2-40B4-BE49-F238E27FC236}">
                <a16:creationId xmlns:a16="http://schemas.microsoft.com/office/drawing/2014/main" id="{DC23F63E-3D7D-4CA9-8DB6-3B3E93F0E14D}"/>
              </a:ext>
            </a:extLst>
          </p:cNvPr>
          <p:cNvSpPr txBox="1"/>
          <p:nvPr/>
        </p:nvSpPr>
        <p:spPr>
          <a:xfrm>
            <a:off x="405780" y="1553519"/>
            <a:ext cx="11377264" cy="5324535"/>
          </a:xfrm>
          <a:prstGeom prst="rect">
            <a:avLst/>
          </a:prstGeom>
          <a:noFill/>
        </p:spPr>
        <p:txBody>
          <a:bodyPr wrap="square" rtlCol="0">
            <a:spAutoFit/>
          </a:bodyPr>
          <a:lstStyle/>
          <a:p>
            <a:r>
              <a:rPr lang="en-US" sz="2000" b="1" dirty="0"/>
              <a:t>Housekeeping</a:t>
            </a:r>
          </a:p>
          <a:p>
            <a:r>
              <a:rPr lang="en-US" sz="2000" dirty="0"/>
              <a:t>Good housekeeping is the first and the most important (fundamental) level of preventing falls due to slips and trips. It includes:</a:t>
            </a:r>
          </a:p>
          <a:p>
            <a:endParaRPr lang="en-US" sz="2000" dirty="0"/>
          </a:p>
          <a:p>
            <a:pPr marL="342900" indent="-342900">
              <a:buFont typeface="Arial" panose="020B0604020202020204" pitchFamily="34" charset="0"/>
              <a:buChar char="•"/>
            </a:pPr>
            <a:r>
              <a:rPr lang="en-US" sz="2000" dirty="0"/>
              <a:t>cleaning all spills immediately</a:t>
            </a:r>
          </a:p>
          <a:p>
            <a:pPr marL="342900" indent="-342900">
              <a:buFont typeface="Arial" panose="020B0604020202020204" pitchFamily="34" charset="0"/>
              <a:buChar char="•"/>
            </a:pPr>
            <a:r>
              <a:rPr lang="en-US" sz="2000" dirty="0"/>
              <a:t>marking spills and wet areas</a:t>
            </a:r>
          </a:p>
          <a:p>
            <a:pPr marL="342900" indent="-342900">
              <a:buFont typeface="Arial" panose="020B0604020202020204" pitchFamily="34" charset="0"/>
              <a:buChar char="•"/>
            </a:pPr>
            <a:r>
              <a:rPr lang="en-US" sz="2000" dirty="0"/>
              <a:t>mopping or sweeping debris from floors</a:t>
            </a:r>
          </a:p>
          <a:p>
            <a:pPr marL="342900" indent="-342900">
              <a:buFont typeface="Arial" panose="020B0604020202020204" pitchFamily="34" charset="0"/>
              <a:buChar char="•"/>
            </a:pPr>
            <a:r>
              <a:rPr lang="en-US" sz="2000" dirty="0"/>
              <a:t>removing obstacles from walkways and always keeping walkways free of clutter</a:t>
            </a:r>
          </a:p>
          <a:p>
            <a:pPr marL="342900" indent="-342900">
              <a:buFont typeface="Arial" panose="020B0604020202020204" pitchFamily="34" charset="0"/>
              <a:buChar char="•"/>
            </a:pPr>
            <a:r>
              <a:rPr lang="en-US" sz="2000" dirty="0"/>
              <a:t>securing (tacking, taping, etc.) mats, rugs and carpets that do not lay flat</a:t>
            </a:r>
          </a:p>
          <a:p>
            <a:pPr marL="342900" indent="-342900">
              <a:buFont typeface="Arial" panose="020B0604020202020204" pitchFamily="34" charset="0"/>
              <a:buChar char="•"/>
            </a:pPr>
            <a:r>
              <a:rPr lang="en-US" sz="2000" dirty="0"/>
              <a:t>always closing file cabinet or storage drawers</a:t>
            </a:r>
          </a:p>
          <a:p>
            <a:pPr marL="342900" indent="-342900">
              <a:buFont typeface="Arial" panose="020B0604020202020204" pitchFamily="34" charset="0"/>
              <a:buChar char="•"/>
            </a:pPr>
            <a:r>
              <a:rPr lang="en-US" sz="2000" dirty="0"/>
              <a:t>covering cables that cross walkways</a:t>
            </a:r>
          </a:p>
          <a:p>
            <a:pPr marL="342900" indent="-342900">
              <a:buFont typeface="Arial" panose="020B0604020202020204" pitchFamily="34" charset="0"/>
              <a:buChar char="•"/>
            </a:pPr>
            <a:r>
              <a:rPr lang="en-US" sz="2000" dirty="0"/>
              <a:t>keeping working areas and walkways well lit</a:t>
            </a:r>
          </a:p>
          <a:p>
            <a:pPr marL="342900" indent="-342900">
              <a:buFont typeface="Arial" panose="020B0604020202020204" pitchFamily="34" charset="0"/>
              <a:buChar char="•"/>
            </a:pPr>
            <a:r>
              <a:rPr lang="en-US" sz="2000" dirty="0"/>
              <a:t>replacing used light bulbs and faulty switches</a:t>
            </a:r>
          </a:p>
          <a:p>
            <a:endParaRPr lang="en-US" sz="2000" dirty="0"/>
          </a:p>
          <a:p>
            <a:pPr algn="just"/>
            <a:r>
              <a:rPr lang="en-US" sz="2000" dirty="0"/>
              <a:t>Without good housekeeping practices, any other preventive measures such as installation of sophisticated flooring, specialty footwear or training on techniques of walking and safe falling will never be fully effective.</a:t>
            </a:r>
            <a:endParaRPr lang="en-CA" sz="2000" dirty="0"/>
          </a:p>
        </p:txBody>
      </p:sp>
      <p:pic>
        <p:nvPicPr>
          <p:cNvPr id="2050" name="Picture 2">
            <a:extLst>
              <a:ext uri="{FF2B5EF4-FFF2-40B4-BE49-F238E27FC236}">
                <a16:creationId xmlns:a16="http://schemas.microsoft.com/office/drawing/2014/main" id="{EE221A00-87E8-409B-9F8B-30345B0CE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3386" y="168060"/>
            <a:ext cx="1359658" cy="1823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097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02B889-2060-4FF2-B8B8-A39EA6DC940D}"/>
              </a:ext>
            </a:extLst>
          </p:cNvPr>
          <p:cNvSpPr txBox="1"/>
          <p:nvPr/>
        </p:nvSpPr>
        <p:spPr>
          <a:xfrm>
            <a:off x="1522413" y="189723"/>
            <a:ext cx="9144000" cy="1144556"/>
          </a:xfrm>
          <a:prstGeom prst="rect">
            <a:avLst/>
          </a:prstGeom>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5400" dirty="0">
                <a:latin typeface="+mj-lt"/>
                <a:ea typeface="+mj-ea"/>
                <a:cs typeface="+mj-cs"/>
              </a:rPr>
              <a:t>Safety Topic Focus-Fall Prevention</a:t>
            </a:r>
          </a:p>
          <a:p>
            <a:pPr algn="ctr">
              <a:lnSpc>
                <a:spcPct val="90000"/>
              </a:lnSpc>
              <a:spcBef>
                <a:spcPct val="0"/>
              </a:spcBef>
              <a:spcAft>
                <a:spcPts val="600"/>
              </a:spcAft>
            </a:pPr>
            <a:r>
              <a:rPr lang="en-US" sz="5400" b="1" dirty="0">
                <a:latin typeface="+mj-lt"/>
                <a:ea typeface="+mj-ea"/>
                <a:cs typeface="+mj-cs"/>
              </a:rPr>
              <a:t>How do I protect myself and others</a:t>
            </a:r>
            <a:r>
              <a:rPr lang="en-US" sz="5400" dirty="0">
                <a:latin typeface="+mj-lt"/>
                <a:ea typeface="+mj-ea"/>
                <a:cs typeface="+mj-cs"/>
              </a:rPr>
              <a:t>? </a:t>
            </a:r>
            <a:endParaRPr lang="en-CA" sz="5400" dirty="0">
              <a:latin typeface="+mj-lt"/>
              <a:ea typeface="+mj-ea"/>
              <a:cs typeface="+mj-cs"/>
            </a:endParaRPr>
          </a:p>
        </p:txBody>
      </p:sp>
      <p:sp>
        <p:nvSpPr>
          <p:cNvPr id="4" name="TextBox 3">
            <a:extLst>
              <a:ext uri="{FF2B5EF4-FFF2-40B4-BE49-F238E27FC236}">
                <a16:creationId xmlns:a16="http://schemas.microsoft.com/office/drawing/2014/main" id="{56AFDF3C-316E-45D1-A6C2-CDAB221532B6}"/>
              </a:ext>
            </a:extLst>
          </p:cNvPr>
          <p:cNvSpPr txBox="1"/>
          <p:nvPr/>
        </p:nvSpPr>
        <p:spPr>
          <a:xfrm>
            <a:off x="333772" y="1556792"/>
            <a:ext cx="10657184" cy="4154984"/>
          </a:xfrm>
          <a:prstGeom prst="rect">
            <a:avLst/>
          </a:prstGeom>
          <a:noFill/>
        </p:spPr>
        <p:txBody>
          <a:bodyPr wrap="square" rtlCol="0">
            <a:spAutoFit/>
          </a:bodyPr>
          <a:lstStyle/>
          <a:p>
            <a:r>
              <a:rPr lang="en-US" sz="2400" b="1" dirty="0"/>
              <a:t>Footwear</a:t>
            </a:r>
          </a:p>
          <a:p>
            <a:endParaRPr lang="en-US" sz="2400" b="1" dirty="0"/>
          </a:p>
          <a:p>
            <a:pPr marL="342900" indent="-342900" algn="just">
              <a:buFont typeface="Wingdings" panose="05000000000000000000" pitchFamily="2" charset="2"/>
              <a:buChar char="q"/>
            </a:pPr>
            <a:r>
              <a:rPr lang="en-US" sz="2400" dirty="0"/>
              <a:t>In workplaces where floors may be oily or wet or where workers spend considerable time outdoors, prevention of fall incidents should focus on selecting proper footwear. </a:t>
            </a:r>
          </a:p>
          <a:p>
            <a:pPr algn="just"/>
            <a:endParaRPr lang="en-US" sz="2400" dirty="0"/>
          </a:p>
          <a:p>
            <a:pPr marL="342900" indent="-342900" algn="just">
              <a:buFont typeface="Wingdings" panose="05000000000000000000" pitchFamily="2" charset="2"/>
              <a:buChar char="q"/>
            </a:pPr>
            <a:r>
              <a:rPr lang="en-US" sz="2400" dirty="0"/>
              <a:t>Since there is no footwear with anti-slip properties for every condition, consultation with manufacturers’ specifications is highly recommended.</a:t>
            </a:r>
          </a:p>
          <a:p>
            <a:pPr algn="just"/>
            <a:endParaRPr lang="en-US" sz="2400" dirty="0"/>
          </a:p>
          <a:p>
            <a:pPr marL="342900" indent="-342900" algn="just">
              <a:buFont typeface="Wingdings" panose="05000000000000000000" pitchFamily="2" charset="2"/>
              <a:buChar char="q"/>
            </a:pPr>
            <a:r>
              <a:rPr lang="en-US" sz="2400" dirty="0"/>
              <a:t>Properly fitting footwear increases comfort and prevents fatigue which, in turn, improves safety for the employee. </a:t>
            </a:r>
            <a:endParaRPr lang="en-US" dirty="0"/>
          </a:p>
        </p:txBody>
      </p:sp>
    </p:spTree>
    <p:extLst>
      <p:ext uri="{BB962C8B-B14F-4D97-AF65-F5344CB8AC3E}">
        <p14:creationId xmlns:p14="http://schemas.microsoft.com/office/powerpoint/2010/main" val="2725255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DE4F275-81D1-4324-BDD2-05E02CBDAFA0}"/>
              </a:ext>
            </a:extLst>
          </p:cNvPr>
          <p:cNvSpPr txBox="1"/>
          <p:nvPr/>
        </p:nvSpPr>
        <p:spPr>
          <a:xfrm>
            <a:off x="405780" y="1196752"/>
            <a:ext cx="10441160" cy="840230"/>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effectLst/>
                <a:uLnTx/>
                <a:uFillTx/>
                <a:latin typeface="Corbel"/>
                <a:ea typeface="+mn-ea"/>
                <a:cs typeface="+mn-cs"/>
              </a:rPr>
              <a:t>Safety Topic: Fall Prevention</a:t>
            </a:r>
          </a:p>
        </p:txBody>
      </p:sp>
      <p:sp>
        <p:nvSpPr>
          <p:cNvPr id="10" name="TextBox 9">
            <a:extLst>
              <a:ext uri="{FF2B5EF4-FFF2-40B4-BE49-F238E27FC236}">
                <a16:creationId xmlns:a16="http://schemas.microsoft.com/office/drawing/2014/main" id="{93735269-32AE-456E-86B3-7BD905476656}"/>
              </a:ext>
            </a:extLst>
          </p:cNvPr>
          <p:cNvSpPr txBox="1"/>
          <p:nvPr/>
        </p:nvSpPr>
        <p:spPr>
          <a:xfrm>
            <a:off x="20770" y="1772816"/>
            <a:ext cx="12143084" cy="4555093"/>
          </a:xfrm>
          <a:prstGeom prst="rect">
            <a:avLst/>
          </a:prstGeom>
          <a:noFill/>
        </p:spPr>
        <p:txBody>
          <a:bodyPr wrap="square" rtlCol="0">
            <a:spAutoFit/>
          </a:bodyPr>
          <a:lstStyle/>
          <a:p>
            <a:endParaRPr lang="en-US" sz="3200" dirty="0"/>
          </a:p>
          <a:p>
            <a:pPr marL="514350" indent="-514350">
              <a:buFont typeface="+mj-lt"/>
              <a:buAutoNum type="arabicPeriod"/>
            </a:pPr>
            <a:endParaRPr lang="en-US" sz="3200" dirty="0"/>
          </a:p>
          <a:p>
            <a:pPr algn="ctr"/>
            <a:r>
              <a:rPr lang="en-US" sz="5400" dirty="0"/>
              <a:t>As a team, lets discuss….</a:t>
            </a:r>
          </a:p>
          <a:p>
            <a:pPr algn="ctr"/>
            <a:r>
              <a:rPr lang="en-US" sz="5400" dirty="0"/>
              <a:t> how can we reduce the risk of merchandisers falling this season?  </a:t>
            </a:r>
          </a:p>
          <a:p>
            <a:endParaRPr lang="en-US" sz="3200" dirty="0"/>
          </a:p>
          <a:p>
            <a:endParaRPr lang="en-US" sz="3200" dirty="0"/>
          </a:p>
        </p:txBody>
      </p:sp>
    </p:spTree>
    <p:extLst>
      <p:ext uri="{BB962C8B-B14F-4D97-AF65-F5344CB8AC3E}">
        <p14:creationId xmlns:p14="http://schemas.microsoft.com/office/powerpoint/2010/main" val="3855750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7D153E-446B-4EE8-B130-95F245867205}"/>
              </a:ext>
            </a:extLst>
          </p:cNvPr>
          <p:cNvSpPr txBox="1"/>
          <p:nvPr/>
        </p:nvSpPr>
        <p:spPr>
          <a:xfrm>
            <a:off x="405781" y="548680"/>
            <a:ext cx="11377263" cy="1446550"/>
          </a:xfrm>
          <a:prstGeom prst="rect">
            <a:avLst/>
          </a:prstGeom>
          <a:noFill/>
        </p:spPr>
        <p:txBody>
          <a:bodyPr wrap="square" rtlCol="0">
            <a:spAutoFit/>
          </a:bodyPr>
          <a:lstStyle/>
          <a:p>
            <a:pPr algn="ctr"/>
            <a:r>
              <a:rPr lang="en-CA" sz="4400" dirty="0"/>
              <a:t>Safety Topic: Overexertion or Musculoskeletal Injuries (MSI)</a:t>
            </a:r>
          </a:p>
        </p:txBody>
      </p:sp>
      <p:pic>
        <p:nvPicPr>
          <p:cNvPr id="2052" name="Picture 4" descr="Delightful Simpsons Safety Posters (not mine) : r/TheSimpsons">
            <a:extLst>
              <a:ext uri="{FF2B5EF4-FFF2-40B4-BE49-F238E27FC236}">
                <a16:creationId xmlns:a16="http://schemas.microsoft.com/office/drawing/2014/main" id="{0AC2C6C6-D6E7-4B42-B6B3-23F789476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81" y="1900838"/>
            <a:ext cx="3819111" cy="49411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aposters | safety posters">
            <a:extLst>
              <a:ext uri="{FF2B5EF4-FFF2-40B4-BE49-F238E27FC236}">
                <a16:creationId xmlns:a16="http://schemas.microsoft.com/office/drawing/2014/main" id="{D2E2C31B-43EB-4DE8-BFE2-BCB8AF556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892" y="1926615"/>
            <a:ext cx="3819111" cy="49478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void Overexertion Injuries | Chuck Gaskell">
            <a:extLst>
              <a:ext uri="{FF2B5EF4-FFF2-40B4-BE49-F238E27FC236}">
                <a16:creationId xmlns:a16="http://schemas.microsoft.com/office/drawing/2014/main" id="{59BD36AF-6ACF-443F-A989-26CAD66B1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644" y="1900838"/>
            <a:ext cx="3851136" cy="49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392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21C1B-6D0D-43F6-B26A-57171AA6154B}"/>
              </a:ext>
            </a:extLst>
          </p:cNvPr>
          <p:cNvSpPr txBox="1"/>
          <p:nvPr/>
        </p:nvSpPr>
        <p:spPr>
          <a:xfrm>
            <a:off x="837828" y="692696"/>
            <a:ext cx="9001000" cy="769441"/>
          </a:xfrm>
          <a:prstGeom prst="rect">
            <a:avLst/>
          </a:prstGeom>
          <a:noFill/>
        </p:spPr>
        <p:txBody>
          <a:bodyPr wrap="square">
            <a:spAutoFit/>
          </a:bodyPr>
          <a:lstStyle/>
          <a:p>
            <a:r>
              <a:rPr lang="en-US" sz="4400" b="1" dirty="0">
                <a:latin typeface="+mj-lt"/>
              </a:rPr>
              <a:t>Discussion Time: Overexertion</a:t>
            </a:r>
          </a:p>
        </p:txBody>
      </p:sp>
      <p:pic>
        <p:nvPicPr>
          <p:cNvPr id="4" name="Picture 2" descr="Discussion clipart discussion time, Picture #2607276 discussion clipart  discussion time">
            <a:extLst>
              <a:ext uri="{FF2B5EF4-FFF2-40B4-BE49-F238E27FC236}">
                <a16:creationId xmlns:a16="http://schemas.microsoft.com/office/drawing/2014/main" id="{58899484-306E-45D8-BB82-FF17957CD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868" y="2060848"/>
            <a:ext cx="4344483" cy="3258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95CFED-E180-4B1D-BA05-FEDD7A1ECD65}"/>
              </a:ext>
            </a:extLst>
          </p:cNvPr>
          <p:cNvSpPr txBox="1"/>
          <p:nvPr/>
        </p:nvSpPr>
        <p:spPr>
          <a:xfrm>
            <a:off x="5194312" y="3068960"/>
            <a:ext cx="6264696" cy="1877437"/>
          </a:xfrm>
          <a:prstGeom prst="rect">
            <a:avLst/>
          </a:prstGeom>
          <a:noFill/>
        </p:spPr>
        <p:txBody>
          <a:bodyPr wrap="square" rtlCol="0">
            <a:spAutoFit/>
          </a:bodyPr>
          <a:lstStyle/>
          <a:p>
            <a:pPr algn="ctr"/>
            <a:r>
              <a:rPr lang="en-CA" sz="4000" dirty="0"/>
              <a:t>Safety Moment    </a:t>
            </a:r>
          </a:p>
          <a:p>
            <a:pPr algn="ctr"/>
            <a:r>
              <a:rPr lang="en-CA" sz="4000" dirty="0"/>
              <a:t>Story Share</a:t>
            </a:r>
          </a:p>
          <a:p>
            <a:endParaRPr lang="en-CA" dirty="0"/>
          </a:p>
          <a:p>
            <a:endParaRPr lang="en-CA" dirty="0"/>
          </a:p>
        </p:txBody>
      </p:sp>
    </p:spTree>
    <p:extLst>
      <p:ext uri="{BB962C8B-B14F-4D97-AF65-F5344CB8AC3E}">
        <p14:creationId xmlns:p14="http://schemas.microsoft.com/office/powerpoint/2010/main" val="345397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B37E-26F5-4852-9184-65DA8F36AD3A}"/>
              </a:ext>
            </a:extLst>
          </p:cNvPr>
          <p:cNvSpPr>
            <a:spLocks noGrp="1"/>
          </p:cNvSpPr>
          <p:nvPr>
            <p:ph type="title"/>
          </p:nvPr>
        </p:nvSpPr>
        <p:spPr/>
        <p:txBody>
          <a:bodyPr/>
          <a:lstStyle/>
          <a:p>
            <a:r>
              <a:rPr lang="en-CA" sz="4800" dirty="0"/>
              <a:t>Safety Topic: Overexertion </a:t>
            </a:r>
          </a:p>
        </p:txBody>
      </p:sp>
      <p:sp>
        <p:nvSpPr>
          <p:cNvPr id="3" name="TextBox 2">
            <a:extLst>
              <a:ext uri="{FF2B5EF4-FFF2-40B4-BE49-F238E27FC236}">
                <a16:creationId xmlns:a16="http://schemas.microsoft.com/office/drawing/2014/main" id="{FFAEE0CA-DD5F-4209-9FEE-3A50E701DC22}"/>
              </a:ext>
            </a:extLst>
          </p:cNvPr>
          <p:cNvSpPr txBox="1"/>
          <p:nvPr/>
        </p:nvSpPr>
        <p:spPr>
          <a:xfrm>
            <a:off x="333772" y="2602566"/>
            <a:ext cx="11305256" cy="3024336"/>
          </a:xfrm>
          <a:prstGeom prst="rect">
            <a:avLst/>
          </a:prstGeom>
          <a:noFill/>
        </p:spPr>
        <p:txBody>
          <a:bodyPr wrap="square" rtlCol="0">
            <a:spAutoFit/>
          </a:bodyPr>
          <a:lstStyle/>
          <a:p>
            <a:pPr algn="just"/>
            <a:r>
              <a:rPr lang="en-US" sz="3200" dirty="0"/>
              <a:t>What Is an Overexertion Injury?</a:t>
            </a:r>
          </a:p>
          <a:p>
            <a:pPr algn="just"/>
            <a:r>
              <a:rPr lang="en-US" sz="3200" dirty="0"/>
              <a:t>Overexertion injuries are a common occurrence in the modern workplace. When a worker sustains an overexertion injury, he or she may require ongoing  medical treatment. Even without medical treatment, the worker may need to rest until he or she recovers</a:t>
            </a:r>
            <a:endParaRPr lang="en-CA" sz="3200" dirty="0"/>
          </a:p>
        </p:txBody>
      </p:sp>
    </p:spTree>
    <p:extLst>
      <p:ext uri="{BB962C8B-B14F-4D97-AF65-F5344CB8AC3E}">
        <p14:creationId xmlns:p14="http://schemas.microsoft.com/office/powerpoint/2010/main" val="75028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B37E-26F5-4852-9184-65DA8F36AD3A}"/>
              </a:ext>
            </a:extLst>
          </p:cNvPr>
          <p:cNvSpPr>
            <a:spLocks noGrp="1"/>
          </p:cNvSpPr>
          <p:nvPr>
            <p:ph type="title"/>
          </p:nvPr>
        </p:nvSpPr>
        <p:spPr/>
        <p:txBody>
          <a:bodyPr/>
          <a:lstStyle/>
          <a:p>
            <a:r>
              <a:rPr lang="en-CA" sz="4800" dirty="0"/>
              <a:t>Safety Topic: Overexertion </a:t>
            </a:r>
          </a:p>
        </p:txBody>
      </p:sp>
      <p:sp>
        <p:nvSpPr>
          <p:cNvPr id="3" name="TextBox 2">
            <a:extLst>
              <a:ext uri="{FF2B5EF4-FFF2-40B4-BE49-F238E27FC236}">
                <a16:creationId xmlns:a16="http://schemas.microsoft.com/office/drawing/2014/main" id="{FFAEE0CA-DD5F-4209-9FEE-3A50E701DC22}"/>
              </a:ext>
            </a:extLst>
          </p:cNvPr>
          <p:cNvSpPr txBox="1"/>
          <p:nvPr/>
        </p:nvSpPr>
        <p:spPr>
          <a:xfrm>
            <a:off x="405780" y="2564904"/>
            <a:ext cx="10873208" cy="3539430"/>
          </a:xfrm>
          <a:prstGeom prst="rect">
            <a:avLst/>
          </a:prstGeom>
          <a:noFill/>
        </p:spPr>
        <p:txBody>
          <a:bodyPr wrap="square" rtlCol="0">
            <a:spAutoFit/>
          </a:bodyPr>
          <a:lstStyle/>
          <a:p>
            <a:pPr algn="just"/>
            <a:r>
              <a:rPr lang="en-US" sz="3200" dirty="0"/>
              <a:t>Some of the tasks we perform at work such as lifting, reaching, and repeating the same movements can strain our bodies. In some situations, these tasks can result in an injury to the muscles, tendons, ligaments, nerves, blood vessels, and joints of the neck, shoulders, arms, wrists, legs, and back. This type of injury is called a musculoskeletal injury.</a:t>
            </a:r>
            <a:endParaRPr lang="en-CA" sz="3200" dirty="0"/>
          </a:p>
        </p:txBody>
      </p:sp>
    </p:spTree>
    <p:extLst>
      <p:ext uri="{BB962C8B-B14F-4D97-AF65-F5344CB8AC3E}">
        <p14:creationId xmlns:p14="http://schemas.microsoft.com/office/powerpoint/2010/main" val="79435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66C5D-7BD1-4CF9-8443-BE0C87B470C3}"/>
              </a:ext>
            </a:extLst>
          </p:cNvPr>
          <p:cNvSpPr>
            <a:spLocks noGrp="1"/>
          </p:cNvSpPr>
          <p:nvPr>
            <p:ph type="title"/>
          </p:nvPr>
        </p:nvSpPr>
        <p:spPr/>
        <p:txBody>
          <a:bodyPr/>
          <a:lstStyle/>
          <a:p>
            <a:pPr algn="ctr"/>
            <a:r>
              <a:rPr lang="en-US" sz="4800" dirty="0"/>
              <a:t>Overexertion Injuries</a:t>
            </a:r>
            <a:endParaRPr lang="en-CA" sz="4800" dirty="0"/>
          </a:p>
        </p:txBody>
      </p:sp>
      <p:sp>
        <p:nvSpPr>
          <p:cNvPr id="3" name="TextBox 2">
            <a:extLst>
              <a:ext uri="{FF2B5EF4-FFF2-40B4-BE49-F238E27FC236}">
                <a16:creationId xmlns:a16="http://schemas.microsoft.com/office/drawing/2014/main" id="{5C4B402A-0F76-42C5-B736-B07C0496F6E5}"/>
              </a:ext>
            </a:extLst>
          </p:cNvPr>
          <p:cNvSpPr txBox="1"/>
          <p:nvPr/>
        </p:nvSpPr>
        <p:spPr>
          <a:xfrm>
            <a:off x="261764" y="2276872"/>
            <a:ext cx="11377264" cy="3970318"/>
          </a:xfrm>
          <a:prstGeom prst="rect">
            <a:avLst/>
          </a:prstGeom>
          <a:noFill/>
        </p:spPr>
        <p:txBody>
          <a:bodyPr wrap="square" rtlCol="0">
            <a:spAutoFit/>
          </a:bodyPr>
          <a:lstStyle/>
          <a:p>
            <a:r>
              <a:rPr lang="en-US" sz="3600" dirty="0"/>
              <a:t>Injuries related to overexertion activities include:</a:t>
            </a:r>
          </a:p>
          <a:p>
            <a:pPr marL="1333500" indent="-342900">
              <a:buFont typeface="Arial" panose="020B0604020202020204" pitchFamily="34" charset="0"/>
              <a:buChar char="•"/>
            </a:pPr>
            <a:r>
              <a:rPr lang="en-US" sz="2400" dirty="0"/>
              <a:t>Pulled back muscle</a:t>
            </a:r>
          </a:p>
          <a:p>
            <a:pPr marL="1333500" indent="-342900">
              <a:buFont typeface="Arial" panose="020B0604020202020204" pitchFamily="34" charset="0"/>
              <a:buChar char="•"/>
            </a:pPr>
            <a:r>
              <a:rPr lang="en-US" sz="2400" dirty="0"/>
              <a:t>Pulled neck muscle</a:t>
            </a:r>
          </a:p>
          <a:p>
            <a:pPr marL="1333500" indent="-342900">
              <a:buFont typeface="Arial" panose="020B0604020202020204" pitchFamily="34" charset="0"/>
              <a:buChar char="•"/>
            </a:pPr>
            <a:r>
              <a:rPr lang="en-US" sz="2400" dirty="0"/>
              <a:t>Muscle strain</a:t>
            </a:r>
          </a:p>
          <a:p>
            <a:pPr marL="1333500" indent="-342900">
              <a:buFont typeface="Arial" panose="020B0604020202020204" pitchFamily="34" charset="0"/>
              <a:buChar char="•"/>
            </a:pPr>
            <a:r>
              <a:rPr lang="en-US" sz="2400" dirty="0"/>
              <a:t>Joint sprain</a:t>
            </a:r>
          </a:p>
          <a:p>
            <a:pPr marL="1333500" indent="-342900">
              <a:buFont typeface="Arial" panose="020B0604020202020204" pitchFamily="34" charset="0"/>
              <a:buChar char="•"/>
            </a:pPr>
            <a:endParaRPr lang="en-US" sz="2400" dirty="0"/>
          </a:p>
          <a:p>
            <a:pPr algn="just"/>
            <a:r>
              <a:rPr lang="en-US" sz="2400" dirty="0"/>
              <a:t>To keep workers safe and happy, proper techniques to prevent overexertion injuries are a must in the workplace. Whether the setting is manufacturing or agriculture, best practices need to be in place to provide workers the resources to remain safe and healthy in the workplace.</a:t>
            </a:r>
            <a:endParaRPr lang="en-CA" sz="2400" dirty="0"/>
          </a:p>
        </p:txBody>
      </p:sp>
    </p:spTree>
    <p:extLst>
      <p:ext uri="{BB962C8B-B14F-4D97-AF65-F5344CB8AC3E}">
        <p14:creationId xmlns:p14="http://schemas.microsoft.com/office/powerpoint/2010/main" val="122110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352C2-723B-40C3-B2E9-D4A33B295064}"/>
              </a:ext>
            </a:extLst>
          </p:cNvPr>
          <p:cNvSpPr>
            <a:spLocks noGrp="1"/>
          </p:cNvSpPr>
          <p:nvPr>
            <p:ph type="title"/>
          </p:nvPr>
        </p:nvSpPr>
        <p:spPr/>
        <p:txBody>
          <a:bodyPr/>
          <a:lstStyle/>
          <a:p>
            <a:r>
              <a:rPr lang="en-US" dirty="0"/>
              <a:t>Workers in Ontario have Three Rights</a:t>
            </a:r>
            <a:endParaRPr lang="en-CA" dirty="0"/>
          </a:p>
        </p:txBody>
      </p:sp>
      <p:sp>
        <p:nvSpPr>
          <p:cNvPr id="3" name="Content Placeholder 2">
            <a:extLst>
              <a:ext uri="{FF2B5EF4-FFF2-40B4-BE49-F238E27FC236}">
                <a16:creationId xmlns:a16="http://schemas.microsoft.com/office/drawing/2014/main" id="{C1E6E8F7-1492-4601-A957-F3711781B518}"/>
              </a:ext>
            </a:extLst>
          </p:cNvPr>
          <p:cNvSpPr>
            <a:spLocks noGrp="1"/>
          </p:cNvSpPr>
          <p:nvPr>
            <p:ph idx="1"/>
          </p:nvPr>
        </p:nvSpPr>
        <p:spPr>
          <a:xfrm>
            <a:off x="981844" y="2204864"/>
            <a:ext cx="9144000" cy="3468216"/>
          </a:xfrm>
        </p:spPr>
        <p:txBody>
          <a:bodyPr>
            <a:normAutofit lnSpcReduction="10000"/>
          </a:bodyPr>
          <a:lstStyle/>
          <a:p>
            <a:r>
              <a:rPr lang="en-US" sz="4800" dirty="0"/>
              <a:t>Right to Know Hazards</a:t>
            </a:r>
          </a:p>
          <a:p>
            <a:r>
              <a:rPr lang="en-US" sz="4800" dirty="0"/>
              <a:t>Right to Refuse Unsafe Work</a:t>
            </a:r>
          </a:p>
          <a:p>
            <a:r>
              <a:rPr lang="en-US" sz="4800" dirty="0"/>
              <a:t>Right to Participate in</a:t>
            </a:r>
          </a:p>
          <a:p>
            <a:pPr marL="0" indent="0">
              <a:buNone/>
            </a:pPr>
            <a:r>
              <a:rPr lang="en-US" sz="4800" dirty="0"/>
              <a:t>   H&amp;S system</a:t>
            </a:r>
            <a:endParaRPr lang="en-CA" sz="4800" dirty="0"/>
          </a:p>
        </p:txBody>
      </p:sp>
      <p:pic>
        <p:nvPicPr>
          <p:cNvPr id="3074" name="Picture 2" descr="8 Federal Laws That Protect Employees">
            <a:extLst>
              <a:ext uri="{FF2B5EF4-FFF2-40B4-BE49-F238E27FC236}">
                <a16:creationId xmlns:a16="http://schemas.microsoft.com/office/drawing/2014/main" id="{05150A15-3334-4C91-9291-E210D9FC6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6580" y="4035204"/>
            <a:ext cx="3964242" cy="264282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21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0895ED11-1EAE-4FBA-9BD5-970018B50FFF}"/>
              </a:ext>
            </a:extLst>
          </p:cNvPr>
          <p:cNvPicPr>
            <a:picLocks noChangeAspect="1"/>
          </p:cNvPicPr>
          <p:nvPr/>
        </p:nvPicPr>
        <p:blipFill>
          <a:blip r:embed="rId2"/>
          <a:stretch>
            <a:fillRect/>
          </a:stretch>
        </p:blipFill>
        <p:spPr>
          <a:xfrm>
            <a:off x="405780" y="0"/>
            <a:ext cx="4437529" cy="6858000"/>
          </a:xfrm>
          <a:prstGeom prst="rect">
            <a:avLst/>
          </a:prstGeom>
        </p:spPr>
      </p:pic>
      <p:sp>
        <p:nvSpPr>
          <p:cNvPr id="6" name="TextBox 5">
            <a:extLst>
              <a:ext uri="{FF2B5EF4-FFF2-40B4-BE49-F238E27FC236}">
                <a16:creationId xmlns:a16="http://schemas.microsoft.com/office/drawing/2014/main" id="{B5260163-8520-46C3-8E8C-F74D77D5FD84}"/>
              </a:ext>
            </a:extLst>
          </p:cNvPr>
          <p:cNvSpPr txBox="1"/>
          <p:nvPr/>
        </p:nvSpPr>
        <p:spPr>
          <a:xfrm>
            <a:off x="4838115" y="1340768"/>
            <a:ext cx="7151855" cy="4401205"/>
          </a:xfrm>
          <a:prstGeom prst="rect">
            <a:avLst/>
          </a:prstGeom>
          <a:noFill/>
        </p:spPr>
        <p:txBody>
          <a:bodyPr wrap="square" rtlCol="0">
            <a:spAutoFit/>
          </a:bodyPr>
          <a:lstStyle/>
          <a:p>
            <a:pPr algn="just"/>
            <a:r>
              <a:rPr lang="en-US" sz="2800" dirty="0"/>
              <a:t>Overexertion and musculoskeletal injuries are the one of the leading causes of injury and historically been a main factor of injuries for merchandisers at Jeffery’s.  Whether you are returning to work after not being as active as usual or someone who is working long hours with spring busyness, you can strain yourself from pushing your body too hard</a:t>
            </a:r>
            <a:r>
              <a:rPr lang="en-US" sz="2400" dirty="0"/>
              <a:t>. </a:t>
            </a:r>
          </a:p>
        </p:txBody>
      </p:sp>
    </p:spTree>
    <p:extLst>
      <p:ext uri="{BB962C8B-B14F-4D97-AF65-F5344CB8AC3E}">
        <p14:creationId xmlns:p14="http://schemas.microsoft.com/office/powerpoint/2010/main" val="3222063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0895ED11-1EAE-4FBA-9BD5-970018B50FFF}"/>
              </a:ext>
            </a:extLst>
          </p:cNvPr>
          <p:cNvPicPr>
            <a:picLocks noChangeAspect="1"/>
          </p:cNvPicPr>
          <p:nvPr/>
        </p:nvPicPr>
        <p:blipFill>
          <a:blip r:embed="rId2"/>
          <a:stretch>
            <a:fillRect/>
          </a:stretch>
        </p:blipFill>
        <p:spPr>
          <a:xfrm>
            <a:off x="405780" y="0"/>
            <a:ext cx="4437529" cy="6858000"/>
          </a:xfrm>
          <a:prstGeom prst="rect">
            <a:avLst/>
          </a:prstGeom>
        </p:spPr>
      </p:pic>
      <p:sp>
        <p:nvSpPr>
          <p:cNvPr id="6" name="TextBox 5">
            <a:extLst>
              <a:ext uri="{FF2B5EF4-FFF2-40B4-BE49-F238E27FC236}">
                <a16:creationId xmlns:a16="http://schemas.microsoft.com/office/drawing/2014/main" id="{B5260163-8520-46C3-8E8C-F74D77D5FD84}"/>
              </a:ext>
            </a:extLst>
          </p:cNvPr>
          <p:cNvSpPr txBox="1"/>
          <p:nvPr/>
        </p:nvSpPr>
        <p:spPr>
          <a:xfrm>
            <a:off x="4848626" y="1196752"/>
            <a:ext cx="7151855" cy="4832092"/>
          </a:xfrm>
          <a:prstGeom prst="rect">
            <a:avLst/>
          </a:prstGeom>
          <a:noFill/>
        </p:spPr>
        <p:txBody>
          <a:bodyPr wrap="square" rtlCol="0">
            <a:spAutoFit/>
          </a:bodyPr>
          <a:lstStyle/>
          <a:p>
            <a:pPr algn="just"/>
            <a:r>
              <a:rPr lang="en-US" sz="2800" dirty="0"/>
              <a:t>This can happen by lifting, pushing, or pulling something too heavy for you. Overexertion can lead to a “musculoskeletal disorder,” with symptoms including swelling, numbness, stiffness, chronic pain, or the permanent loss of mobility in muscles, tendons, ligaments, and joints. These injuries can lead to debilitating pain, physical therapy, and missed time at work all resulting in increased claim costs. </a:t>
            </a:r>
            <a:endParaRPr lang="en-CA" sz="2800" dirty="0"/>
          </a:p>
        </p:txBody>
      </p:sp>
    </p:spTree>
    <p:extLst>
      <p:ext uri="{BB962C8B-B14F-4D97-AF65-F5344CB8AC3E}">
        <p14:creationId xmlns:p14="http://schemas.microsoft.com/office/powerpoint/2010/main" val="1300352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50A02-48AE-4614-9D04-C059AFB0353A}"/>
              </a:ext>
            </a:extLst>
          </p:cNvPr>
          <p:cNvSpPr>
            <a:spLocks noGrp="1"/>
          </p:cNvSpPr>
          <p:nvPr>
            <p:ph type="title"/>
          </p:nvPr>
        </p:nvSpPr>
        <p:spPr>
          <a:xfrm>
            <a:off x="693812" y="404664"/>
            <a:ext cx="10569245" cy="970450"/>
          </a:xfrm>
        </p:spPr>
        <p:txBody>
          <a:bodyPr/>
          <a:lstStyle/>
          <a:p>
            <a:r>
              <a:rPr lang="en-CA" sz="4800" dirty="0"/>
              <a:t>Safety Topic: Overexertion Goals </a:t>
            </a:r>
          </a:p>
        </p:txBody>
      </p:sp>
      <p:sp>
        <p:nvSpPr>
          <p:cNvPr id="3" name="TextBox 2">
            <a:extLst>
              <a:ext uri="{FF2B5EF4-FFF2-40B4-BE49-F238E27FC236}">
                <a16:creationId xmlns:a16="http://schemas.microsoft.com/office/drawing/2014/main" id="{CAD94DB4-EE7B-47EC-B511-7CC1A968FBD4}"/>
              </a:ext>
            </a:extLst>
          </p:cNvPr>
          <p:cNvSpPr txBox="1"/>
          <p:nvPr/>
        </p:nvSpPr>
        <p:spPr>
          <a:xfrm>
            <a:off x="451521" y="2228671"/>
            <a:ext cx="11737304" cy="1200329"/>
          </a:xfrm>
          <a:prstGeom prst="rect">
            <a:avLst/>
          </a:prstGeom>
          <a:noFill/>
        </p:spPr>
        <p:txBody>
          <a:bodyPr wrap="square" rtlCol="0">
            <a:spAutoFit/>
          </a:bodyPr>
          <a:lstStyle/>
          <a:p>
            <a:r>
              <a:rPr lang="en-US" sz="3600" dirty="0"/>
              <a:t>Goal: implement an effective strategy to help prevent musculoskeletal injuries in the workplace.</a:t>
            </a:r>
            <a:endParaRPr lang="en-CA" sz="3600" dirty="0"/>
          </a:p>
        </p:txBody>
      </p:sp>
      <p:sp>
        <p:nvSpPr>
          <p:cNvPr id="7" name="TextBox 6">
            <a:extLst>
              <a:ext uri="{FF2B5EF4-FFF2-40B4-BE49-F238E27FC236}">
                <a16:creationId xmlns:a16="http://schemas.microsoft.com/office/drawing/2014/main" id="{F993A374-8E86-4EEA-BC18-73E5594FB985}"/>
              </a:ext>
            </a:extLst>
          </p:cNvPr>
          <p:cNvSpPr txBox="1"/>
          <p:nvPr/>
        </p:nvSpPr>
        <p:spPr>
          <a:xfrm>
            <a:off x="1053852" y="3436070"/>
            <a:ext cx="10829239" cy="2862322"/>
          </a:xfrm>
          <a:prstGeom prst="rect">
            <a:avLst/>
          </a:prstGeom>
          <a:noFill/>
        </p:spPr>
        <p:txBody>
          <a:bodyPr wrap="square" rtlCol="0">
            <a:spAutoFit/>
          </a:bodyPr>
          <a:lstStyle/>
          <a:p>
            <a:pPr marL="571500" indent="-571500">
              <a:buFont typeface="Arial" panose="020B0604020202020204" pitchFamily="34" charset="0"/>
              <a:buChar char="•"/>
            </a:pPr>
            <a:r>
              <a:rPr lang="en-US" sz="3600" dirty="0"/>
              <a:t>identify factors that place workers at risk;</a:t>
            </a:r>
          </a:p>
          <a:p>
            <a:pPr marL="571500" indent="-571500">
              <a:buFont typeface="Arial" panose="020B0604020202020204" pitchFamily="34" charset="0"/>
              <a:buChar char="•"/>
            </a:pPr>
            <a:r>
              <a:rPr lang="en-US" sz="3600" dirty="0"/>
              <a:t>understand the steps in preventing injuries;</a:t>
            </a:r>
          </a:p>
          <a:p>
            <a:pPr marL="571500" indent="-571500">
              <a:buFont typeface="Arial" panose="020B0604020202020204" pitchFamily="34" charset="0"/>
              <a:buChar char="•"/>
            </a:pPr>
            <a:r>
              <a:rPr lang="en-US" sz="3600" dirty="0"/>
              <a:t>understand how control measures can reduce the risk of injuries; and</a:t>
            </a:r>
          </a:p>
          <a:p>
            <a:pPr marL="571500" indent="-571500">
              <a:buFont typeface="Arial" panose="020B0604020202020204" pitchFamily="34" charset="0"/>
              <a:buChar char="•"/>
            </a:pPr>
            <a:r>
              <a:rPr lang="en-US" sz="3600" dirty="0"/>
              <a:t>investigate injuries and signs or symptoms</a:t>
            </a:r>
            <a:endParaRPr lang="en-CA" sz="3600" dirty="0"/>
          </a:p>
        </p:txBody>
      </p:sp>
    </p:spTree>
    <p:extLst>
      <p:ext uri="{BB962C8B-B14F-4D97-AF65-F5344CB8AC3E}">
        <p14:creationId xmlns:p14="http://schemas.microsoft.com/office/powerpoint/2010/main" val="69434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7675-0D9D-43AD-82BC-1A4317F11CC1}"/>
              </a:ext>
            </a:extLst>
          </p:cNvPr>
          <p:cNvSpPr>
            <a:spLocks noGrp="1"/>
          </p:cNvSpPr>
          <p:nvPr>
            <p:ph type="title"/>
          </p:nvPr>
        </p:nvSpPr>
        <p:spPr/>
        <p:txBody>
          <a:bodyPr/>
          <a:lstStyle/>
          <a:p>
            <a:r>
              <a:rPr lang="en-CA" sz="4800" dirty="0"/>
              <a:t>Safety Topic: Overexertion Factors</a:t>
            </a:r>
          </a:p>
        </p:txBody>
      </p:sp>
      <p:sp>
        <p:nvSpPr>
          <p:cNvPr id="6" name="TextBox 5">
            <a:extLst>
              <a:ext uri="{FF2B5EF4-FFF2-40B4-BE49-F238E27FC236}">
                <a16:creationId xmlns:a16="http://schemas.microsoft.com/office/drawing/2014/main" id="{1C36A651-AD9E-483D-B99C-8C6351923EE8}"/>
              </a:ext>
            </a:extLst>
          </p:cNvPr>
          <p:cNvSpPr txBox="1"/>
          <p:nvPr/>
        </p:nvSpPr>
        <p:spPr>
          <a:xfrm>
            <a:off x="549796" y="2276872"/>
            <a:ext cx="9505056" cy="3970318"/>
          </a:xfrm>
          <a:prstGeom prst="rect">
            <a:avLst/>
          </a:prstGeom>
          <a:noFill/>
        </p:spPr>
        <p:txBody>
          <a:bodyPr wrap="square" rtlCol="0">
            <a:spAutoFit/>
          </a:bodyPr>
          <a:lstStyle/>
          <a:p>
            <a:r>
              <a:rPr lang="en-US" sz="3600" dirty="0"/>
              <a:t>The primary risk factors we look for when assessing the risk for overexertion injuries are:</a:t>
            </a:r>
          </a:p>
          <a:p>
            <a:r>
              <a:rPr lang="en-US" sz="3600" dirty="0"/>
              <a:t>• Forceful exertions;</a:t>
            </a:r>
          </a:p>
          <a:p>
            <a:r>
              <a:rPr lang="en-US" sz="3600" dirty="0"/>
              <a:t>• Awkward postures;</a:t>
            </a:r>
          </a:p>
          <a:p>
            <a:r>
              <a:rPr lang="en-US" sz="3600" dirty="0"/>
              <a:t>• Rapid movements;</a:t>
            </a:r>
          </a:p>
          <a:p>
            <a:r>
              <a:rPr lang="en-US" sz="3600" dirty="0"/>
              <a:t>• Unanticipated muscle loading.</a:t>
            </a:r>
            <a:endParaRPr lang="en-CA" sz="3600" dirty="0"/>
          </a:p>
        </p:txBody>
      </p:sp>
    </p:spTree>
    <p:extLst>
      <p:ext uri="{BB962C8B-B14F-4D97-AF65-F5344CB8AC3E}">
        <p14:creationId xmlns:p14="http://schemas.microsoft.com/office/powerpoint/2010/main" val="268441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DDDB6-F518-4E5C-BB9C-0D2241850647}"/>
              </a:ext>
            </a:extLst>
          </p:cNvPr>
          <p:cNvSpPr>
            <a:spLocks noGrp="1"/>
          </p:cNvSpPr>
          <p:nvPr>
            <p:ph type="title"/>
          </p:nvPr>
        </p:nvSpPr>
        <p:spPr/>
        <p:txBody>
          <a:bodyPr/>
          <a:lstStyle/>
          <a:p>
            <a:r>
              <a:rPr lang="en-CA" sz="4000" dirty="0"/>
              <a:t>Safety Topic: Overexertion Factors</a:t>
            </a:r>
            <a:endParaRPr lang="en-CA" dirty="0"/>
          </a:p>
        </p:txBody>
      </p:sp>
      <p:sp>
        <p:nvSpPr>
          <p:cNvPr id="3" name="TextBox 2">
            <a:extLst>
              <a:ext uri="{FF2B5EF4-FFF2-40B4-BE49-F238E27FC236}">
                <a16:creationId xmlns:a16="http://schemas.microsoft.com/office/drawing/2014/main" id="{C1E419B2-D071-4056-BBFF-30B26F6DC8D2}"/>
              </a:ext>
            </a:extLst>
          </p:cNvPr>
          <p:cNvSpPr txBox="1"/>
          <p:nvPr/>
        </p:nvSpPr>
        <p:spPr>
          <a:xfrm>
            <a:off x="0" y="2274838"/>
            <a:ext cx="12169352" cy="2308324"/>
          </a:xfrm>
          <a:prstGeom prst="rect">
            <a:avLst/>
          </a:prstGeom>
          <a:noFill/>
        </p:spPr>
        <p:txBody>
          <a:bodyPr wrap="square" rtlCol="0">
            <a:spAutoFit/>
          </a:bodyPr>
          <a:lstStyle/>
          <a:p>
            <a:r>
              <a:rPr lang="en-US" sz="2400" b="1" dirty="0"/>
              <a:t>Forceful exertions</a:t>
            </a:r>
          </a:p>
          <a:p>
            <a:pPr marL="342900" indent="-342900">
              <a:buFont typeface="Arial" panose="020B0604020202020204" pitchFamily="34" charset="0"/>
              <a:buChar char="•"/>
            </a:pPr>
            <a:r>
              <a:rPr lang="en-US" sz="2400" dirty="0"/>
              <a:t>Manual material handling tasks such as pushing, pulling and lifting typically require forceful exertion. Such exertion may result in back pain or other musculoskeletal disorders. However, other tasks such as using hand</a:t>
            </a:r>
          </a:p>
          <a:p>
            <a:pPr marL="342900" indent="-342900">
              <a:buFont typeface="Arial" panose="020B0604020202020204" pitchFamily="34" charset="0"/>
              <a:buChar char="•"/>
            </a:pPr>
            <a:r>
              <a:rPr lang="en-US" sz="2400" dirty="0"/>
              <a:t>tools and operating equipment can also require forceful exertions on a particular muscle or group of muscles.</a:t>
            </a:r>
            <a:endParaRPr lang="en-CA" sz="2400" dirty="0"/>
          </a:p>
        </p:txBody>
      </p:sp>
      <p:sp>
        <p:nvSpPr>
          <p:cNvPr id="4" name="TextBox 3">
            <a:extLst>
              <a:ext uri="{FF2B5EF4-FFF2-40B4-BE49-F238E27FC236}">
                <a16:creationId xmlns:a16="http://schemas.microsoft.com/office/drawing/2014/main" id="{5057F3FF-FBDE-4000-9BD8-A23E5AA932A4}"/>
              </a:ext>
            </a:extLst>
          </p:cNvPr>
          <p:cNvSpPr txBox="1"/>
          <p:nvPr/>
        </p:nvSpPr>
        <p:spPr>
          <a:xfrm>
            <a:off x="621804" y="5013176"/>
            <a:ext cx="10441160" cy="1200329"/>
          </a:xfrm>
          <a:prstGeom prst="rect">
            <a:avLst/>
          </a:prstGeom>
          <a:noFill/>
          <a:ln w="28575">
            <a:solidFill>
              <a:schemeClr val="tx1"/>
            </a:solidFill>
          </a:ln>
        </p:spPr>
        <p:txBody>
          <a:bodyPr wrap="square" rtlCol="0">
            <a:spAutoFit/>
          </a:bodyPr>
          <a:lstStyle/>
          <a:p>
            <a:r>
              <a:rPr lang="en-US" sz="2400" dirty="0"/>
              <a:t>Discuss: What tasks require the greatest amount of forceful exertion? What are possible improvements to reduce the amount of force exertion used? </a:t>
            </a:r>
          </a:p>
        </p:txBody>
      </p:sp>
    </p:spTree>
    <p:extLst>
      <p:ext uri="{BB962C8B-B14F-4D97-AF65-F5344CB8AC3E}">
        <p14:creationId xmlns:p14="http://schemas.microsoft.com/office/powerpoint/2010/main" val="257548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85A408-71AC-4644-BCAB-5C623E5F51C2}"/>
              </a:ext>
            </a:extLst>
          </p:cNvPr>
          <p:cNvSpPr>
            <a:spLocks noGrp="1"/>
          </p:cNvSpPr>
          <p:nvPr>
            <p:ph type="title"/>
          </p:nvPr>
        </p:nvSpPr>
        <p:spPr>
          <a:xfrm>
            <a:off x="809625" y="447675"/>
            <a:ext cx="10569575" cy="969963"/>
          </a:xfrm>
        </p:spPr>
        <p:txBody>
          <a:bodyPr/>
          <a:lstStyle/>
          <a:p>
            <a:r>
              <a:rPr lang="en-CA" sz="4000" dirty="0"/>
              <a:t>Safety Topic: Overexertion Factors</a:t>
            </a:r>
            <a:endParaRPr lang="en-CA" dirty="0"/>
          </a:p>
        </p:txBody>
      </p:sp>
      <p:sp>
        <p:nvSpPr>
          <p:cNvPr id="4" name="TextBox 3">
            <a:extLst>
              <a:ext uri="{FF2B5EF4-FFF2-40B4-BE49-F238E27FC236}">
                <a16:creationId xmlns:a16="http://schemas.microsoft.com/office/drawing/2014/main" id="{756EF87F-B3B2-4961-BA20-B4120466C51E}"/>
              </a:ext>
            </a:extLst>
          </p:cNvPr>
          <p:cNvSpPr txBox="1"/>
          <p:nvPr/>
        </p:nvSpPr>
        <p:spPr>
          <a:xfrm>
            <a:off x="146729" y="2348880"/>
            <a:ext cx="11895366" cy="1938992"/>
          </a:xfrm>
          <a:prstGeom prst="rect">
            <a:avLst/>
          </a:prstGeom>
          <a:noFill/>
        </p:spPr>
        <p:txBody>
          <a:bodyPr wrap="square" rtlCol="0">
            <a:spAutoFit/>
          </a:bodyPr>
          <a:lstStyle/>
          <a:p>
            <a:r>
              <a:rPr lang="en-US" sz="2400" b="1" dirty="0"/>
              <a:t>Awkward postures</a:t>
            </a:r>
          </a:p>
          <a:p>
            <a:r>
              <a:rPr lang="en-US" sz="2400" dirty="0"/>
              <a:t>Awkward postures are any non-neutral body postures that are either repeated or sustained. Bending and twisting any of the body parts in an unnatural manner increase potential for overexertion injuries, especially when combined with forceful exertions.</a:t>
            </a:r>
            <a:endParaRPr lang="en-CA" sz="2400" dirty="0"/>
          </a:p>
        </p:txBody>
      </p:sp>
      <p:sp>
        <p:nvSpPr>
          <p:cNvPr id="5" name="TextBox 4">
            <a:extLst>
              <a:ext uri="{FF2B5EF4-FFF2-40B4-BE49-F238E27FC236}">
                <a16:creationId xmlns:a16="http://schemas.microsoft.com/office/drawing/2014/main" id="{297E4A80-BB60-43E6-B82F-25BE013BE419}"/>
              </a:ext>
            </a:extLst>
          </p:cNvPr>
          <p:cNvSpPr txBox="1"/>
          <p:nvPr/>
        </p:nvSpPr>
        <p:spPr>
          <a:xfrm>
            <a:off x="261764" y="4653136"/>
            <a:ext cx="11449272" cy="830997"/>
          </a:xfrm>
          <a:prstGeom prst="rect">
            <a:avLst/>
          </a:prstGeom>
          <a:noFill/>
          <a:ln w="28575">
            <a:solidFill>
              <a:schemeClr val="tx1"/>
            </a:solidFill>
          </a:ln>
        </p:spPr>
        <p:txBody>
          <a:bodyPr wrap="square" rtlCol="0">
            <a:spAutoFit/>
          </a:bodyPr>
          <a:lstStyle/>
          <a:p>
            <a:r>
              <a:rPr lang="en-US" sz="2400" dirty="0"/>
              <a:t>What types of awkward postures are required in the tasks performed? </a:t>
            </a:r>
          </a:p>
          <a:p>
            <a:r>
              <a:rPr lang="en-US" sz="2400" dirty="0"/>
              <a:t>Brainstorm and discuss possible improvements to reduce awkward postures. </a:t>
            </a:r>
            <a:endParaRPr lang="en-CA" sz="2400" dirty="0"/>
          </a:p>
        </p:txBody>
      </p:sp>
    </p:spTree>
    <p:extLst>
      <p:ext uri="{BB962C8B-B14F-4D97-AF65-F5344CB8AC3E}">
        <p14:creationId xmlns:p14="http://schemas.microsoft.com/office/powerpoint/2010/main" val="217439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83C0C9D-D7EC-4A5F-9A6B-D18CBDA4988B}"/>
              </a:ext>
            </a:extLst>
          </p:cNvPr>
          <p:cNvSpPr>
            <a:spLocks noGrp="1"/>
          </p:cNvSpPr>
          <p:nvPr>
            <p:ph type="title"/>
          </p:nvPr>
        </p:nvSpPr>
        <p:spPr>
          <a:xfrm>
            <a:off x="809625" y="447675"/>
            <a:ext cx="10569575" cy="969963"/>
          </a:xfrm>
        </p:spPr>
        <p:txBody>
          <a:bodyPr/>
          <a:lstStyle/>
          <a:p>
            <a:r>
              <a:rPr lang="en-CA" sz="4000" dirty="0"/>
              <a:t>Safety Topic: Overexertion Factors</a:t>
            </a:r>
            <a:endParaRPr lang="en-CA" dirty="0"/>
          </a:p>
        </p:txBody>
      </p:sp>
      <p:sp>
        <p:nvSpPr>
          <p:cNvPr id="4" name="TextBox 3">
            <a:extLst>
              <a:ext uri="{FF2B5EF4-FFF2-40B4-BE49-F238E27FC236}">
                <a16:creationId xmlns:a16="http://schemas.microsoft.com/office/drawing/2014/main" id="{3E975D80-7494-44F3-AA5F-433BD1C38FA8}"/>
              </a:ext>
            </a:extLst>
          </p:cNvPr>
          <p:cNvSpPr txBox="1"/>
          <p:nvPr/>
        </p:nvSpPr>
        <p:spPr>
          <a:xfrm>
            <a:off x="189756" y="2348880"/>
            <a:ext cx="11809312" cy="2308324"/>
          </a:xfrm>
          <a:prstGeom prst="rect">
            <a:avLst/>
          </a:prstGeom>
          <a:noFill/>
        </p:spPr>
        <p:txBody>
          <a:bodyPr wrap="square" rtlCol="0">
            <a:spAutoFit/>
          </a:bodyPr>
          <a:lstStyle/>
          <a:p>
            <a:r>
              <a:rPr lang="en-US" sz="2400" b="1" dirty="0"/>
              <a:t>Rapid movements and unanticipated muscle loading</a:t>
            </a:r>
          </a:p>
          <a:p>
            <a:r>
              <a:rPr lang="en-US" sz="2400" dirty="0"/>
              <a:t>These increase the potential for overexertion because they do not allow the body to apply muscle strength in an efficient manner. Slipping, rushing or reacting to the sudden movement of a load, activates muscles quickly. Such action can result in strains and sprains because it is difficult to use the various supporting muscle groups in a coordinated, effective manner.</a:t>
            </a:r>
            <a:endParaRPr lang="en-CA" sz="2400" dirty="0"/>
          </a:p>
        </p:txBody>
      </p:sp>
      <p:sp>
        <p:nvSpPr>
          <p:cNvPr id="5" name="TextBox 4">
            <a:extLst>
              <a:ext uri="{FF2B5EF4-FFF2-40B4-BE49-F238E27FC236}">
                <a16:creationId xmlns:a16="http://schemas.microsoft.com/office/drawing/2014/main" id="{7890DAC9-C23A-462E-9FEA-ABE72703DD33}"/>
              </a:ext>
            </a:extLst>
          </p:cNvPr>
          <p:cNvSpPr txBox="1"/>
          <p:nvPr/>
        </p:nvSpPr>
        <p:spPr>
          <a:xfrm>
            <a:off x="189756" y="5179039"/>
            <a:ext cx="11559199" cy="1200329"/>
          </a:xfrm>
          <a:prstGeom prst="rect">
            <a:avLst/>
          </a:prstGeom>
          <a:noFill/>
          <a:ln w="28575">
            <a:solidFill>
              <a:schemeClr val="tx1"/>
            </a:solidFill>
          </a:ln>
        </p:spPr>
        <p:txBody>
          <a:bodyPr wrap="square" rtlCol="0">
            <a:spAutoFit/>
          </a:bodyPr>
          <a:lstStyle/>
          <a:p>
            <a:r>
              <a:rPr lang="en-US" sz="2400" dirty="0"/>
              <a:t>What types of tasks or conditions in your workplace require rapid exertions or applications of force?</a:t>
            </a:r>
          </a:p>
          <a:p>
            <a:r>
              <a:rPr lang="en-US" sz="2400" dirty="0"/>
              <a:t>Brainstorm and discuss possible improvements to reduce rapid exertions. </a:t>
            </a:r>
            <a:endParaRPr lang="en-CA" sz="2400" dirty="0"/>
          </a:p>
        </p:txBody>
      </p:sp>
    </p:spTree>
    <p:extLst>
      <p:ext uri="{BB962C8B-B14F-4D97-AF65-F5344CB8AC3E}">
        <p14:creationId xmlns:p14="http://schemas.microsoft.com/office/powerpoint/2010/main" val="93191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D7AFBA-ADA5-4ED7-A2A8-7264BB3ED34A}"/>
              </a:ext>
            </a:extLst>
          </p:cNvPr>
          <p:cNvSpPr txBox="1"/>
          <p:nvPr/>
        </p:nvSpPr>
        <p:spPr>
          <a:xfrm>
            <a:off x="0" y="2276872"/>
            <a:ext cx="12071076" cy="4154984"/>
          </a:xfrm>
          <a:prstGeom prst="rect">
            <a:avLst/>
          </a:prstGeom>
          <a:noFill/>
        </p:spPr>
        <p:txBody>
          <a:bodyPr wrap="square" rtlCol="0">
            <a:spAutoFit/>
          </a:bodyPr>
          <a:lstStyle/>
          <a:p>
            <a:r>
              <a:rPr lang="en-US" sz="2400" b="1" dirty="0"/>
              <a:t>Ways to reduce rushing and sudden, unexpected muscle loading include:</a:t>
            </a:r>
          </a:p>
          <a:p>
            <a:r>
              <a:rPr lang="en-US" sz="2400" dirty="0"/>
              <a:t>• Avoid forced pacing – provide adequate time and buffer space;</a:t>
            </a:r>
          </a:p>
          <a:p>
            <a:r>
              <a:rPr lang="en-US" sz="2400" dirty="0"/>
              <a:t>• Minimize the potential for loads to shift during handling;</a:t>
            </a:r>
          </a:p>
          <a:p>
            <a:r>
              <a:rPr lang="en-US" sz="2400" dirty="0"/>
              <a:t>• Avoid the need for “catching” loads or using the body to stop the movement of loads;</a:t>
            </a:r>
          </a:p>
          <a:p>
            <a:r>
              <a:rPr lang="en-US" sz="2400" dirty="0"/>
              <a:t>• Minimize tripping and slipping hazards;</a:t>
            </a:r>
          </a:p>
          <a:p>
            <a:r>
              <a:rPr lang="en-US" sz="2400" dirty="0"/>
              <a:t>• Provide well-designed handles on loads and carts;</a:t>
            </a:r>
          </a:p>
          <a:p>
            <a:r>
              <a:rPr lang="en-US" sz="2400" dirty="0"/>
              <a:t>• Avoid having to open doors or climb steps when pushing/pulling or carrying loads;</a:t>
            </a:r>
          </a:p>
          <a:p>
            <a:r>
              <a:rPr lang="en-US" sz="2400" dirty="0"/>
              <a:t>• Reinforce the importance of warming up and loosening up before performing physical exertions.</a:t>
            </a:r>
            <a:endParaRPr lang="en-CA" sz="2400" dirty="0"/>
          </a:p>
        </p:txBody>
      </p:sp>
      <p:sp>
        <p:nvSpPr>
          <p:cNvPr id="4" name="Title 1">
            <a:extLst>
              <a:ext uri="{FF2B5EF4-FFF2-40B4-BE49-F238E27FC236}">
                <a16:creationId xmlns:a16="http://schemas.microsoft.com/office/drawing/2014/main" id="{7485534A-7995-42EC-8790-AE2FFBC6FCA5}"/>
              </a:ext>
            </a:extLst>
          </p:cNvPr>
          <p:cNvSpPr>
            <a:spLocks noGrp="1"/>
          </p:cNvSpPr>
          <p:nvPr>
            <p:ph type="title"/>
          </p:nvPr>
        </p:nvSpPr>
        <p:spPr>
          <a:xfrm>
            <a:off x="809625" y="447675"/>
            <a:ext cx="10569575" cy="969963"/>
          </a:xfrm>
        </p:spPr>
        <p:txBody>
          <a:bodyPr/>
          <a:lstStyle/>
          <a:p>
            <a:r>
              <a:rPr lang="en-CA" sz="4000" dirty="0"/>
              <a:t>Safety Topic: Overexertion Factors</a:t>
            </a:r>
          </a:p>
        </p:txBody>
      </p:sp>
    </p:spTree>
    <p:extLst>
      <p:ext uri="{BB962C8B-B14F-4D97-AF65-F5344CB8AC3E}">
        <p14:creationId xmlns:p14="http://schemas.microsoft.com/office/powerpoint/2010/main" val="170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3A3130-32C1-4FB2-891C-F53E5530A190}"/>
              </a:ext>
            </a:extLst>
          </p:cNvPr>
          <p:cNvSpPr txBox="1"/>
          <p:nvPr/>
        </p:nvSpPr>
        <p:spPr>
          <a:xfrm>
            <a:off x="5158013" y="332656"/>
            <a:ext cx="6984776" cy="646331"/>
          </a:xfrm>
          <a:prstGeom prst="rect">
            <a:avLst/>
          </a:prstGeom>
          <a:noFill/>
        </p:spPr>
        <p:txBody>
          <a:bodyPr wrap="square" rtlCol="0">
            <a:spAutoFit/>
          </a:bodyPr>
          <a:lstStyle/>
          <a:p>
            <a:endParaRPr lang="en-US" dirty="0"/>
          </a:p>
          <a:p>
            <a:endParaRPr lang="en-CA" dirty="0"/>
          </a:p>
        </p:txBody>
      </p:sp>
      <p:sp>
        <p:nvSpPr>
          <p:cNvPr id="2" name="Title 1">
            <a:extLst>
              <a:ext uri="{FF2B5EF4-FFF2-40B4-BE49-F238E27FC236}">
                <a16:creationId xmlns:a16="http://schemas.microsoft.com/office/drawing/2014/main" id="{991060A7-6C83-436A-9528-E1964A38296A}"/>
              </a:ext>
            </a:extLst>
          </p:cNvPr>
          <p:cNvSpPr>
            <a:spLocks noGrp="1"/>
          </p:cNvSpPr>
          <p:nvPr>
            <p:ph type="title"/>
          </p:nvPr>
        </p:nvSpPr>
        <p:spPr/>
        <p:txBody>
          <a:bodyPr/>
          <a:lstStyle/>
          <a:p>
            <a:r>
              <a:rPr lang="en-US" sz="4000" dirty="0"/>
              <a:t>Safety Topic: Overexertion Prevention </a:t>
            </a:r>
            <a:endParaRPr lang="en-CA" sz="4000" dirty="0"/>
          </a:p>
        </p:txBody>
      </p:sp>
      <p:sp>
        <p:nvSpPr>
          <p:cNvPr id="3" name="TextBox 2">
            <a:extLst>
              <a:ext uri="{FF2B5EF4-FFF2-40B4-BE49-F238E27FC236}">
                <a16:creationId xmlns:a16="http://schemas.microsoft.com/office/drawing/2014/main" id="{DB1D1505-3FE1-4017-9443-126175767B0A}"/>
              </a:ext>
            </a:extLst>
          </p:cNvPr>
          <p:cNvSpPr txBox="1"/>
          <p:nvPr/>
        </p:nvSpPr>
        <p:spPr>
          <a:xfrm>
            <a:off x="5158013" y="2370360"/>
            <a:ext cx="6336704" cy="4154984"/>
          </a:xfrm>
          <a:prstGeom prst="rect">
            <a:avLst/>
          </a:prstGeom>
          <a:noFill/>
        </p:spPr>
        <p:txBody>
          <a:bodyPr wrap="square" rtlCol="0">
            <a:spAutoFit/>
          </a:bodyPr>
          <a:lstStyle/>
          <a:p>
            <a:pPr algn="just"/>
            <a:r>
              <a:rPr lang="en-US" sz="2400" dirty="0"/>
              <a:t>You might be surprised to learn that staying hydrated can lower your risk of sustaining overexertion injuries. Research shows that up to two in three adults are chronically dehydration. If you are dehydrated, your muscles will lose some of their natural elasticity. As a result, they'll be more susceptible to overexertion injuries. To prevent this from happening, you need to stay hydrated by drinking plenty of water throughout the workday.</a:t>
            </a:r>
            <a:endParaRPr lang="en-CA" sz="2400" dirty="0"/>
          </a:p>
        </p:txBody>
      </p:sp>
      <p:pic>
        <p:nvPicPr>
          <p:cNvPr id="2050" name="Picture 2" descr="Hydration is #1 - Middleton Chiropractic Solutions">
            <a:extLst>
              <a:ext uri="{FF2B5EF4-FFF2-40B4-BE49-F238E27FC236}">
                <a16:creationId xmlns:a16="http://schemas.microsoft.com/office/drawing/2014/main" id="{B3DC8E47-4A86-4607-A19A-94CF95A91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89" y="1958900"/>
            <a:ext cx="3651870" cy="48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7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3A3130-32C1-4FB2-891C-F53E5530A190}"/>
              </a:ext>
            </a:extLst>
          </p:cNvPr>
          <p:cNvSpPr txBox="1"/>
          <p:nvPr/>
        </p:nvSpPr>
        <p:spPr>
          <a:xfrm>
            <a:off x="5158013" y="332656"/>
            <a:ext cx="6984776" cy="646331"/>
          </a:xfrm>
          <a:prstGeom prst="rect">
            <a:avLst/>
          </a:prstGeom>
          <a:noFill/>
        </p:spPr>
        <p:txBody>
          <a:bodyPr wrap="square" rtlCol="0">
            <a:spAutoFit/>
          </a:bodyPr>
          <a:lstStyle/>
          <a:p>
            <a:endParaRPr lang="en-US" dirty="0"/>
          </a:p>
          <a:p>
            <a:endParaRPr lang="en-CA" dirty="0"/>
          </a:p>
        </p:txBody>
      </p:sp>
      <p:sp>
        <p:nvSpPr>
          <p:cNvPr id="2" name="Title 1">
            <a:extLst>
              <a:ext uri="{FF2B5EF4-FFF2-40B4-BE49-F238E27FC236}">
                <a16:creationId xmlns:a16="http://schemas.microsoft.com/office/drawing/2014/main" id="{991060A7-6C83-436A-9528-E1964A38296A}"/>
              </a:ext>
            </a:extLst>
          </p:cNvPr>
          <p:cNvSpPr>
            <a:spLocks noGrp="1"/>
          </p:cNvSpPr>
          <p:nvPr>
            <p:ph type="title"/>
          </p:nvPr>
        </p:nvSpPr>
        <p:spPr/>
        <p:txBody>
          <a:bodyPr/>
          <a:lstStyle/>
          <a:p>
            <a:r>
              <a:rPr lang="en-US" sz="4000" dirty="0"/>
              <a:t>Safety Topic: Overexertion Prevention </a:t>
            </a:r>
            <a:endParaRPr lang="en-CA" sz="4000" dirty="0"/>
          </a:p>
        </p:txBody>
      </p:sp>
      <p:sp>
        <p:nvSpPr>
          <p:cNvPr id="3" name="TextBox 2">
            <a:extLst>
              <a:ext uri="{FF2B5EF4-FFF2-40B4-BE49-F238E27FC236}">
                <a16:creationId xmlns:a16="http://schemas.microsoft.com/office/drawing/2014/main" id="{DB1D1505-3FE1-4017-9443-126175767B0A}"/>
              </a:ext>
            </a:extLst>
          </p:cNvPr>
          <p:cNvSpPr txBox="1"/>
          <p:nvPr/>
        </p:nvSpPr>
        <p:spPr>
          <a:xfrm>
            <a:off x="5158013" y="1958900"/>
            <a:ext cx="6625031" cy="4832092"/>
          </a:xfrm>
          <a:prstGeom prst="rect">
            <a:avLst/>
          </a:prstGeom>
          <a:noFill/>
        </p:spPr>
        <p:txBody>
          <a:bodyPr wrap="square" rtlCol="0">
            <a:spAutoFit/>
          </a:bodyPr>
          <a:lstStyle/>
          <a:p>
            <a:pPr algn="just"/>
            <a:r>
              <a:rPr lang="en-US" sz="2800" dirty="0"/>
              <a:t>Taking breaks can also minimize your risk of sustaining overexertion injuries. After all, overexertion injuries involve physically exerting your body beyond its capabilities. If you take breaks, your body have a chance to recuperate, thereby lowering the risk of an overexertion injury.</a:t>
            </a:r>
          </a:p>
          <a:p>
            <a:pPr marL="342900" indent="-342900" algn="just">
              <a:buFont typeface="Arial" panose="020B0604020202020204" pitchFamily="34" charset="0"/>
              <a:buChar char="•"/>
            </a:pPr>
            <a:r>
              <a:rPr lang="en-US" sz="2800" dirty="0"/>
              <a:t>Insist your staff take breaks. </a:t>
            </a:r>
          </a:p>
          <a:p>
            <a:pPr marL="342900" indent="-342900" algn="just">
              <a:buFont typeface="Arial" panose="020B0604020202020204" pitchFamily="34" charset="0"/>
              <a:buChar char="•"/>
            </a:pPr>
            <a:r>
              <a:rPr lang="en-US" sz="2800" dirty="0"/>
              <a:t>Limit shift to no more then 8 to 10 hours.</a:t>
            </a:r>
            <a:endParaRPr lang="en-CA" sz="2800" dirty="0"/>
          </a:p>
        </p:txBody>
      </p:sp>
      <p:pic>
        <p:nvPicPr>
          <p:cNvPr id="3074" name="Picture 2" descr="You Still Need to Take Breaks While Working From Home : Jobillico.com">
            <a:extLst>
              <a:ext uri="{FF2B5EF4-FFF2-40B4-BE49-F238E27FC236}">
                <a16:creationId xmlns:a16="http://schemas.microsoft.com/office/drawing/2014/main" id="{63A103D9-DBE3-4DF0-9BA5-E6321FE0D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2492896"/>
            <a:ext cx="4824241" cy="3561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11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EAAA-1522-4666-ABB4-C2A77B9CD5C1}"/>
              </a:ext>
            </a:extLst>
          </p:cNvPr>
          <p:cNvSpPr>
            <a:spLocks noGrp="1"/>
          </p:cNvSpPr>
          <p:nvPr>
            <p:ph type="title"/>
          </p:nvPr>
        </p:nvSpPr>
        <p:spPr>
          <a:xfrm>
            <a:off x="189756" y="332656"/>
            <a:ext cx="9144000" cy="1144556"/>
          </a:xfrm>
        </p:spPr>
        <p:txBody>
          <a:bodyPr/>
          <a:lstStyle/>
          <a:p>
            <a:r>
              <a:rPr lang="en-US" dirty="0"/>
              <a:t>Worker’s Safety Concern</a:t>
            </a:r>
            <a:endParaRPr lang="en-CA" dirty="0"/>
          </a:p>
        </p:txBody>
      </p:sp>
      <p:sp>
        <p:nvSpPr>
          <p:cNvPr id="3" name="Content Placeholder 2">
            <a:extLst>
              <a:ext uri="{FF2B5EF4-FFF2-40B4-BE49-F238E27FC236}">
                <a16:creationId xmlns:a16="http://schemas.microsoft.com/office/drawing/2014/main" id="{D109C1C0-76B3-40AE-88D7-7F1D45E4362D}"/>
              </a:ext>
            </a:extLst>
          </p:cNvPr>
          <p:cNvSpPr>
            <a:spLocks noGrp="1"/>
          </p:cNvSpPr>
          <p:nvPr>
            <p:ph idx="1"/>
          </p:nvPr>
        </p:nvSpPr>
        <p:spPr>
          <a:xfrm>
            <a:off x="405780" y="1988840"/>
            <a:ext cx="10873208" cy="3744416"/>
          </a:xfrm>
        </p:spPr>
        <p:txBody>
          <a:bodyPr>
            <a:normAutofit fontScale="92500"/>
          </a:bodyPr>
          <a:lstStyle/>
          <a:p>
            <a:pPr marL="0" indent="0">
              <a:buNone/>
            </a:pPr>
            <a:r>
              <a:rPr lang="en-US" dirty="0"/>
              <a:t>A worker shall, </a:t>
            </a:r>
            <a:endParaRPr lang="en-CA" dirty="0"/>
          </a:p>
          <a:p>
            <a:pPr>
              <a:buFont typeface="Wingdings" panose="05000000000000000000" pitchFamily="2" charset="2"/>
              <a:buChar char="§"/>
            </a:pPr>
            <a:r>
              <a:rPr lang="en-CA" sz="2800" dirty="0"/>
              <a:t>Report to his or her employer or supervisor the absence of or defect in any equipment or protective device of which the worker is aware and which may endanger himself, herself and </a:t>
            </a:r>
          </a:p>
          <a:p>
            <a:r>
              <a:rPr lang="en-CA" sz="2800" dirty="0"/>
              <a:t>Report to his or her employer or supervisor any contravention of this Act or the regulations or the existence of any hazard of which he or she knows. </a:t>
            </a:r>
          </a:p>
          <a:p>
            <a:pPr marL="0" indent="0">
              <a:buNone/>
            </a:pPr>
            <a:r>
              <a:rPr lang="en-CA" dirty="0"/>
              <a:t>OHSA Sec 28 (1) (c) (d)</a:t>
            </a:r>
          </a:p>
          <a:p>
            <a:pPr marL="0" indent="0">
              <a:buNone/>
            </a:pPr>
            <a:endParaRPr lang="en-US" dirty="0"/>
          </a:p>
        </p:txBody>
      </p:sp>
      <p:pic>
        <p:nvPicPr>
          <p:cNvPr id="2054" name="Picture 6" descr="CCOHS: Health and Safety Report - Past Issues">
            <a:extLst>
              <a:ext uri="{FF2B5EF4-FFF2-40B4-BE49-F238E27FC236}">
                <a16:creationId xmlns:a16="http://schemas.microsoft.com/office/drawing/2014/main" id="{455975C1-B9D3-4A4B-8071-AE14FBEA54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507" y="4921708"/>
            <a:ext cx="6685806" cy="1603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Picture 3" descr="A picture containing text, newspaper&#10;&#10;Description automatically generated">
            <a:extLst>
              <a:ext uri="{FF2B5EF4-FFF2-40B4-BE49-F238E27FC236}">
                <a16:creationId xmlns:a16="http://schemas.microsoft.com/office/drawing/2014/main" id="{8355648E-5A19-4743-9A90-8FD0FF9A225D}"/>
              </a:ext>
            </a:extLst>
          </p:cNvPr>
          <p:cNvPicPr>
            <a:picLocks noChangeAspect="1"/>
          </p:cNvPicPr>
          <p:nvPr/>
        </p:nvPicPr>
        <p:blipFill>
          <a:blip r:embed="rId2"/>
          <a:stretch>
            <a:fillRect/>
          </a:stretch>
        </p:blipFill>
        <p:spPr>
          <a:xfrm>
            <a:off x="261764" y="1826266"/>
            <a:ext cx="3600400" cy="5072963"/>
          </a:xfrm>
          <a:prstGeom prst="rect">
            <a:avLst/>
          </a:prstGeom>
        </p:spPr>
      </p:pic>
      <p:sp>
        <p:nvSpPr>
          <p:cNvPr id="5" name="TextBox 4">
            <a:extLst>
              <a:ext uri="{FF2B5EF4-FFF2-40B4-BE49-F238E27FC236}">
                <a16:creationId xmlns:a16="http://schemas.microsoft.com/office/drawing/2014/main" id="{2E3A3130-32C1-4FB2-891C-F53E5530A190}"/>
              </a:ext>
            </a:extLst>
          </p:cNvPr>
          <p:cNvSpPr txBox="1"/>
          <p:nvPr/>
        </p:nvSpPr>
        <p:spPr>
          <a:xfrm>
            <a:off x="4061098" y="1834014"/>
            <a:ext cx="7848872" cy="5078313"/>
          </a:xfrm>
          <a:prstGeom prst="rect">
            <a:avLst/>
          </a:prstGeom>
          <a:noFill/>
        </p:spPr>
        <p:txBody>
          <a:bodyPr wrap="square" rtlCol="0">
            <a:spAutoFit/>
          </a:bodyPr>
          <a:lstStyle/>
          <a:p>
            <a:pPr marL="457200" indent="-457200">
              <a:buAutoNum type="arabicPeriod"/>
            </a:pPr>
            <a:r>
              <a:rPr lang="en-US" sz="3600" dirty="0"/>
              <a:t>Know your limits</a:t>
            </a:r>
          </a:p>
          <a:p>
            <a:pPr marL="457200" indent="-457200">
              <a:buAutoNum type="arabicPeriod"/>
            </a:pPr>
            <a:r>
              <a:rPr lang="en-US" sz="3600" dirty="0"/>
              <a:t>Listen to your body</a:t>
            </a:r>
          </a:p>
          <a:p>
            <a:pPr marL="457200" indent="-457200">
              <a:buAutoNum type="arabicPeriod"/>
            </a:pPr>
            <a:r>
              <a:rPr lang="en-US" sz="3600" dirty="0"/>
              <a:t>Use proper techniques</a:t>
            </a:r>
          </a:p>
          <a:p>
            <a:pPr marL="457200" indent="-457200">
              <a:buAutoNum type="arabicPeriod"/>
            </a:pPr>
            <a:r>
              <a:rPr lang="en-US" sz="3600" dirty="0"/>
              <a:t>Keep in shape</a:t>
            </a:r>
          </a:p>
          <a:p>
            <a:pPr marL="457200" indent="-457200">
              <a:buAutoNum type="arabicPeriod"/>
            </a:pPr>
            <a:r>
              <a:rPr lang="en-US" sz="3600" dirty="0"/>
              <a:t>Get Help When Necessary</a:t>
            </a:r>
          </a:p>
          <a:p>
            <a:pPr marL="457200" indent="-457200">
              <a:buAutoNum type="arabicPeriod"/>
            </a:pPr>
            <a:r>
              <a:rPr lang="en-US" sz="3600" dirty="0"/>
              <a:t>Warm-Up</a:t>
            </a:r>
          </a:p>
          <a:p>
            <a:pPr marL="457200" indent="-457200">
              <a:buAutoNum type="arabicPeriod"/>
            </a:pPr>
            <a:r>
              <a:rPr lang="en-US" sz="3600" dirty="0"/>
              <a:t>Take Breaks</a:t>
            </a:r>
          </a:p>
          <a:p>
            <a:pPr marL="457200" indent="-457200">
              <a:buAutoNum type="arabicPeriod"/>
            </a:pPr>
            <a:r>
              <a:rPr lang="en-US" sz="3600" dirty="0"/>
              <a:t>Report Injuries</a:t>
            </a:r>
          </a:p>
          <a:p>
            <a:endParaRPr lang="en-US" dirty="0"/>
          </a:p>
          <a:p>
            <a:endParaRPr lang="en-CA" dirty="0"/>
          </a:p>
        </p:txBody>
      </p:sp>
      <p:sp>
        <p:nvSpPr>
          <p:cNvPr id="6" name="Title 5">
            <a:extLst>
              <a:ext uri="{FF2B5EF4-FFF2-40B4-BE49-F238E27FC236}">
                <a16:creationId xmlns:a16="http://schemas.microsoft.com/office/drawing/2014/main" id="{D02EAFF5-5590-4214-BDC4-8C27E528EE9B}"/>
              </a:ext>
            </a:extLst>
          </p:cNvPr>
          <p:cNvSpPr>
            <a:spLocks noGrp="1"/>
          </p:cNvSpPr>
          <p:nvPr>
            <p:ph type="title"/>
          </p:nvPr>
        </p:nvSpPr>
        <p:spPr/>
        <p:txBody>
          <a:bodyPr/>
          <a:lstStyle/>
          <a:p>
            <a:r>
              <a:rPr lang="en-US" sz="4000" dirty="0"/>
              <a:t>Safety Topic: Overexertion Prevention </a:t>
            </a:r>
            <a:endParaRPr lang="en-CA" dirty="0"/>
          </a:p>
        </p:txBody>
      </p:sp>
    </p:spTree>
    <p:extLst>
      <p:ext uri="{BB962C8B-B14F-4D97-AF65-F5344CB8AC3E}">
        <p14:creationId xmlns:p14="http://schemas.microsoft.com/office/powerpoint/2010/main" val="18154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5CE7-A928-429F-9315-A23F8989E30A}"/>
              </a:ext>
            </a:extLst>
          </p:cNvPr>
          <p:cNvSpPr>
            <a:spLocks noGrp="1"/>
          </p:cNvSpPr>
          <p:nvPr>
            <p:ph type="title"/>
          </p:nvPr>
        </p:nvSpPr>
        <p:spPr>
          <a:xfrm>
            <a:off x="549796" y="1124744"/>
            <a:ext cx="10569245" cy="970450"/>
          </a:xfrm>
        </p:spPr>
        <p:txBody>
          <a:bodyPr/>
          <a:lstStyle/>
          <a:p>
            <a:r>
              <a:rPr lang="en-US" dirty="0"/>
              <a:t>Safety Topic: Overexertion investigate injuries and signs or symptoms</a:t>
            </a:r>
            <a:br>
              <a:rPr lang="en-US" dirty="0"/>
            </a:br>
            <a:endParaRPr lang="en-CA" dirty="0"/>
          </a:p>
        </p:txBody>
      </p:sp>
      <p:sp>
        <p:nvSpPr>
          <p:cNvPr id="3" name="TextBox 2">
            <a:extLst>
              <a:ext uri="{FF2B5EF4-FFF2-40B4-BE49-F238E27FC236}">
                <a16:creationId xmlns:a16="http://schemas.microsoft.com/office/drawing/2014/main" id="{816747B1-997D-4330-A57A-C2FEE20F3D20}"/>
              </a:ext>
            </a:extLst>
          </p:cNvPr>
          <p:cNvSpPr txBox="1"/>
          <p:nvPr/>
        </p:nvSpPr>
        <p:spPr>
          <a:xfrm>
            <a:off x="0" y="2315983"/>
            <a:ext cx="11881319"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a:t>Workers may notice pain, numbness, tingling, weakness while on the job. </a:t>
            </a:r>
          </a:p>
          <a:p>
            <a:pPr marL="342900" indent="-342900">
              <a:buFont typeface="Arial" panose="020B0604020202020204" pitchFamily="34" charset="0"/>
              <a:buChar char="•"/>
            </a:pPr>
            <a:r>
              <a:rPr lang="en-US" sz="2400" dirty="0"/>
              <a:t>Sometimes pain is just part of the normal human condition and can be ignored. </a:t>
            </a:r>
          </a:p>
          <a:p>
            <a:pPr marL="342900" indent="-342900">
              <a:buFont typeface="Arial" panose="020B0604020202020204" pitchFamily="34" charset="0"/>
              <a:buChar char="•"/>
            </a:pPr>
            <a:r>
              <a:rPr lang="en-US" sz="2400" dirty="0"/>
              <a:t>Other times it’s a manifestation of an injury or disease.  To lessen the likelihood of  an injury or disease, it may be necessary to reduce exposure to physical movements at work that have the potential to place workers at risk of injury (strain) or disease (like tendinitis or carpal tunnel syndrome).</a:t>
            </a:r>
          </a:p>
          <a:p>
            <a:pPr marL="342900" indent="-342900">
              <a:buFont typeface="Arial" panose="020B0604020202020204" pitchFamily="34" charset="0"/>
              <a:buChar char="•"/>
            </a:pPr>
            <a:r>
              <a:rPr lang="en-US" sz="2400" dirty="0"/>
              <a:t>Its important to note that each individual’s response to physical exposure is different.  </a:t>
            </a:r>
          </a:p>
          <a:p>
            <a:pPr marL="342900" indent="-342900">
              <a:buFont typeface="Arial" panose="020B0604020202020204" pitchFamily="34" charset="0"/>
              <a:buChar char="•"/>
            </a:pPr>
            <a:r>
              <a:rPr lang="en-US" sz="2400" dirty="0"/>
              <a:t>The human body is designed to be active so eliminating all physical activity is also unhealthy. </a:t>
            </a:r>
          </a:p>
          <a:p>
            <a:endParaRPr lang="en-US" sz="2400" dirty="0"/>
          </a:p>
          <a:p>
            <a:r>
              <a:rPr lang="en-US" sz="2400" dirty="0"/>
              <a:t>   </a:t>
            </a:r>
            <a:endParaRPr lang="en-CA" sz="2400" dirty="0"/>
          </a:p>
        </p:txBody>
      </p:sp>
    </p:spTree>
    <p:extLst>
      <p:ext uri="{BB962C8B-B14F-4D97-AF65-F5344CB8AC3E}">
        <p14:creationId xmlns:p14="http://schemas.microsoft.com/office/powerpoint/2010/main" val="337213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4E63F-FD70-4D4B-9FA5-96D85A6E325E}"/>
              </a:ext>
            </a:extLst>
          </p:cNvPr>
          <p:cNvSpPr>
            <a:spLocks noGrp="1"/>
          </p:cNvSpPr>
          <p:nvPr>
            <p:ph type="title"/>
          </p:nvPr>
        </p:nvSpPr>
        <p:spPr/>
        <p:txBody>
          <a:bodyPr/>
          <a:lstStyle/>
          <a:p>
            <a:r>
              <a:rPr lang="en-US" dirty="0"/>
              <a:t>Safety Topic: Overexertion investigate injuries and signs or symptoms</a:t>
            </a:r>
            <a:endParaRPr lang="en-CA" dirty="0"/>
          </a:p>
        </p:txBody>
      </p:sp>
      <p:sp>
        <p:nvSpPr>
          <p:cNvPr id="3" name="TextBox 2">
            <a:extLst>
              <a:ext uri="{FF2B5EF4-FFF2-40B4-BE49-F238E27FC236}">
                <a16:creationId xmlns:a16="http://schemas.microsoft.com/office/drawing/2014/main" id="{2BFEBDD6-6284-4A38-8DFB-D82068D9E356}"/>
              </a:ext>
            </a:extLst>
          </p:cNvPr>
          <p:cNvSpPr txBox="1"/>
          <p:nvPr/>
        </p:nvSpPr>
        <p:spPr>
          <a:xfrm>
            <a:off x="169662" y="2204864"/>
            <a:ext cx="11189278" cy="4893647"/>
          </a:xfrm>
          <a:prstGeom prst="rect">
            <a:avLst/>
          </a:prstGeom>
          <a:noFill/>
        </p:spPr>
        <p:txBody>
          <a:bodyPr wrap="square" rtlCol="0">
            <a:spAutoFit/>
          </a:bodyPr>
          <a:lstStyle/>
          <a:p>
            <a:r>
              <a:rPr lang="en-US" sz="2400" dirty="0"/>
              <a:t>It is important to recognize the signs and symptoms that could indicate an MSI or Overexertion injury; </a:t>
            </a:r>
          </a:p>
          <a:p>
            <a:endParaRPr lang="en-US" sz="2400" dirty="0"/>
          </a:p>
          <a:p>
            <a:pPr marL="342900" indent="-342900">
              <a:buFont typeface="Arial" panose="020B0604020202020204" pitchFamily="34" charset="0"/>
              <a:buChar char="•"/>
            </a:pPr>
            <a:r>
              <a:rPr lang="en-US" sz="2400" b="1" i="1" dirty="0"/>
              <a:t>Signs</a:t>
            </a:r>
            <a:r>
              <a:rPr lang="en-US" sz="2400" dirty="0"/>
              <a:t> (which can be observed) could include swelling, redness and/or difficulty moving a particular body part. </a:t>
            </a:r>
          </a:p>
          <a:p>
            <a:endParaRPr lang="en-US" sz="2400" dirty="0"/>
          </a:p>
          <a:p>
            <a:pPr marL="342900" indent="-342900">
              <a:buFont typeface="Arial" panose="020B0604020202020204" pitchFamily="34" charset="0"/>
              <a:buChar char="•"/>
            </a:pPr>
            <a:r>
              <a:rPr lang="en-US" sz="2400" b="1" i="1" dirty="0"/>
              <a:t>Symptoms</a:t>
            </a:r>
            <a:r>
              <a:rPr lang="en-US" sz="2400" dirty="0"/>
              <a:t> (which can be felt but not observed) could include numbness, tingling, and/or pain.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Signs and symptoms of MSI may appear suddenly– for example from a single incident, OR they may appear gradually over a longer period.  </a:t>
            </a:r>
          </a:p>
          <a:p>
            <a:endParaRPr lang="en-US" sz="2400" dirty="0"/>
          </a:p>
          <a:p>
            <a:endParaRPr lang="en-CA" sz="2400" dirty="0"/>
          </a:p>
        </p:txBody>
      </p:sp>
    </p:spTree>
    <p:extLst>
      <p:ext uri="{BB962C8B-B14F-4D97-AF65-F5344CB8AC3E}">
        <p14:creationId xmlns:p14="http://schemas.microsoft.com/office/powerpoint/2010/main" val="130798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4E63F-FD70-4D4B-9FA5-96D85A6E325E}"/>
              </a:ext>
            </a:extLst>
          </p:cNvPr>
          <p:cNvSpPr>
            <a:spLocks noGrp="1"/>
          </p:cNvSpPr>
          <p:nvPr>
            <p:ph type="title"/>
          </p:nvPr>
        </p:nvSpPr>
        <p:spPr/>
        <p:txBody>
          <a:bodyPr/>
          <a:lstStyle/>
          <a:p>
            <a:r>
              <a:rPr lang="en-US" dirty="0"/>
              <a:t>Safety Topic: Overexertion investigate injuries and signs or symptoms</a:t>
            </a:r>
            <a:endParaRPr lang="en-CA" dirty="0"/>
          </a:p>
        </p:txBody>
      </p:sp>
      <p:sp>
        <p:nvSpPr>
          <p:cNvPr id="3" name="TextBox 2">
            <a:extLst>
              <a:ext uri="{FF2B5EF4-FFF2-40B4-BE49-F238E27FC236}">
                <a16:creationId xmlns:a16="http://schemas.microsoft.com/office/drawing/2014/main" id="{2BFEBDD6-6284-4A38-8DFB-D82068D9E356}"/>
              </a:ext>
            </a:extLst>
          </p:cNvPr>
          <p:cNvSpPr txBox="1"/>
          <p:nvPr/>
        </p:nvSpPr>
        <p:spPr>
          <a:xfrm>
            <a:off x="164670" y="2708920"/>
            <a:ext cx="11189278"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Make sure to include the signs, symptoms and prevention of overexertion MSI injuries as part of your training. Not only during orientation but also throughout the season.  </a:t>
            </a:r>
          </a:p>
          <a:p>
            <a:pPr marL="457200" indent="-457200">
              <a:buFont typeface="Arial" panose="020B0604020202020204" pitchFamily="34" charset="0"/>
              <a:buChar char="•"/>
            </a:pPr>
            <a:r>
              <a:rPr lang="en-US" sz="2800" dirty="0"/>
              <a:t>Tell your staff if they are experiencing signs or symptoms to alert you immediately.  </a:t>
            </a:r>
          </a:p>
          <a:p>
            <a:pPr marL="457200" indent="-457200">
              <a:buFont typeface="Arial" panose="020B0604020202020204" pitchFamily="34" charset="0"/>
              <a:buChar char="•"/>
            </a:pPr>
            <a:r>
              <a:rPr lang="en-US" sz="2800" dirty="0"/>
              <a:t>An MSI may be treated more effectively if it is discovered and reported early. Don’t assume they will do this naturally. </a:t>
            </a:r>
            <a:endParaRPr lang="en-CA" sz="2800" dirty="0"/>
          </a:p>
        </p:txBody>
      </p:sp>
    </p:spTree>
    <p:extLst>
      <p:ext uri="{BB962C8B-B14F-4D97-AF65-F5344CB8AC3E}">
        <p14:creationId xmlns:p14="http://schemas.microsoft.com/office/powerpoint/2010/main" val="248723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DE4F275-81D1-4324-BDD2-05E02CBDAFA0}"/>
              </a:ext>
            </a:extLst>
          </p:cNvPr>
          <p:cNvSpPr txBox="1"/>
          <p:nvPr/>
        </p:nvSpPr>
        <p:spPr>
          <a:xfrm>
            <a:off x="405780" y="1196752"/>
            <a:ext cx="10441160" cy="840230"/>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effectLst/>
                <a:uLnTx/>
                <a:uFillTx/>
                <a:latin typeface="Corbel"/>
                <a:ea typeface="+mn-ea"/>
                <a:cs typeface="+mn-cs"/>
              </a:rPr>
              <a:t>Safety Topic: Overexertion</a:t>
            </a:r>
          </a:p>
        </p:txBody>
      </p:sp>
      <p:sp>
        <p:nvSpPr>
          <p:cNvPr id="10" name="TextBox 9">
            <a:extLst>
              <a:ext uri="{FF2B5EF4-FFF2-40B4-BE49-F238E27FC236}">
                <a16:creationId xmlns:a16="http://schemas.microsoft.com/office/drawing/2014/main" id="{93735269-32AE-456E-86B3-7BD905476656}"/>
              </a:ext>
            </a:extLst>
          </p:cNvPr>
          <p:cNvSpPr txBox="1"/>
          <p:nvPr/>
        </p:nvSpPr>
        <p:spPr>
          <a:xfrm>
            <a:off x="0" y="1480319"/>
            <a:ext cx="12143084" cy="5386090"/>
          </a:xfrm>
          <a:prstGeom prst="rect">
            <a:avLst/>
          </a:prstGeom>
          <a:noFill/>
        </p:spPr>
        <p:txBody>
          <a:bodyPr wrap="square" rtlCol="0">
            <a:spAutoFit/>
          </a:bodyPr>
          <a:lstStyle/>
          <a:p>
            <a:endParaRPr lang="en-US" sz="3200" dirty="0"/>
          </a:p>
          <a:p>
            <a:pPr marL="514350" indent="-514350">
              <a:buFont typeface="+mj-lt"/>
              <a:buAutoNum type="arabicPeriod"/>
            </a:pPr>
            <a:endParaRPr lang="en-US" sz="3200" dirty="0"/>
          </a:p>
          <a:p>
            <a:pPr algn="ctr"/>
            <a:r>
              <a:rPr lang="en-US" sz="5400" dirty="0"/>
              <a:t>As a team, lets discuss….</a:t>
            </a:r>
          </a:p>
          <a:p>
            <a:pPr algn="ctr"/>
            <a:r>
              <a:rPr lang="en-US" sz="5400" dirty="0"/>
              <a:t> how can we reduce the risk of merchandisers overexertion injuries this season?  </a:t>
            </a:r>
          </a:p>
          <a:p>
            <a:endParaRPr lang="en-US" sz="3200" dirty="0"/>
          </a:p>
          <a:p>
            <a:endParaRPr lang="en-US" sz="3200" dirty="0"/>
          </a:p>
        </p:txBody>
      </p:sp>
    </p:spTree>
    <p:extLst>
      <p:ext uri="{BB962C8B-B14F-4D97-AF65-F5344CB8AC3E}">
        <p14:creationId xmlns:p14="http://schemas.microsoft.com/office/powerpoint/2010/main" val="41170447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2" name="Picture 2" descr="Privateer Publications Situational Awareness Part 2 - Privateer Publications">
            <a:extLst>
              <a:ext uri="{FF2B5EF4-FFF2-40B4-BE49-F238E27FC236}">
                <a16:creationId xmlns:a16="http://schemas.microsoft.com/office/drawing/2014/main" id="{522BAFB2-57B8-4EEE-A653-6F3D3D48DE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1772816"/>
            <a:ext cx="2408089" cy="24080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Importance of Situational Awareness - DTI">
            <a:extLst>
              <a:ext uri="{FF2B5EF4-FFF2-40B4-BE49-F238E27FC236}">
                <a16:creationId xmlns:a16="http://schemas.microsoft.com/office/drawing/2014/main" id="{C32D0646-5793-42C1-8865-6AB55A0DA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845" y="836712"/>
            <a:ext cx="9376745" cy="527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14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21C1B-6D0D-43F6-B26A-57171AA6154B}"/>
              </a:ext>
            </a:extLst>
          </p:cNvPr>
          <p:cNvSpPr txBox="1"/>
          <p:nvPr/>
        </p:nvSpPr>
        <p:spPr>
          <a:xfrm>
            <a:off x="693812" y="692696"/>
            <a:ext cx="10945216" cy="769441"/>
          </a:xfrm>
          <a:prstGeom prst="rect">
            <a:avLst/>
          </a:prstGeom>
          <a:noFill/>
        </p:spPr>
        <p:txBody>
          <a:bodyPr wrap="square">
            <a:spAutoFit/>
          </a:bodyPr>
          <a:lstStyle/>
          <a:p>
            <a:r>
              <a:rPr lang="en-US" sz="4400" b="1" dirty="0">
                <a:latin typeface="+mj-lt"/>
              </a:rPr>
              <a:t>Discussion Time: Situational Awareness</a:t>
            </a:r>
          </a:p>
        </p:txBody>
      </p:sp>
      <p:pic>
        <p:nvPicPr>
          <p:cNvPr id="4" name="Picture 2" descr="Discussion clipart discussion time, Picture #2607276 discussion clipart  discussion time">
            <a:extLst>
              <a:ext uri="{FF2B5EF4-FFF2-40B4-BE49-F238E27FC236}">
                <a16:creationId xmlns:a16="http://schemas.microsoft.com/office/drawing/2014/main" id="{58899484-306E-45D8-BB82-FF17957CD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868" y="2060848"/>
            <a:ext cx="4344483" cy="3258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95CFED-E180-4B1D-BA05-FEDD7A1ECD65}"/>
              </a:ext>
            </a:extLst>
          </p:cNvPr>
          <p:cNvSpPr txBox="1"/>
          <p:nvPr/>
        </p:nvSpPr>
        <p:spPr>
          <a:xfrm>
            <a:off x="5194312" y="3068960"/>
            <a:ext cx="6264696" cy="1877437"/>
          </a:xfrm>
          <a:prstGeom prst="rect">
            <a:avLst/>
          </a:prstGeom>
          <a:noFill/>
        </p:spPr>
        <p:txBody>
          <a:bodyPr wrap="square" rtlCol="0">
            <a:spAutoFit/>
          </a:bodyPr>
          <a:lstStyle/>
          <a:p>
            <a:pPr algn="ctr"/>
            <a:r>
              <a:rPr lang="en-CA" sz="4000" dirty="0"/>
              <a:t>Safety Moment    </a:t>
            </a:r>
          </a:p>
          <a:p>
            <a:pPr algn="ctr"/>
            <a:r>
              <a:rPr lang="en-CA" sz="4000" dirty="0"/>
              <a:t>Story Share</a:t>
            </a:r>
          </a:p>
          <a:p>
            <a:endParaRPr lang="en-CA" dirty="0"/>
          </a:p>
          <a:p>
            <a:endParaRPr lang="en-CA" dirty="0"/>
          </a:p>
        </p:txBody>
      </p:sp>
    </p:spTree>
    <p:extLst>
      <p:ext uri="{BB962C8B-B14F-4D97-AF65-F5344CB8AC3E}">
        <p14:creationId xmlns:p14="http://schemas.microsoft.com/office/powerpoint/2010/main" val="1069136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p:txBody>
          <a:bodyPr/>
          <a:lstStyle/>
          <a:p>
            <a:r>
              <a:rPr lang="en-US" sz="4400" dirty="0"/>
              <a:t>Safety Topic: Situational Awareness</a:t>
            </a:r>
            <a:endParaRPr lang="en-CA" sz="4400" dirty="0"/>
          </a:p>
        </p:txBody>
      </p:sp>
      <p:sp>
        <p:nvSpPr>
          <p:cNvPr id="3" name="TextBox 2">
            <a:extLst>
              <a:ext uri="{FF2B5EF4-FFF2-40B4-BE49-F238E27FC236}">
                <a16:creationId xmlns:a16="http://schemas.microsoft.com/office/drawing/2014/main" id="{393E1490-B0D7-4301-8FE0-C2E3DA70F97D}"/>
              </a:ext>
            </a:extLst>
          </p:cNvPr>
          <p:cNvSpPr txBox="1"/>
          <p:nvPr/>
        </p:nvSpPr>
        <p:spPr>
          <a:xfrm>
            <a:off x="5158308" y="2060848"/>
            <a:ext cx="6840760" cy="4524315"/>
          </a:xfrm>
          <a:prstGeom prst="rect">
            <a:avLst/>
          </a:prstGeom>
          <a:noFill/>
        </p:spPr>
        <p:txBody>
          <a:bodyPr wrap="square" rtlCol="0">
            <a:spAutoFit/>
          </a:bodyPr>
          <a:lstStyle/>
          <a:p>
            <a:pPr algn="just"/>
            <a:r>
              <a:rPr lang="en-US" sz="2400" dirty="0"/>
              <a:t>Situational awareness is being aware of what is happening around you in terms of where you are, where you are supposed to be, and whether anyone or anything around you is a threat to your health and safety. Our knowledge, experience and education enables us to understand what is going on around us and helps us to determine if it is safe. This means that everyone's situational awareness is individual and potentially different. We use our situational awareness to make decisions at home and at work.</a:t>
            </a:r>
            <a:endParaRPr lang="en-CA" sz="2400" dirty="0"/>
          </a:p>
        </p:txBody>
      </p:sp>
      <p:pic>
        <p:nvPicPr>
          <p:cNvPr id="5122" name="Picture 2" descr="Situational Awareness">
            <a:extLst>
              <a:ext uri="{FF2B5EF4-FFF2-40B4-BE49-F238E27FC236}">
                <a16:creationId xmlns:a16="http://schemas.microsoft.com/office/drawing/2014/main" id="{D9422E11-3805-42D6-BC84-5A2D1C21B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7" y="2204864"/>
            <a:ext cx="4762500" cy="4076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27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p:txBody>
          <a:bodyPr/>
          <a:lstStyle/>
          <a:p>
            <a:r>
              <a:rPr lang="en-US" sz="4000" dirty="0"/>
              <a:t>Safety Topic: Situational Awareness</a:t>
            </a:r>
            <a:endParaRPr lang="en-CA" dirty="0"/>
          </a:p>
        </p:txBody>
      </p:sp>
      <p:sp>
        <p:nvSpPr>
          <p:cNvPr id="3" name="TextBox 2">
            <a:extLst>
              <a:ext uri="{FF2B5EF4-FFF2-40B4-BE49-F238E27FC236}">
                <a16:creationId xmlns:a16="http://schemas.microsoft.com/office/drawing/2014/main" id="{5A1DAA8E-2D75-472E-8EA9-ADCE361FDE70}"/>
              </a:ext>
            </a:extLst>
          </p:cNvPr>
          <p:cNvSpPr txBox="1"/>
          <p:nvPr/>
        </p:nvSpPr>
        <p:spPr>
          <a:xfrm>
            <a:off x="3502124" y="2636912"/>
            <a:ext cx="8568952" cy="3539430"/>
          </a:xfrm>
          <a:prstGeom prst="rect">
            <a:avLst/>
          </a:prstGeom>
          <a:noFill/>
        </p:spPr>
        <p:txBody>
          <a:bodyPr wrap="square" rtlCol="0">
            <a:spAutoFit/>
          </a:bodyPr>
          <a:lstStyle/>
          <a:p>
            <a:pPr algn="just"/>
            <a:r>
              <a:rPr lang="en-US" sz="2800" dirty="0"/>
              <a:t>Our situational awareness is only as accurate as our own perception or reading of the situation, so what we think is happening may not accurately reflect reality. How we read a situation can be influenced by many things such as the type of information we have been given, our own experience and distractions in the workplace.</a:t>
            </a:r>
            <a:endParaRPr lang="en-CA" sz="2800" dirty="0"/>
          </a:p>
        </p:txBody>
      </p:sp>
      <p:pic>
        <p:nvPicPr>
          <p:cNvPr id="6146" name="Picture 2" descr="What is situational awareness and why does it matter? - Live Training -  Situational Awareness Matters!™">
            <a:extLst>
              <a:ext uri="{FF2B5EF4-FFF2-40B4-BE49-F238E27FC236}">
                <a16:creationId xmlns:a16="http://schemas.microsoft.com/office/drawing/2014/main" id="{0E431A7D-7C29-4221-B7F7-A62B477D4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6" y="2276872"/>
            <a:ext cx="3486968" cy="400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19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375600-A181-41A8-907B-77865245AC15}"/>
              </a:ext>
            </a:extLst>
          </p:cNvPr>
          <p:cNvSpPr txBox="1"/>
          <p:nvPr/>
        </p:nvSpPr>
        <p:spPr>
          <a:xfrm>
            <a:off x="117748" y="2114025"/>
            <a:ext cx="12152238" cy="3970318"/>
          </a:xfrm>
          <a:prstGeom prst="rect">
            <a:avLst/>
          </a:prstGeom>
          <a:noFill/>
        </p:spPr>
        <p:txBody>
          <a:bodyPr wrap="square" rtlCol="0">
            <a:spAutoFit/>
          </a:bodyPr>
          <a:lstStyle/>
          <a:p>
            <a:endParaRPr lang="en-US" dirty="0">
              <a:latin typeface="Noto Serif" panose="020B0604020202020204" pitchFamily="18" charset="0"/>
            </a:endParaRPr>
          </a:p>
          <a:p>
            <a:r>
              <a:rPr lang="en-US" sz="2400" dirty="0"/>
              <a:t>Situation awareness is the understanding of what is happening now, and given that information, what may happen in the future. Given this, there are some clues that situation awareness is becoming degraded:</a:t>
            </a:r>
          </a:p>
          <a:p>
            <a:endParaRPr lang="en-US" sz="2400" dirty="0"/>
          </a:p>
          <a:p>
            <a:pPr marL="990600">
              <a:buFont typeface="Arial" panose="020B0604020202020204" pitchFamily="34" charset="0"/>
              <a:buChar char="•"/>
            </a:pPr>
            <a:r>
              <a:rPr lang="en-US" sz="2400" dirty="0"/>
              <a:t>Fixation on one thing to the exclusion of everything else</a:t>
            </a:r>
          </a:p>
          <a:p>
            <a:pPr marL="990600">
              <a:buFont typeface="Arial" panose="020B0604020202020204" pitchFamily="34" charset="0"/>
              <a:buChar char="•"/>
            </a:pPr>
            <a:r>
              <a:rPr lang="en-US" sz="2400" dirty="0"/>
              <a:t>Poor communications, such as vague or incomplete statements</a:t>
            </a:r>
          </a:p>
          <a:p>
            <a:pPr marL="990600">
              <a:buFont typeface="Arial" panose="020B0604020202020204" pitchFamily="34" charset="0"/>
              <a:buChar char="•"/>
            </a:pPr>
            <a:r>
              <a:rPr lang="en-US" sz="2400" dirty="0"/>
              <a:t>Not following established procedures</a:t>
            </a:r>
          </a:p>
          <a:p>
            <a:pPr marL="990600">
              <a:buFont typeface="Arial" panose="020B0604020202020204" pitchFamily="34" charset="0"/>
              <a:buChar char="•"/>
            </a:pPr>
            <a:r>
              <a:rPr lang="en-US" sz="2400" dirty="0"/>
              <a:t>Future states that were expected do not materialize</a:t>
            </a:r>
          </a:p>
          <a:p>
            <a:pPr marL="990600">
              <a:buFont typeface="Arial" panose="020B0604020202020204" pitchFamily="34" charset="0"/>
              <a:buChar char="•"/>
            </a:pPr>
            <a:r>
              <a:rPr lang="en-US" sz="2400" dirty="0"/>
              <a:t>Not having the ‘time to think’.</a:t>
            </a:r>
          </a:p>
          <a:p>
            <a:pPr marL="285750" indent="-285750">
              <a:buFont typeface="Arial" panose="020B0604020202020204" pitchFamily="34" charset="0"/>
              <a:buChar char="•"/>
            </a:pPr>
            <a:endParaRPr lang="en-US" dirty="0"/>
          </a:p>
        </p:txBody>
      </p:sp>
      <p:sp>
        <p:nvSpPr>
          <p:cNvPr id="6" name="Title 1">
            <a:extLst>
              <a:ext uri="{FF2B5EF4-FFF2-40B4-BE49-F238E27FC236}">
                <a16:creationId xmlns:a16="http://schemas.microsoft.com/office/drawing/2014/main" id="{C4BC88E0-D470-4133-B9B3-4EF8DECBC7CB}"/>
              </a:ext>
            </a:extLst>
          </p:cNvPr>
          <p:cNvSpPr txBox="1">
            <a:spLocks/>
          </p:cNvSpPr>
          <p:nvPr/>
        </p:nvSpPr>
        <p:spPr>
          <a:xfrm>
            <a:off x="693812" y="1628800"/>
            <a:ext cx="10569245"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063" rtl="0" eaLnBrk="1" latinLnBrk="0" hangingPunct="1">
              <a:spcBef>
                <a:spcPct val="0"/>
              </a:spcBef>
              <a:buNone/>
              <a:defRPr sz="3999"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Safety Topic: Situational Awareness—          Signs you are losing it</a:t>
            </a:r>
            <a:r>
              <a:rPr lang="en-US" sz="4000" dirty="0"/>
              <a:t>. </a:t>
            </a:r>
            <a:r>
              <a:rPr lang="en-US" sz="3200" i="1" dirty="0"/>
              <a:t>“If it feels wrong then it probably is”</a:t>
            </a:r>
            <a:br>
              <a:rPr lang="en-US" sz="4000" dirty="0"/>
            </a:br>
            <a:endParaRPr lang="en-CA" dirty="0"/>
          </a:p>
        </p:txBody>
      </p:sp>
    </p:spTree>
    <p:extLst>
      <p:ext uri="{BB962C8B-B14F-4D97-AF65-F5344CB8AC3E}">
        <p14:creationId xmlns:p14="http://schemas.microsoft.com/office/powerpoint/2010/main" val="338240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E9E5-C10A-4CA1-B8CE-A631B81A89A4}"/>
              </a:ext>
            </a:extLst>
          </p:cNvPr>
          <p:cNvSpPr>
            <a:spLocks noGrp="1"/>
          </p:cNvSpPr>
          <p:nvPr>
            <p:ph type="title"/>
          </p:nvPr>
        </p:nvSpPr>
        <p:spPr/>
        <p:txBody>
          <a:bodyPr/>
          <a:lstStyle/>
          <a:p>
            <a:r>
              <a:rPr lang="en-US" dirty="0"/>
              <a:t>Worker’s Safety Concern</a:t>
            </a:r>
            <a:endParaRPr lang="en-CA" dirty="0"/>
          </a:p>
        </p:txBody>
      </p:sp>
      <p:sp>
        <p:nvSpPr>
          <p:cNvPr id="3" name="Content Placeholder 2">
            <a:extLst>
              <a:ext uri="{FF2B5EF4-FFF2-40B4-BE49-F238E27FC236}">
                <a16:creationId xmlns:a16="http://schemas.microsoft.com/office/drawing/2014/main" id="{3E5D8CA1-161D-49A5-BD1D-EB848E380071}"/>
              </a:ext>
            </a:extLst>
          </p:cNvPr>
          <p:cNvSpPr>
            <a:spLocks noGrp="1"/>
          </p:cNvSpPr>
          <p:nvPr>
            <p:ph idx="1"/>
          </p:nvPr>
        </p:nvSpPr>
        <p:spPr>
          <a:xfrm>
            <a:off x="693811" y="2060848"/>
            <a:ext cx="10801200" cy="3167635"/>
          </a:xfrm>
        </p:spPr>
        <p:txBody>
          <a:bodyPr/>
          <a:lstStyle/>
          <a:p>
            <a:pPr marL="0" indent="0">
              <a:buNone/>
            </a:pPr>
            <a:r>
              <a:rPr lang="en-US" dirty="0"/>
              <a:t>An Employer/Supervisor Shall: </a:t>
            </a:r>
          </a:p>
          <a:p>
            <a:r>
              <a:rPr lang="en-CA" sz="2800" dirty="0"/>
              <a:t>“</a:t>
            </a:r>
            <a:r>
              <a:rPr lang="en-CA" sz="3600" dirty="0"/>
              <a:t>Take every precaution reasonable in the circumstances for the protection of the worker”. </a:t>
            </a:r>
          </a:p>
          <a:p>
            <a:pPr marL="0" indent="0">
              <a:buNone/>
            </a:pPr>
            <a:r>
              <a:rPr lang="en-CA" dirty="0"/>
              <a:t>OHSA Section 25 (2) (h) &amp; 27 (2) (c)</a:t>
            </a:r>
          </a:p>
        </p:txBody>
      </p:sp>
      <p:pic>
        <p:nvPicPr>
          <p:cNvPr id="4098" name="Picture 2">
            <a:extLst>
              <a:ext uri="{FF2B5EF4-FFF2-40B4-BE49-F238E27FC236}">
                <a16:creationId xmlns:a16="http://schemas.microsoft.com/office/drawing/2014/main" id="{DC1F678F-7E94-4A9F-A1A8-6027ABBA4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620" y="3788323"/>
            <a:ext cx="2880320"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42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a:xfrm>
            <a:off x="809789" y="620688"/>
            <a:ext cx="10569245" cy="970450"/>
          </a:xfrm>
        </p:spPr>
        <p:txBody>
          <a:bodyPr/>
          <a:lstStyle/>
          <a:p>
            <a:r>
              <a:rPr lang="en-US" sz="4000" dirty="0"/>
              <a:t>Safety Topic: Situational Awareness—</a:t>
            </a:r>
            <a:endParaRPr lang="en-CA" dirty="0"/>
          </a:p>
        </p:txBody>
      </p:sp>
      <p:sp>
        <p:nvSpPr>
          <p:cNvPr id="3" name="TextBox 2">
            <a:extLst>
              <a:ext uri="{FF2B5EF4-FFF2-40B4-BE49-F238E27FC236}">
                <a16:creationId xmlns:a16="http://schemas.microsoft.com/office/drawing/2014/main" id="{89CC7451-F0F3-47C6-A4F3-20D8046747D4}"/>
              </a:ext>
            </a:extLst>
          </p:cNvPr>
          <p:cNvSpPr txBox="1"/>
          <p:nvPr/>
        </p:nvSpPr>
        <p:spPr>
          <a:xfrm>
            <a:off x="549796" y="2420888"/>
            <a:ext cx="11161240" cy="3416320"/>
          </a:xfrm>
          <a:prstGeom prst="rect">
            <a:avLst/>
          </a:prstGeom>
          <a:noFill/>
        </p:spPr>
        <p:txBody>
          <a:bodyPr wrap="square" rtlCol="0">
            <a:spAutoFit/>
          </a:bodyPr>
          <a:lstStyle/>
          <a:p>
            <a:pPr algn="just"/>
            <a:r>
              <a:rPr lang="en-US" sz="2400" dirty="0"/>
              <a:t>Situation awareness may be lost because of fatigue, distractions, stressful situations, high workload, vigilance failures, poorly presented information, forgetting key information and poor mental models. </a:t>
            </a:r>
            <a:r>
              <a:rPr lang="en-US" sz="2400" dirty="0" err="1"/>
              <a:t>Optimising</a:t>
            </a:r>
            <a:r>
              <a:rPr lang="en-US" sz="2400" dirty="0"/>
              <a:t> these (and other influences on human performance) is central to the human factors approach.</a:t>
            </a:r>
          </a:p>
          <a:p>
            <a:pPr algn="just"/>
            <a:endParaRPr lang="en-US" sz="2400" dirty="0"/>
          </a:p>
          <a:p>
            <a:pPr algn="just"/>
            <a:r>
              <a:rPr lang="en-US" sz="2400" dirty="0"/>
              <a:t>The result of losing situation awareness (or having an inadequate awareness) may be poor decision making, risk-taking and other unsafe behaviours.</a:t>
            </a:r>
          </a:p>
        </p:txBody>
      </p:sp>
    </p:spTree>
    <p:extLst>
      <p:ext uri="{BB962C8B-B14F-4D97-AF65-F5344CB8AC3E}">
        <p14:creationId xmlns:p14="http://schemas.microsoft.com/office/powerpoint/2010/main" val="329480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p:txBody>
          <a:bodyPr/>
          <a:lstStyle/>
          <a:p>
            <a:r>
              <a:rPr lang="en-US" sz="4000" dirty="0"/>
              <a:t>Safety Topic: Situational Awareness</a:t>
            </a:r>
            <a:endParaRPr lang="en-CA" dirty="0"/>
          </a:p>
        </p:txBody>
      </p:sp>
      <p:sp>
        <p:nvSpPr>
          <p:cNvPr id="3" name="TextBox 2">
            <a:extLst>
              <a:ext uri="{FF2B5EF4-FFF2-40B4-BE49-F238E27FC236}">
                <a16:creationId xmlns:a16="http://schemas.microsoft.com/office/drawing/2014/main" id="{E9C9B4C0-32AC-442A-AD43-D4081D6D3730}"/>
              </a:ext>
            </a:extLst>
          </p:cNvPr>
          <p:cNvSpPr txBox="1"/>
          <p:nvPr/>
        </p:nvSpPr>
        <p:spPr>
          <a:xfrm>
            <a:off x="505826" y="2348880"/>
            <a:ext cx="10873208" cy="4154984"/>
          </a:xfrm>
          <a:prstGeom prst="rect">
            <a:avLst/>
          </a:prstGeom>
          <a:noFill/>
        </p:spPr>
        <p:txBody>
          <a:bodyPr wrap="square" rtlCol="0">
            <a:spAutoFit/>
          </a:bodyPr>
          <a:lstStyle/>
          <a:p>
            <a:r>
              <a:rPr lang="en-US" sz="2400" dirty="0"/>
              <a:t>Why should you improve it?</a:t>
            </a:r>
          </a:p>
          <a:p>
            <a:endParaRPr lang="en-US" sz="2400" dirty="0"/>
          </a:p>
          <a:p>
            <a:r>
              <a:rPr lang="en-US" sz="2400" dirty="0"/>
              <a:t>It is important that you know how many problems you face and how serious they are. The temporary loss or lack of situational awareness is a casual factor in many accidents. Often there is so much 'going on' in your work environment, or you become so absorbed in your own thoughts, that you fail to spot those things that could pose a serious threat to your health and safety. Our situational awareness can be further reduced in times of high workload or when under pressure to get a job done on time. In these situations, it is essential to maintain a high level of situational awareness to stop accidents and near misses.</a:t>
            </a:r>
            <a:endParaRPr lang="en-CA" sz="2400" dirty="0"/>
          </a:p>
        </p:txBody>
      </p:sp>
    </p:spTree>
    <p:extLst>
      <p:ext uri="{BB962C8B-B14F-4D97-AF65-F5344CB8AC3E}">
        <p14:creationId xmlns:p14="http://schemas.microsoft.com/office/powerpoint/2010/main" val="372063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p:txBody>
          <a:bodyPr/>
          <a:lstStyle/>
          <a:p>
            <a:r>
              <a:rPr lang="en-US" sz="4000" dirty="0"/>
              <a:t>Safety Topic: Situational Awareness</a:t>
            </a:r>
            <a:endParaRPr lang="en-CA" dirty="0"/>
          </a:p>
        </p:txBody>
      </p:sp>
      <p:sp>
        <p:nvSpPr>
          <p:cNvPr id="3" name="TextBox 2">
            <a:extLst>
              <a:ext uri="{FF2B5EF4-FFF2-40B4-BE49-F238E27FC236}">
                <a16:creationId xmlns:a16="http://schemas.microsoft.com/office/drawing/2014/main" id="{93398E47-4E18-4EAA-9B53-B6930A8055E3}"/>
              </a:ext>
            </a:extLst>
          </p:cNvPr>
          <p:cNvSpPr txBox="1"/>
          <p:nvPr/>
        </p:nvSpPr>
        <p:spPr>
          <a:xfrm>
            <a:off x="1846" y="1991818"/>
            <a:ext cx="12207149" cy="4832092"/>
          </a:xfrm>
          <a:prstGeom prst="rect">
            <a:avLst/>
          </a:prstGeom>
          <a:noFill/>
        </p:spPr>
        <p:txBody>
          <a:bodyPr wrap="square" rtlCol="0">
            <a:spAutoFit/>
          </a:bodyPr>
          <a:lstStyle/>
          <a:p>
            <a:r>
              <a:rPr lang="en-US" sz="2800" dirty="0"/>
              <a:t>Where and when should situational awareness techniques be used?</a:t>
            </a:r>
          </a:p>
          <a:p>
            <a:endParaRPr lang="en-US" sz="2800" dirty="0"/>
          </a:p>
          <a:p>
            <a:r>
              <a:rPr lang="en-US" sz="2800" dirty="0"/>
              <a:t>Assessment of your working environment should occur continually, but especially in the following situations:</a:t>
            </a:r>
          </a:p>
          <a:p>
            <a:endParaRPr lang="en-US" sz="2800" dirty="0"/>
          </a:p>
          <a:p>
            <a:pPr marL="285750" indent="-285750">
              <a:buFont typeface="Arial" panose="020B0604020202020204" pitchFamily="34" charset="0"/>
              <a:buChar char="•"/>
            </a:pPr>
            <a:r>
              <a:rPr lang="en-US" sz="2800" dirty="0"/>
              <a:t>When beginning work on a new project/contract/customer location.</a:t>
            </a:r>
          </a:p>
          <a:p>
            <a:pPr marL="285750" indent="-285750">
              <a:buFont typeface="Arial" panose="020B0604020202020204" pitchFamily="34" charset="0"/>
              <a:buChar char="•"/>
            </a:pPr>
            <a:r>
              <a:rPr lang="en-US" sz="2800" dirty="0"/>
              <a:t>When you think the work environment has changed since your last time there.</a:t>
            </a:r>
          </a:p>
          <a:p>
            <a:pPr marL="285750" indent="-285750">
              <a:buFont typeface="Arial" panose="020B0604020202020204" pitchFamily="34" charset="0"/>
              <a:buChar char="•"/>
            </a:pPr>
            <a:r>
              <a:rPr lang="en-US" sz="2800" dirty="0"/>
              <a:t>When working with new or different workmates.</a:t>
            </a:r>
          </a:p>
          <a:p>
            <a:pPr marL="285750" indent="-285750">
              <a:buFont typeface="Arial" panose="020B0604020202020204" pitchFamily="34" charset="0"/>
              <a:buChar char="•"/>
            </a:pPr>
            <a:r>
              <a:rPr lang="en-US" sz="2800" b="1" u="sng" dirty="0"/>
              <a:t>Before complacency has set in-it can be a silent killer!</a:t>
            </a:r>
            <a:endParaRPr lang="en-CA" sz="2800" b="1" u="sng" dirty="0"/>
          </a:p>
        </p:txBody>
      </p:sp>
    </p:spTree>
    <p:extLst>
      <p:ext uri="{BB962C8B-B14F-4D97-AF65-F5344CB8AC3E}">
        <p14:creationId xmlns:p14="http://schemas.microsoft.com/office/powerpoint/2010/main" val="78689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p:txBody>
          <a:bodyPr/>
          <a:lstStyle/>
          <a:p>
            <a:r>
              <a:rPr lang="en-US" sz="4000" dirty="0"/>
              <a:t>Safety Topic: Situational Awareness</a:t>
            </a:r>
            <a:endParaRPr lang="en-CA" dirty="0"/>
          </a:p>
        </p:txBody>
      </p:sp>
      <p:sp>
        <p:nvSpPr>
          <p:cNvPr id="3" name="TextBox 2">
            <a:extLst>
              <a:ext uri="{FF2B5EF4-FFF2-40B4-BE49-F238E27FC236}">
                <a16:creationId xmlns:a16="http://schemas.microsoft.com/office/drawing/2014/main" id="{1DFC7AFF-7D5F-4467-84A6-1234DFCF15E2}"/>
              </a:ext>
            </a:extLst>
          </p:cNvPr>
          <p:cNvSpPr txBox="1"/>
          <p:nvPr/>
        </p:nvSpPr>
        <p:spPr>
          <a:xfrm>
            <a:off x="117748" y="1988840"/>
            <a:ext cx="11809312" cy="4278094"/>
          </a:xfrm>
          <a:prstGeom prst="rect">
            <a:avLst/>
          </a:prstGeom>
          <a:noFill/>
        </p:spPr>
        <p:txBody>
          <a:bodyPr wrap="square" rtlCol="0">
            <a:spAutoFit/>
          </a:bodyPr>
          <a:lstStyle/>
          <a:p>
            <a:r>
              <a:rPr lang="en-US" sz="2800" dirty="0"/>
              <a:t>Practice the SLAM method. SLAM consists of four simple steps</a:t>
            </a:r>
          </a:p>
          <a:p>
            <a:endParaRPr lang="en-US" sz="2200" dirty="0"/>
          </a:p>
          <a:p>
            <a:r>
              <a:rPr lang="en-US" sz="3200" b="1" dirty="0"/>
              <a:t>S</a:t>
            </a:r>
            <a:r>
              <a:rPr lang="en-US" sz="2200" dirty="0"/>
              <a:t>TOP - Engage your mind before your hands. Look at the task in front of you. Ask the following questions: Is this a new task? Has it changed? When was the last time I completed this task? Am I comfortable with it? Do I need training?</a:t>
            </a:r>
          </a:p>
          <a:p>
            <a:r>
              <a:rPr lang="en-US" sz="3200" b="1" dirty="0"/>
              <a:t>L</a:t>
            </a:r>
            <a:r>
              <a:rPr lang="en-US" sz="2200" dirty="0"/>
              <a:t>OOK -Observe the work area before, during and after completing a task to inspect for hazards.</a:t>
            </a:r>
          </a:p>
          <a:p>
            <a:r>
              <a:rPr lang="en-US" sz="2400" b="1" dirty="0"/>
              <a:t>A</a:t>
            </a:r>
            <a:r>
              <a:rPr lang="en-US" sz="2200" dirty="0"/>
              <a:t>SSESS -Identify potential threats and if the task can be done safely with the equipment available.</a:t>
            </a:r>
          </a:p>
          <a:p>
            <a:r>
              <a:rPr lang="en-US" sz="2200" dirty="0"/>
              <a:t> </a:t>
            </a:r>
            <a:r>
              <a:rPr lang="en-US" sz="2400" b="1" dirty="0"/>
              <a:t>M</a:t>
            </a:r>
            <a:r>
              <a:rPr lang="en-US" sz="2200" dirty="0"/>
              <a:t>anage -Ensure workers encounter minimal hazards, then follow up regularly to find out what is going well and what could be improved.</a:t>
            </a:r>
            <a:endParaRPr lang="en-CA" sz="2200" dirty="0"/>
          </a:p>
        </p:txBody>
      </p:sp>
    </p:spTree>
    <p:extLst>
      <p:ext uri="{BB962C8B-B14F-4D97-AF65-F5344CB8AC3E}">
        <p14:creationId xmlns:p14="http://schemas.microsoft.com/office/powerpoint/2010/main" val="385385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p:txBody>
          <a:bodyPr/>
          <a:lstStyle/>
          <a:p>
            <a:r>
              <a:rPr lang="en-US" sz="4000" dirty="0"/>
              <a:t>Safety Topic: Situational Awareness</a:t>
            </a:r>
            <a:endParaRPr lang="en-CA" dirty="0"/>
          </a:p>
        </p:txBody>
      </p:sp>
      <p:sp>
        <p:nvSpPr>
          <p:cNvPr id="4" name="TextBox 3">
            <a:extLst>
              <a:ext uri="{FF2B5EF4-FFF2-40B4-BE49-F238E27FC236}">
                <a16:creationId xmlns:a16="http://schemas.microsoft.com/office/drawing/2014/main" id="{B80B0BDB-1FF5-45BB-A4ED-DD5583700FF1}"/>
              </a:ext>
            </a:extLst>
          </p:cNvPr>
          <p:cNvSpPr txBox="1"/>
          <p:nvPr/>
        </p:nvSpPr>
        <p:spPr>
          <a:xfrm>
            <a:off x="189756" y="2255828"/>
            <a:ext cx="11593287" cy="3785652"/>
          </a:xfrm>
          <a:prstGeom prst="rect">
            <a:avLst/>
          </a:prstGeom>
          <a:noFill/>
        </p:spPr>
        <p:txBody>
          <a:bodyPr wrap="square" rtlCol="0">
            <a:spAutoFit/>
          </a:bodyPr>
          <a:lstStyle/>
          <a:p>
            <a:pPr marL="342900" indent="-342900">
              <a:buFont typeface="Arial" panose="020B0604020202020204" pitchFamily="34" charset="0"/>
              <a:buChar char="•"/>
            </a:pPr>
            <a:r>
              <a:rPr lang="en-US" sz="2400" b="1" dirty="0"/>
              <a:t>Speak up </a:t>
            </a:r>
            <a:r>
              <a:rPr lang="en-US" sz="2400" dirty="0"/>
              <a:t>when dangerous situations occur. Report accidents, injuries, near-misses or suspicious activity that could put the team in danger. </a:t>
            </a:r>
            <a:r>
              <a:rPr lang="en-US" sz="2400" b="1" dirty="0"/>
              <a:t>Remind</a:t>
            </a:r>
            <a:r>
              <a:rPr lang="en-US" sz="2400" dirty="0"/>
              <a:t> all workers they have the authority and responsibility to stop work when they notice a potential safety risk.</a:t>
            </a:r>
          </a:p>
          <a:p>
            <a:pPr marL="342900" indent="-342900">
              <a:buFont typeface="Arial" panose="020B0604020202020204" pitchFamily="34" charset="0"/>
              <a:buChar char="•"/>
            </a:pPr>
            <a:r>
              <a:rPr lang="en-US" sz="2400" b="1" dirty="0"/>
              <a:t>Recognize</a:t>
            </a:r>
            <a:r>
              <a:rPr lang="en-US" sz="2400" dirty="0"/>
              <a:t> team member tendencies. Watch for changes in the performance of those nearby and step in to help if necessary. This can help you prevent accidents before they happen.</a:t>
            </a:r>
          </a:p>
          <a:p>
            <a:pPr marL="342900" indent="-342900">
              <a:buFont typeface="Arial" panose="020B0604020202020204" pitchFamily="34" charset="0"/>
              <a:buChar char="•"/>
            </a:pPr>
            <a:r>
              <a:rPr lang="en-US" sz="2400" b="1" dirty="0"/>
              <a:t>Prevent fatigue. </a:t>
            </a:r>
            <a:r>
              <a:rPr lang="en-US" sz="2400" dirty="0"/>
              <a:t>Most adults need between seven and nine hours of sleep each night. If fatigue becomes a factor, consider adjusting routines to get a more consistent sleep schedule.</a:t>
            </a:r>
            <a:endParaRPr lang="en-CA" sz="2400" dirty="0"/>
          </a:p>
        </p:txBody>
      </p:sp>
    </p:spTree>
    <p:extLst>
      <p:ext uri="{BB962C8B-B14F-4D97-AF65-F5344CB8AC3E}">
        <p14:creationId xmlns:p14="http://schemas.microsoft.com/office/powerpoint/2010/main" val="294003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p:txBody>
          <a:bodyPr/>
          <a:lstStyle/>
          <a:p>
            <a:r>
              <a:rPr lang="en-US" sz="4000" dirty="0"/>
              <a:t>Safety Topic: Situational Awareness</a:t>
            </a:r>
            <a:endParaRPr lang="en-CA" dirty="0"/>
          </a:p>
        </p:txBody>
      </p:sp>
      <p:sp>
        <p:nvSpPr>
          <p:cNvPr id="3" name="TextBox 2">
            <a:extLst>
              <a:ext uri="{FF2B5EF4-FFF2-40B4-BE49-F238E27FC236}">
                <a16:creationId xmlns:a16="http://schemas.microsoft.com/office/drawing/2014/main" id="{E23D5D3E-952B-4C06-A7A7-F5F9E5369D45}"/>
              </a:ext>
            </a:extLst>
          </p:cNvPr>
          <p:cNvSpPr txBox="1"/>
          <p:nvPr/>
        </p:nvSpPr>
        <p:spPr>
          <a:xfrm>
            <a:off x="134723" y="2564904"/>
            <a:ext cx="11233248" cy="3416320"/>
          </a:xfrm>
          <a:prstGeom prst="rect">
            <a:avLst/>
          </a:prstGeom>
          <a:noFill/>
        </p:spPr>
        <p:txBody>
          <a:bodyPr wrap="square" rtlCol="0">
            <a:spAutoFit/>
          </a:bodyPr>
          <a:lstStyle/>
          <a:p>
            <a:pPr marL="342900" indent="-342900">
              <a:buFont typeface="Arial" panose="020B0604020202020204" pitchFamily="34" charset="0"/>
              <a:buChar char="•"/>
            </a:pPr>
            <a:r>
              <a:rPr lang="en-US" sz="2400" b="1" dirty="0"/>
              <a:t>Understand</a:t>
            </a:r>
            <a:r>
              <a:rPr lang="en-US" sz="2400" dirty="0"/>
              <a:t> the pace of your environment. Pace fluctuates depending on the task, crew and outside elements. Watch for unplanned variables and adjust accordingly for safety.</a:t>
            </a:r>
          </a:p>
          <a:p>
            <a:pPr marL="342900" indent="-342900">
              <a:buFont typeface="Arial" panose="020B0604020202020204" pitchFamily="34" charset="0"/>
              <a:buChar char="•"/>
            </a:pPr>
            <a:r>
              <a:rPr lang="en-US" sz="2400" b="1" dirty="0"/>
              <a:t>Beware</a:t>
            </a:r>
            <a:r>
              <a:rPr lang="en-US" sz="2400" dirty="0"/>
              <a:t> electronic distractions. Avoid using an electronic device while walking or performing other tasks. Even listening to music can be a distraction and a safety hazard. </a:t>
            </a:r>
          </a:p>
          <a:p>
            <a:pPr marL="342900" indent="-342900">
              <a:buFont typeface="Arial" panose="020B0604020202020204" pitchFamily="34" charset="0"/>
              <a:buChar char="•"/>
            </a:pPr>
            <a:r>
              <a:rPr lang="en-US" sz="2400" b="1" dirty="0"/>
              <a:t>Have</a:t>
            </a:r>
            <a:r>
              <a:rPr lang="en-US" sz="2400" dirty="0"/>
              <a:t> an exit plan. If a work threat is imminent, have a designated safe place to move to. Make sure everyone knows the plan and reviews it regularly.</a:t>
            </a:r>
            <a:endParaRPr lang="en-CA" sz="2400" dirty="0"/>
          </a:p>
        </p:txBody>
      </p:sp>
    </p:spTree>
    <p:extLst>
      <p:ext uri="{BB962C8B-B14F-4D97-AF65-F5344CB8AC3E}">
        <p14:creationId xmlns:p14="http://schemas.microsoft.com/office/powerpoint/2010/main" val="350474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a:xfrm>
            <a:off x="809789" y="620688"/>
            <a:ext cx="10569245" cy="970450"/>
          </a:xfrm>
        </p:spPr>
        <p:txBody>
          <a:bodyPr/>
          <a:lstStyle/>
          <a:p>
            <a:r>
              <a:rPr lang="en-US" sz="4000" dirty="0"/>
              <a:t>Safety Topic: Situational Awareness</a:t>
            </a:r>
            <a:br>
              <a:rPr lang="en-US" sz="4000" dirty="0"/>
            </a:br>
            <a:r>
              <a:rPr lang="en-US" sz="4000" dirty="0"/>
              <a:t>Training and Reinforcement</a:t>
            </a:r>
            <a:endParaRPr lang="en-CA" dirty="0"/>
          </a:p>
        </p:txBody>
      </p:sp>
      <p:sp>
        <p:nvSpPr>
          <p:cNvPr id="3" name="TextBox 2">
            <a:extLst>
              <a:ext uri="{FF2B5EF4-FFF2-40B4-BE49-F238E27FC236}">
                <a16:creationId xmlns:a16="http://schemas.microsoft.com/office/drawing/2014/main" id="{71311512-BBAE-4B51-BB65-D5D91176BADA}"/>
              </a:ext>
            </a:extLst>
          </p:cNvPr>
          <p:cNvSpPr txBox="1"/>
          <p:nvPr/>
        </p:nvSpPr>
        <p:spPr>
          <a:xfrm>
            <a:off x="549796" y="2348880"/>
            <a:ext cx="11233248" cy="3539430"/>
          </a:xfrm>
          <a:prstGeom prst="rect">
            <a:avLst/>
          </a:prstGeom>
          <a:noFill/>
        </p:spPr>
        <p:txBody>
          <a:bodyPr wrap="square" rtlCol="0">
            <a:spAutoFit/>
          </a:bodyPr>
          <a:lstStyle/>
          <a:p>
            <a:pPr algn="just"/>
            <a:r>
              <a:rPr lang="en-US" sz="2800" dirty="0"/>
              <a:t>Situational awareness “creates a separate dimension of hazard control” because it requires specialized education, training and conditioning – or reinforcing exercises such as real-time simulations.</a:t>
            </a:r>
          </a:p>
          <a:p>
            <a:pPr algn="just"/>
            <a:endParaRPr lang="en-US" sz="2800" dirty="0"/>
          </a:p>
          <a:p>
            <a:pPr algn="just"/>
            <a:r>
              <a:rPr lang="en-US" sz="2800" dirty="0"/>
              <a:t>The goal is to get workers accustomed to identifying hazards, understanding what actions to take, and knowing where to find needed equipment and how to use it</a:t>
            </a:r>
            <a:endParaRPr lang="en-CA" sz="2800" dirty="0"/>
          </a:p>
        </p:txBody>
      </p:sp>
    </p:spTree>
    <p:extLst>
      <p:ext uri="{BB962C8B-B14F-4D97-AF65-F5344CB8AC3E}">
        <p14:creationId xmlns:p14="http://schemas.microsoft.com/office/powerpoint/2010/main" val="242416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B88EE8-0CE2-4D83-BD33-B986359B9001}"/>
              </a:ext>
            </a:extLst>
          </p:cNvPr>
          <p:cNvSpPr>
            <a:spLocks noGrp="1"/>
          </p:cNvSpPr>
          <p:nvPr>
            <p:ph type="title"/>
          </p:nvPr>
        </p:nvSpPr>
        <p:spPr>
          <a:xfrm>
            <a:off x="809625" y="447675"/>
            <a:ext cx="10569575" cy="969963"/>
          </a:xfrm>
        </p:spPr>
        <p:txBody>
          <a:bodyPr/>
          <a:lstStyle/>
          <a:p>
            <a:r>
              <a:rPr lang="en-US" sz="4000" dirty="0"/>
              <a:t>Safety Topic: Situational Awareness</a:t>
            </a:r>
            <a:br>
              <a:rPr lang="en-US" sz="4000" dirty="0"/>
            </a:br>
            <a:r>
              <a:rPr lang="en-US" sz="4000" dirty="0"/>
              <a:t>Training and Reinforcement</a:t>
            </a:r>
            <a:endParaRPr lang="en-CA" dirty="0"/>
          </a:p>
        </p:txBody>
      </p:sp>
      <p:sp>
        <p:nvSpPr>
          <p:cNvPr id="4" name="TextBox 3">
            <a:extLst>
              <a:ext uri="{FF2B5EF4-FFF2-40B4-BE49-F238E27FC236}">
                <a16:creationId xmlns:a16="http://schemas.microsoft.com/office/drawing/2014/main" id="{7E845E44-717C-44D5-9706-1E4A268BF8E5}"/>
              </a:ext>
            </a:extLst>
          </p:cNvPr>
          <p:cNvSpPr txBox="1"/>
          <p:nvPr/>
        </p:nvSpPr>
        <p:spPr>
          <a:xfrm>
            <a:off x="405780" y="2276872"/>
            <a:ext cx="11377264" cy="3970318"/>
          </a:xfrm>
          <a:prstGeom prst="rect">
            <a:avLst/>
          </a:prstGeom>
          <a:noFill/>
        </p:spPr>
        <p:txBody>
          <a:bodyPr wrap="square" rtlCol="0">
            <a:spAutoFit/>
          </a:bodyPr>
          <a:lstStyle/>
          <a:p>
            <a:r>
              <a:rPr lang="en-US" sz="2800" dirty="0"/>
              <a:t>Another key concept for employee training is the “what if” strategy: identifying common situations that could prove hazardous and then considering ways to prevent or properly react to them.</a:t>
            </a:r>
          </a:p>
          <a:p>
            <a:endParaRPr lang="en-US" sz="2800" dirty="0"/>
          </a:p>
          <a:p>
            <a:endParaRPr lang="en-US" sz="2800" dirty="0"/>
          </a:p>
          <a:p>
            <a:r>
              <a:rPr lang="en-US" sz="2800" dirty="0"/>
              <a:t>If we don’t train people to have situational awareness, then all the compliance and all the programs really don’t matter because they don’t get used in real time.</a:t>
            </a:r>
            <a:endParaRPr lang="en-CA" sz="2800" dirty="0"/>
          </a:p>
        </p:txBody>
      </p:sp>
    </p:spTree>
    <p:extLst>
      <p:ext uri="{BB962C8B-B14F-4D97-AF65-F5344CB8AC3E}">
        <p14:creationId xmlns:p14="http://schemas.microsoft.com/office/powerpoint/2010/main" val="261363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B3097D-2394-49D4-9228-B1EC4A2D90A5}"/>
              </a:ext>
            </a:extLst>
          </p:cNvPr>
          <p:cNvSpPr>
            <a:spLocks noGrp="1"/>
          </p:cNvSpPr>
          <p:nvPr>
            <p:ph type="title"/>
          </p:nvPr>
        </p:nvSpPr>
        <p:spPr>
          <a:xfrm>
            <a:off x="809625" y="447675"/>
            <a:ext cx="10569575" cy="969963"/>
          </a:xfrm>
        </p:spPr>
        <p:txBody>
          <a:bodyPr/>
          <a:lstStyle/>
          <a:p>
            <a:r>
              <a:rPr lang="en-US" sz="4000" dirty="0"/>
              <a:t>Safety Topic: Situational Awareness</a:t>
            </a:r>
            <a:br>
              <a:rPr lang="en-US" sz="4000" dirty="0"/>
            </a:br>
            <a:r>
              <a:rPr lang="en-US" sz="4000" dirty="0"/>
              <a:t>Training and Reinforcement</a:t>
            </a:r>
            <a:endParaRPr lang="en-CA" dirty="0"/>
          </a:p>
        </p:txBody>
      </p:sp>
      <p:sp>
        <p:nvSpPr>
          <p:cNvPr id="4" name="TextBox 3">
            <a:extLst>
              <a:ext uri="{FF2B5EF4-FFF2-40B4-BE49-F238E27FC236}">
                <a16:creationId xmlns:a16="http://schemas.microsoft.com/office/drawing/2014/main" id="{62FC0029-C65F-44A2-AC49-8C491E0EDC98}"/>
              </a:ext>
            </a:extLst>
          </p:cNvPr>
          <p:cNvSpPr txBox="1"/>
          <p:nvPr/>
        </p:nvSpPr>
        <p:spPr>
          <a:xfrm>
            <a:off x="333772" y="2471386"/>
            <a:ext cx="7640061" cy="2831544"/>
          </a:xfrm>
          <a:prstGeom prst="rect">
            <a:avLst/>
          </a:prstGeom>
          <a:noFill/>
        </p:spPr>
        <p:txBody>
          <a:bodyPr wrap="square" rtlCol="0">
            <a:spAutoFit/>
          </a:bodyPr>
          <a:lstStyle/>
          <a:p>
            <a:pPr algn="just"/>
            <a:r>
              <a:rPr lang="en-US" sz="3200" dirty="0"/>
              <a:t>Training for situational awareness is part of a multi level training program. After following all applicable regulations and orientation, its the ongoing third step in the process:  </a:t>
            </a:r>
          </a:p>
          <a:p>
            <a:pPr marL="2238375">
              <a:buFont typeface="Wingdings" panose="05000000000000000000" pitchFamily="2" charset="2"/>
              <a:buChar char="Ø"/>
            </a:pPr>
            <a:endParaRPr lang="en-CA" dirty="0"/>
          </a:p>
        </p:txBody>
      </p:sp>
      <p:pic>
        <p:nvPicPr>
          <p:cNvPr id="7170" name="Picture 2" descr="Health &amp;amp;amp; Safety - Milestone Environmental Contracting Inc.">
            <a:extLst>
              <a:ext uri="{FF2B5EF4-FFF2-40B4-BE49-F238E27FC236}">
                <a16:creationId xmlns:a16="http://schemas.microsoft.com/office/drawing/2014/main" id="{43CD923B-5DE3-47DF-9044-16C037786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563" y="2348879"/>
            <a:ext cx="5017429" cy="4061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68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B3097D-2394-49D4-9228-B1EC4A2D90A5}"/>
              </a:ext>
            </a:extLst>
          </p:cNvPr>
          <p:cNvSpPr>
            <a:spLocks noGrp="1"/>
          </p:cNvSpPr>
          <p:nvPr>
            <p:ph type="title"/>
          </p:nvPr>
        </p:nvSpPr>
        <p:spPr>
          <a:xfrm>
            <a:off x="1341884" y="692696"/>
            <a:ext cx="10569575" cy="969963"/>
          </a:xfrm>
        </p:spPr>
        <p:txBody>
          <a:bodyPr/>
          <a:lstStyle/>
          <a:p>
            <a:r>
              <a:rPr lang="en-US" sz="4000" dirty="0"/>
              <a:t>Safety Topic: Situational Awareness</a:t>
            </a:r>
            <a:br>
              <a:rPr lang="en-US" sz="4000" dirty="0"/>
            </a:br>
            <a:endParaRPr lang="en-CA" dirty="0"/>
          </a:p>
        </p:txBody>
      </p:sp>
      <p:sp>
        <p:nvSpPr>
          <p:cNvPr id="2" name="TextBox 1">
            <a:extLst>
              <a:ext uri="{FF2B5EF4-FFF2-40B4-BE49-F238E27FC236}">
                <a16:creationId xmlns:a16="http://schemas.microsoft.com/office/drawing/2014/main" id="{4A7EF449-5BF8-4E38-BBC6-7EA6CE8AE672}"/>
              </a:ext>
            </a:extLst>
          </p:cNvPr>
          <p:cNvSpPr txBox="1"/>
          <p:nvPr/>
        </p:nvSpPr>
        <p:spPr>
          <a:xfrm>
            <a:off x="261764" y="2276872"/>
            <a:ext cx="11737304" cy="5386090"/>
          </a:xfrm>
          <a:prstGeom prst="rect">
            <a:avLst/>
          </a:prstGeom>
          <a:noFill/>
        </p:spPr>
        <p:txBody>
          <a:bodyPr wrap="square" rtlCol="0">
            <a:spAutoFit/>
          </a:bodyPr>
          <a:lstStyle/>
          <a:p>
            <a:r>
              <a:rPr lang="en-US" sz="2800" dirty="0"/>
              <a:t>“The best way to start is to predict at the very beginning of the day and ask yourself, ‘</a:t>
            </a:r>
            <a:r>
              <a:rPr lang="en-US" sz="2800" i="1" dirty="0"/>
              <a:t>When am I most likely going to make a mistake, where will it be and what time will it be?’</a:t>
            </a:r>
          </a:p>
          <a:p>
            <a:endParaRPr lang="en-US" sz="2800" i="1" dirty="0"/>
          </a:p>
          <a:p>
            <a:r>
              <a:rPr lang="en-US" sz="2800" dirty="0"/>
              <a:t>Predictions then allow workers to recognize the moment(s) when they need to raise their awareness. It’ll help you get out of those zombielike moments.</a:t>
            </a:r>
          </a:p>
          <a:p>
            <a:endParaRPr lang="en-US" sz="2800" i="1" dirty="0"/>
          </a:p>
          <a:p>
            <a:r>
              <a:rPr lang="en-US" sz="2800" i="1" dirty="0"/>
              <a:t>Another quick technique workers can use to pull themselves out of “autopilot” called “S.T.O.P.”:</a:t>
            </a:r>
          </a:p>
          <a:p>
            <a:endParaRPr lang="en-US" sz="2800" i="1" dirty="0"/>
          </a:p>
          <a:p>
            <a:endParaRPr lang="en-US" dirty="0"/>
          </a:p>
          <a:p>
            <a:endParaRPr lang="en-CA" dirty="0"/>
          </a:p>
        </p:txBody>
      </p:sp>
    </p:spTree>
    <p:extLst>
      <p:ext uri="{BB962C8B-B14F-4D97-AF65-F5344CB8AC3E}">
        <p14:creationId xmlns:p14="http://schemas.microsoft.com/office/powerpoint/2010/main" val="147214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7488-D251-4D39-B196-99E6C8B2E8D8}"/>
              </a:ext>
            </a:extLst>
          </p:cNvPr>
          <p:cNvSpPr>
            <a:spLocks noGrp="1"/>
          </p:cNvSpPr>
          <p:nvPr>
            <p:ph type="title"/>
          </p:nvPr>
        </p:nvSpPr>
        <p:spPr>
          <a:xfrm>
            <a:off x="621804" y="548680"/>
            <a:ext cx="9144000" cy="1144556"/>
          </a:xfrm>
        </p:spPr>
        <p:txBody>
          <a:bodyPr/>
          <a:lstStyle/>
          <a:p>
            <a:r>
              <a:rPr lang="en-US" dirty="0"/>
              <a:t>What does this all mean? </a:t>
            </a:r>
            <a:endParaRPr lang="en-CA" dirty="0"/>
          </a:p>
        </p:txBody>
      </p:sp>
      <p:sp>
        <p:nvSpPr>
          <p:cNvPr id="3" name="Content Placeholder 2">
            <a:extLst>
              <a:ext uri="{FF2B5EF4-FFF2-40B4-BE49-F238E27FC236}">
                <a16:creationId xmlns:a16="http://schemas.microsoft.com/office/drawing/2014/main" id="{10B8E134-1C59-4467-A869-62368B06DDC9}"/>
              </a:ext>
            </a:extLst>
          </p:cNvPr>
          <p:cNvSpPr>
            <a:spLocks noGrp="1"/>
          </p:cNvSpPr>
          <p:nvPr>
            <p:ph idx="1"/>
          </p:nvPr>
        </p:nvSpPr>
        <p:spPr>
          <a:xfrm>
            <a:off x="494536" y="1988840"/>
            <a:ext cx="11792564" cy="4968552"/>
          </a:xfrm>
        </p:spPr>
        <p:txBody>
          <a:bodyPr>
            <a:normAutofit fontScale="92500" lnSpcReduction="10000"/>
          </a:bodyPr>
          <a:lstStyle/>
          <a:p>
            <a:r>
              <a:rPr lang="en-US" sz="2800" dirty="0"/>
              <a:t>Know your Rights as an Employee in Ontario.</a:t>
            </a:r>
          </a:p>
          <a:p>
            <a:r>
              <a:rPr lang="en-US" sz="2800" dirty="0"/>
              <a:t>Know your Staff’s Rights as an Employee in Ontario.  </a:t>
            </a:r>
          </a:p>
          <a:p>
            <a:r>
              <a:rPr lang="en-US" sz="2800" dirty="0"/>
              <a:t>Know your Roles &amp; Responsibilities within the Internal Responsibility System (IRS) **Identify Hazards Immediately**</a:t>
            </a:r>
          </a:p>
          <a:p>
            <a:r>
              <a:rPr lang="en-US" sz="2800" b="1" dirty="0"/>
              <a:t>Bring any safety or reprisal concerns to any of the following: </a:t>
            </a:r>
          </a:p>
          <a:p>
            <a:pPr marL="1341438" indent="-514350">
              <a:buFont typeface="+mj-lt"/>
              <a:buAutoNum type="arabicPeriod"/>
            </a:pPr>
            <a:r>
              <a:rPr lang="en-CA" sz="2800" dirty="0"/>
              <a:t>Your Supervisor or Team Leader</a:t>
            </a:r>
          </a:p>
          <a:p>
            <a:pPr marL="1341438" indent="-514350">
              <a:buFont typeface="+mj-lt"/>
              <a:buAutoNum type="arabicPeriod"/>
            </a:pPr>
            <a:r>
              <a:rPr lang="en-CA" sz="2800" dirty="0"/>
              <a:t>Your Manager (Brian or Barb)</a:t>
            </a:r>
          </a:p>
          <a:p>
            <a:pPr marL="1341438" indent="-514350">
              <a:buFont typeface="+mj-lt"/>
              <a:buAutoNum type="arabicPeriod"/>
            </a:pPr>
            <a:r>
              <a:rPr lang="en-CA" sz="2800" dirty="0"/>
              <a:t>Joint Health and Safety Member (see listings on website)</a:t>
            </a:r>
          </a:p>
          <a:p>
            <a:pPr marL="1341438" indent="-514350">
              <a:buFont typeface="+mj-lt"/>
              <a:buAutoNum type="arabicPeriod"/>
            </a:pPr>
            <a:r>
              <a:rPr lang="en-CA" sz="2800" dirty="0"/>
              <a:t>Health and Safety Coordinators (Allison or Gina)</a:t>
            </a:r>
          </a:p>
          <a:p>
            <a:pPr marL="1341438" indent="-514350">
              <a:buFont typeface="+mj-lt"/>
              <a:buAutoNum type="arabicPeriod"/>
            </a:pPr>
            <a:r>
              <a:rPr lang="en-CA" sz="2800" dirty="0"/>
              <a:t>Owners (Barb or Rodd)</a:t>
            </a:r>
          </a:p>
        </p:txBody>
      </p:sp>
    </p:spTree>
    <p:extLst>
      <p:ext uri="{BB962C8B-B14F-4D97-AF65-F5344CB8AC3E}">
        <p14:creationId xmlns:p14="http://schemas.microsoft.com/office/powerpoint/2010/main" val="78691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B3097D-2394-49D4-9228-B1EC4A2D90A5}"/>
              </a:ext>
            </a:extLst>
          </p:cNvPr>
          <p:cNvSpPr>
            <a:spLocks noGrp="1"/>
          </p:cNvSpPr>
          <p:nvPr>
            <p:ph type="title"/>
          </p:nvPr>
        </p:nvSpPr>
        <p:spPr>
          <a:xfrm>
            <a:off x="1341884" y="692696"/>
            <a:ext cx="10569575" cy="969963"/>
          </a:xfrm>
        </p:spPr>
        <p:txBody>
          <a:bodyPr/>
          <a:lstStyle/>
          <a:p>
            <a:r>
              <a:rPr lang="en-US" sz="4000" dirty="0"/>
              <a:t>Safety Topic: Situational Awareness</a:t>
            </a:r>
            <a:br>
              <a:rPr lang="en-US" sz="4000" dirty="0"/>
            </a:br>
            <a:endParaRPr lang="en-CA" dirty="0"/>
          </a:p>
        </p:txBody>
      </p:sp>
      <p:sp>
        <p:nvSpPr>
          <p:cNvPr id="2" name="TextBox 1">
            <a:extLst>
              <a:ext uri="{FF2B5EF4-FFF2-40B4-BE49-F238E27FC236}">
                <a16:creationId xmlns:a16="http://schemas.microsoft.com/office/drawing/2014/main" id="{4A7EF449-5BF8-4E38-BBC6-7EA6CE8AE672}"/>
              </a:ext>
            </a:extLst>
          </p:cNvPr>
          <p:cNvSpPr txBox="1"/>
          <p:nvPr/>
        </p:nvSpPr>
        <p:spPr>
          <a:xfrm>
            <a:off x="261764" y="2132856"/>
            <a:ext cx="7488832" cy="2800767"/>
          </a:xfrm>
          <a:prstGeom prst="rect">
            <a:avLst/>
          </a:prstGeom>
          <a:noFill/>
        </p:spPr>
        <p:txBody>
          <a:bodyPr wrap="square" rtlCol="0">
            <a:spAutoFit/>
          </a:bodyPr>
          <a:lstStyle/>
          <a:p>
            <a:r>
              <a:rPr lang="en-US" sz="4400" b="1" dirty="0"/>
              <a:t>S</a:t>
            </a:r>
            <a:r>
              <a:rPr lang="en-US" sz="4400" dirty="0"/>
              <a:t>top</a:t>
            </a:r>
          </a:p>
          <a:p>
            <a:r>
              <a:rPr lang="en-US" sz="4400" b="1" dirty="0"/>
              <a:t>T</a:t>
            </a:r>
            <a:r>
              <a:rPr lang="en-US" sz="4400" dirty="0"/>
              <a:t>ake a breath</a:t>
            </a:r>
          </a:p>
          <a:p>
            <a:r>
              <a:rPr lang="en-US" sz="4400" b="1" dirty="0"/>
              <a:t>O</a:t>
            </a:r>
            <a:r>
              <a:rPr lang="en-US" sz="4400" dirty="0"/>
              <a:t>bserve your surroundings</a:t>
            </a:r>
          </a:p>
          <a:p>
            <a:r>
              <a:rPr lang="en-US" sz="4400" b="1" dirty="0"/>
              <a:t>P</a:t>
            </a:r>
            <a:r>
              <a:rPr lang="en-US" sz="4400" dirty="0"/>
              <a:t>roceed with awareness</a:t>
            </a:r>
            <a:endParaRPr lang="en-CA" sz="4400" dirty="0"/>
          </a:p>
        </p:txBody>
      </p:sp>
      <p:sp>
        <p:nvSpPr>
          <p:cNvPr id="4" name="TextBox 3">
            <a:extLst>
              <a:ext uri="{FF2B5EF4-FFF2-40B4-BE49-F238E27FC236}">
                <a16:creationId xmlns:a16="http://schemas.microsoft.com/office/drawing/2014/main" id="{A4D4315C-482D-4056-86CE-B5495CB29E21}"/>
              </a:ext>
            </a:extLst>
          </p:cNvPr>
          <p:cNvSpPr txBox="1"/>
          <p:nvPr/>
        </p:nvSpPr>
        <p:spPr>
          <a:xfrm>
            <a:off x="405780" y="5077639"/>
            <a:ext cx="11233247" cy="1569660"/>
          </a:xfrm>
          <a:prstGeom prst="rect">
            <a:avLst/>
          </a:prstGeom>
          <a:noFill/>
        </p:spPr>
        <p:txBody>
          <a:bodyPr wrap="square" rtlCol="0">
            <a:spAutoFit/>
          </a:bodyPr>
          <a:lstStyle/>
          <a:p>
            <a:r>
              <a:rPr lang="en-US" sz="2400" dirty="0"/>
              <a:t>Taking a deep breath, believe it or not, it actually pulls your brain out of autopilot physiologically.  There’s something to utilizing that deep breath and utilizing your senses. It’s a different part of your brain that gets engaged and pulls you out of autopilot.</a:t>
            </a:r>
            <a:endParaRPr lang="en-CA" sz="2400" dirty="0"/>
          </a:p>
        </p:txBody>
      </p:sp>
      <p:pic>
        <p:nvPicPr>
          <p:cNvPr id="8194" name="Picture 2" descr="How to Breathe - Thrive Physical Therapy">
            <a:extLst>
              <a:ext uri="{FF2B5EF4-FFF2-40B4-BE49-F238E27FC236}">
                <a16:creationId xmlns:a16="http://schemas.microsoft.com/office/drawing/2014/main" id="{E5917991-B5AA-45B2-8294-BAF4F0ACD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4692" y="2048503"/>
            <a:ext cx="2376264" cy="296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93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1455-65AC-470F-A0C1-5CFF1700E8B4}"/>
              </a:ext>
            </a:extLst>
          </p:cNvPr>
          <p:cNvSpPr>
            <a:spLocks noGrp="1"/>
          </p:cNvSpPr>
          <p:nvPr>
            <p:ph type="title"/>
          </p:nvPr>
        </p:nvSpPr>
        <p:spPr/>
        <p:txBody>
          <a:bodyPr/>
          <a:lstStyle/>
          <a:p>
            <a:r>
              <a:rPr lang="en-US" sz="4000" dirty="0"/>
              <a:t>Safety Topic: Situational Awareness</a:t>
            </a:r>
            <a:endParaRPr lang="en-CA" dirty="0"/>
          </a:p>
        </p:txBody>
      </p:sp>
      <p:sp>
        <p:nvSpPr>
          <p:cNvPr id="3" name="TextBox 2">
            <a:extLst>
              <a:ext uri="{FF2B5EF4-FFF2-40B4-BE49-F238E27FC236}">
                <a16:creationId xmlns:a16="http://schemas.microsoft.com/office/drawing/2014/main" id="{A5BBA202-9D5A-446B-BBCF-F8F26B820763}"/>
              </a:ext>
            </a:extLst>
          </p:cNvPr>
          <p:cNvSpPr txBox="1"/>
          <p:nvPr/>
        </p:nvSpPr>
        <p:spPr>
          <a:xfrm>
            <a:off x="146166" y="2613359"/>
            <a:ext cx="11896492" cy="2677656"/>
          </a:xfrm>
          <a:prstGeom prst="rect">
            <a:avLst/>
          </a:prstGeom>
          <a:noFill/>
        </p:spPr>
        <p:txBody>
          <a:bodyPr wrap="square" rtlCol="0">
            <a:spAutoFit/>
          </a:bodyPr>
          <a:lstStyle/>
          <a:p>
            <a:pPr algn="just"/>
            <a:r>
              <a:rPr lang="en-US" sz="2800" dirty="0"/>
              <a:t>Situational awareness is important to everyone - it is important that everyone is aware of their surroundings and the potential hazards they face. It is important that everyone is looking out for his or her own safety as well as looking out for their workmates. Remember that we all want to go home safely the way we came to work safely.</a:t>
            </a:r>
            <a:endParaRPr lang="en-CA" sz="2800" dirty="0"/>
          </a:p>
        </p:txBody>
      </p:sp>
    </p:spTree>
    <p:extLst>
      <p:ext uri="{BB962C8B-B14F-4D97-AF65-F5344CB8AC3E}">
        <p14:creationId xmlns:p14="http://schemas.microsoft.com/office/powerpoint/2010/main" val="367095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2C8F2C-0068-47D8-9EE4-2E062D51653B}"/>
              </a:ext>
            </a:extLst>
          </p:cNvPr>
          <p:cNvSpPr txBox="1"/>
          <p:nvPr/>
        </p:nvSpPr>
        <p:spPr>
          <a:xfrm>
            <a:off x="261764" y="2132856"/>
            <a:ext cx="10873208" cy="2554545"/>
          </a:xfrm>
          <a:prstGeom prst="rect">
            <a:avLst/>
          </a:prstGeom>
          <a:noFill/>
        </p:spPr>
        <p:txBody>
          <a:bodyPr wrap="square" rtlCol="0">
            <a:spAutoFit/>
          </a:bodyPr>
          <a:lstStyle/>
          <a:p>
            <a:pPr algn="ctr"/>
            <a:endParaRPr lang="en-US" sz="4000" dirty="0"/>
          </a:p>
          <a:p>
            <a:pPr algn="ctr"/>
            <a:r>
              <a:rPr lang="en-US" sz="4000" dirty="0"/>
              <a:t>As a team, lets discuss….</a:t>
            </a:r>
          </a:p>
          <a:p>
            <a:pPr algn="ctr"/>
            <a:r>
              <a:rPr lang="en-US" sz="4000" dirty="0"/>
              <a:t> how can we improve the situational awareness of merchandisers this season? </a:t>
            </a:r>
            <a:endParaRPr lang="en-CA" sz="4000" dirty="0"/>
          </a:p>
        </p:txBody>
      </p:sp>
      <p:sp>
        <p:nvSpPr>
          <p:cNvPr id="4" name="TextBox 3">
            <a:extLst>
              <a:ext uri="{FF2B5EF4-FFF2-40B4-BE49-F238E27FC236}">
                <a16:creationId xmlns:a16="http://schemas.microsoft.com/office/drawing/2014/main" id="{7B8A4A51-1AED-4A3C-BD23-6BD06CA5E918}"/>
              </a:ext>
            </a:extLst>
          </p:cNvPr>
          <p:cNvSpPr txBox="1"/>
          <p:nvPr/>
        </p:nvSpPr>
        <p:spPr>
          <a:xfrm>
            <a:off x="837828" y="1614190"/>
            <a:ext cx="10441160" cy="769441"/>
          </a:xfrm>
          <a:prstGeom prst="rect">
            <a:avLst/>
          </a:prstGeom>
          <a:noFill/>
        </p:spPr>
        <p:txBody>
          <a:bodyPr wrap="square" rtlCol="0">
            <a:spAutoFit/>
          </a:bodyPr>
          <a:lstStyle/>
          <a:p>
            <a:pPr algn="ctr"/>
            <a:r>
              <a:rPr lang="en-US" sz="4400" dirty="0"/>
              <a:t>Safety Topic: Situational Awareness</a:t>
            </a:r>
            <a:endParaRPr lang="en-CA" sz="4400" dirty="0"/>
          </a:p>
        </p:txBody>
      </p:sp>
    </p:spTree>
    <p:extLst>
      <p:ext uri="{BB962C8B-B14F-4D97-AF65-F5344CB8AC3E}">
        <p14:creationId xmlns:p14="http://schemas.microsoft.com/office/powerpoint/2010/main" val="372001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D0152E-FFB4-4749-B352-A73E373E86C8}"/>
              </a:ext>
            </a:extLst>
          </p:cNvPr>
          <p:cNvSpPr txBox="1"/>
          <p:nvPr/>
        </p:nvSpPr>
        <p:spPr>
          <a:xfrm>
            <a:off x="693812" y="404664"/>
            <a:ext cx="10801200" cy="707886"/>
          </a:xfrm>
          <a:prstGeom prst="rect">
            <a:avLst/>
          </a:prstGeom>
          <a:noFill/>
        </p:spPr>
        <p:txBody>
          <a:bodyPr wrap="square" rtlCol="0">
            <a:spAutoFit/>
          </a:bodyPr>
          <a:lstStyle/>
          <a:p>
            <a:pPr algn="ctr"/>
            <a:r>
              <a:rPr lang="en-US" sz="4000" b="1" dirty="0"/>
              <a:t>Health and Safety Documentation </a:t>
            </a:r>
            <a:endParaRPr lang="en-CA" sz="4000" b="1" dirty="0"/>
          </a:p>
        </p:txBody>
      </p:sp>
      <p:pic>
        <p:nvPicPr>
          <p:cNvPr id="6146" name="Picture 2" descr="Contractor Health and Safety Assessment Scheme - SAFE Contractor - MSAFE -  0333 800 0700">
            <a:extLst>
              <a:ext uri="{FF2B5EF4-FFF2-40B4-BE49-F238E27FC236}">
                <a16:creationId xmlns:a16="http://schemas.microsoft.com/office/drawing/2014/main" id="{CCDDEA73-FC52-4464-82F5-E021C70D8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12188825" cy="380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29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Due Diligence</a:t>
            </a:r>
            <a:endParaRPr lang="en-CA" dirty="0"/>
          </a:p>
        </p:txBody>
      </p:sp>
      <p:sp>
        <p:nvSpPr>
          <p:cNvPr id="3" name="TextBox 2">
            <a:extLst>
              <a:ext uri="{FF2B5EF4-FFF2-40B4-BE49-F238E27FC236}">
                <a16:creationId xmlns:a16="http://schemas.microsoft.com/office/drawing/2014/main" id="{CB1CA595-2504-48E9-A975-C6B32CE436EB}"/>
              </a:ext>
            </a:extLst>
          </p:cNvPr>
          <p:cNvSpPr txBox="1"/>
          <p:nvPr/>
        </p:nvSpPr>
        <p:spPr>
          <a:xfrm>
            <a:off x="333772" y="2276872"/>
            <a:ext cx="11665296" cy="3970318"/>
          </a:xfrm>
          <a:prstGeom prst="rect">
            <a:avLst/>
          </a:prstGeom>
          <a:noFill/>
        </p:spPr>
        <p:txBody>
          <a:bodyPr wrap="square" rtlCol="0">
            <a:spAutoFit/>
          </a:bodyPr>
          <a:lstStyle/>
          <a:p>
            <a:pPr marL="457200" indent="-457200">
              <a:buFont typeface="Arial" panose="020B0604020202020204" pitchFamily="34" charset="0"/>
              <a:buChar char="•"/>
            </a:pPr>
            <a:r>
              <a:rPr lang="en-US" sz="2800" dirty="0"/>
              <a:t>Applied to occupational health and safety, due diligence means that </a:t>
            </a:r>
            <a:r>
              <a:rPr lang="en-US" sz="2800" b="1" u="sng" dirty="0"/>
              <a:t>employers shall take all reasonable precautions</a:t>
            </a:r>
            <a:r>
              <a:rPr lang="en-US" sz="2800" dirty="0"/>
              <a:t>, under the particular circumstances, to prevent injuries or incidents in the workplace. </a:t>
            </a:r>
          </a:p>
          <a:p>
            <a:pPr marL="457200" indent="-457200">
              <a:buFont typeface="Arial" panose="020B0604020202020204" pitchFamily="34" charset="0"/>
              <a:buChar char="•"/>
            </a:pPr>
            <a:r>
              <a:rPr lang="en-US" sz="2800" dirty="0"/>
              <a:t>This duty also applies to situations that are not addressed elsewhere in the occupational health and safety legislation.</a:t>
            </a:r>
          </a:p>
          <a:p>
            <a:pPr marL="457200" indent="-457200">
              <a:buFont typeface="Arial" panose="020B0604020202020204" pitchFamily="34" charset="0"/>
              <a:buChar char="•"/>
            </a:pPr>
            <a:r>
              <a:rPr lang="en-US" sz="2800" dirty="0"/>
              <a:t>Reasonable precautions are also referred to as reasonable care. It refers to the care, caution, or action a reasonable person is expected to take under similar circumstances.</a:t>
            </a:r>
          </a:p>
        </p:txBody>
      </p:sp>
    </p:spTree>
    <p:extLst>
      <p:ext uri="{BB962C8B-B14F-4D97-AF65-F5344CB8AC3E}">
        <p14:creationId xmlns:p14="http://schemas.microsoft.com/office/powerpoint/2010/main" val="365181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Due Diligence-What</a:t>
            </a:r>
            <a:endParaRPr lang="en-CA" dirty="0"/>
          </a:p>
        </p:txBody>
      </p:sp>
      <p:sp>
        <p:nvSpPr>
          <p:cNvPr id="3" name="TextBox 2">
            <a:extLst>
              <a:ext uri="{FF2B5EF4-FFF2-40B4-BE49-F238E27FC236}">
                <a16:creationId xmlns:a16="http://schemas.microsoft.com/office/drawing/2014/main" id="{CB1CA595-2504-48E9-A975-C6B32CE436EB}"/>
              </a:ext>
            </a:extLst>
          </p:cNvPr>
          <p:cNvSpPr txBox="1"/>
          <p:nvPr/>
        </p:nvSpPr>
        <p:spPr>
          <a:xfrm>
            <a:off x="117748" y="2379652"/>
            <a:ext cx="11665296" cy="3785652"/>
          </a:xfrm>
          <a:prstGeom prst="rect">
            <a:avLst/>
          </a:prstGeom>
          <a:noFill/>
        </p:spPr>
        <p:txBody>
          <a:bodyPr wrap="square" rtlCol="0">
            <a:spAutoFit/>
          </a:bodyPr>
          <a:lstStyle/>
          <a:p>
            <a:pPr marL="457200" indent="-457200" algn="just">
              <a:buFont typeface="Arial" panose="020B0604020202020204" pitchFamily="34" charset="0"/>
              <a:buChar char="•"/>
            </a:pPr>
            <a:r>
              <a:rPr lang="en-US" sz="4000" dirty="0"/>
              <a:t>"Due diligence" is important as a legal defense for a person charged under occupational health and safety legislation. If charged, a defendant may be found not guilty if he or she can prove that due diligence was exercised. </a:t>
            </a:r>
          </a:p>
        </p:txBody>
      </p:sp>
    </p:spTree>
    <p:extLst>
      <p:ext uri="{BB962C8B-B14F-4D97-AF65-F5344CB8AC3E}">
        <p14:creationId xmlns:p14="http://schemas.microsoft.com/office/powerpoint/2010/main" val="168258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Why? </a:t>
            </a:r>
            <a:endParaRPr lang="en-CA" dirty="0"/>
          </a:p>
        </p:txBody>
      </p:sp>
      <p:sp>
        <p:nvSpPr>
          <p:cNvPr id="3" name="TextBox 2">
            <a:extLst>
              <a:ext uri="{FF2B5EF4-FFF2-40B4-BE49-F238E27FC236}">
                <a16:creationId xmlns:a16="http://schemas.microsoft.com/office/drawing/2014/main" id="{CB1CA595-2504-48E9-A975-C6B32CE436EB}"/>
              </a:ext>
            </a:extLst>
          </p:cNvPr>
          <p:cNvSpPr txBox="1"/>
          <p:nvPr/>
        </p:nvSpPr>
        <p:spPr>
          <a:xfrm>
            <a:off x="0" y="2420888"/>
            <a:ext cx="11665296" cy="4031873"/>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t>In the event of a lawsuit, </a:t>
            </a:r>
            <a:r>
              <a:rPr lang="en-US" sz="3200" b="1" u="sng" dirty="0"/>
              <a:t>complete and thorough documentation protects an employer's interests as well as the supervisors. </a:t>
            </a:r>
          </a:p>
          <a:p>
            <a:pPr marL="457200" indent="-457200" algn="just">
              <a:buFont typeface="Arial" panose="020B0604020202020204" pitchFamily="34" charset="0"/>
              <a:buChar char="•"/>
            </a:pPr>
            <a:r>
              <a:rPr lang="en-US" sz="3200" dirty="0"/>
              <a:t>The documentation can support management's actions in terminating an unsuccessful employee.</a:t>
            </a:r>
          </a:p>
          <a:p>
            <a:pPr marL="457200" indent="-457200" algn="just">
              <a:buFont typeface="Arial" panose="020B0604020202020204" pitchFamily="34" charset="0"/>
              <a:buChar char="•"/>
            </a:pPr>
            <a:r>
              <a:rPr lang="en-US" sz="3200" dirty="0"/>
              <a:t>It also can prove that the employee was terminated for reasons that are legal as opposed to others such as illegal discrimination.</a:t>
            </a:r>
          </a:p>
        </p:txBody>
      </p:sp>
    </p:spTree>
    <p:extLst>
      <p:ext uri="{BB962C8B-B14F-4D97-AF65-F5344CB8AC3E}">
        <p14:creationId xmlns:p14="http://schemas.microsoft.com/office/powerpoint/2010/main" val="68421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Why? </a:t>
            </a:r>
            <a:endParaRPr lang="en-CA" dirty="0"/>
          </a:p>
        </p:txBody>
      </p:sp>
      <p:sp>
        <p:nvSpPr>
          <p:cNvPr id="3" name="TextBox 2">
            <a:extLst>
              <a:ext uri="{FF2B5EF4-FFF2-40B4-BE49-F238E27FC236}">
                <a16:creationId xmlns:a16="http://schemas.microsoft.com/office/drawing/2014/main" id="{CB1CA595-2504-48E9-A975-C6B32CE436EB}"/>
              </a:ext>
            </a:extLst>
          </p:cNvPr>
          <p:cNvSpPr txBox="1"/>
          <p:nvPr/>
        </p:nvSpPr>
        <p:spPr>
          <a:xfrm>
            <a:off x="0" y="2420888"/>
            <a:ext cx="11665296" cy="3046988"/>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a:t>Properly documenting issues and retaining records.</a:t>
            </a:r>
          </a:p>
          <a:p>
            <a:pPr marL="457200" indent="-457200" algn="just">
              <a:buFont typeface="Arial" panose="020B0604020202020204" pitchFamily="34" charset="0"/>
              <a:buChar char="•"/>
            </a:pPr>
            <a:r>
              <a:rPr lang="en-US" sz="3200" dirty="0"/>
              <a:t>Make records at the time of, or shortly following, an incident. </a:t>
            </a:r>
            <a:r>
              <a:rPr lang="en-US" sz="3200" b="1" u="sng" dirty="0"/>
              <a:t>Don’t wait </a:t>
            </a:r>
            <a:r>
              <a:rPr lang="en-US" sz="3200" dirty="0"/>
              <a:t>weeks or months to create your documentation.</a:t>
            </a:r>
          </a:p>
          <a:p>
            <a:pPr marL="457200" indent="-457200" algn="just">
              <a:buFont typeface="Arial" panose="020B0604020202020204" pitchFamily="34" charset="0"/>
              <a:buChar char="•"/>
            </a:pPr>
            <a:r>
              <a:rPr lang="en-US" sz="3200" b="1" u="sng" dirty="0"/>
              <a:t>Focus on the facts, </a:t>
            </a:r>
            <a:r>
              <a:rPr lang="en-US" sz="3200" dirty="0"/>
              <a:t>not generalizations or subjective comments.</a:t>
            </a:r>
          </a:p>
        </p:txBody>
      </p:sp>
    </p:spTree>
    <p:extLst>
      <p:ext uri="{BB962C8B-B14F-4D97-AF65-F5344CB8AC3E}">
        <p14:creationId xmlns:p14="http://schemas.microsoft.com/office/powerpoint/2010/main" val="43607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How? </a:t>
            </a:r>
            <a:endParaRPr lang="en-CA" dirty="0"/>
          </a:p>
        </p:txBody>
      </p:sp>
      <p:pic>
        <p:nvPicPr>
          <p:cNvPr id="4" name="Picture 2" descr="Image result for a picture is worth a thousand words">
            <a:extLst>
              <a:ext uri="{FF2B5EF4-FFF2-40B4-BE49-F238E27FC236}">
                <a16:creationId xmlns:a16="http://schemas.microsoft.com/office/drawing/2014/main" id="{E7C77ECD-DEEE-4124-838B-4E28CBA808E2}"/>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494012" y="1772816"/>
            <a:ext cx="7740352" cy="40502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E81705-142D-4CF2-89AF-604F2B3422DC}"/>
              </a:ext>
            </a:extLst>
          </p:cNvPr>
          <p:cNvSpPr txBox="1"/>
          <p:nvPr/>
        </p:nvSpPr>
        <p:spPr>
          <a:xfrm>
            <a:off x="2349996" y="5811361"/>
            <a:ext cx="8174033" cy="707886"/>
          </a:xfrm>
          <a:prstGeom prst="rect">
            <a:avLst/>
          </a:prstGeom>
          <a:noFill/>
        </p:spPr>
        <p:txBody>
          <a:bodyPr wrap="none" rtlCol="0">
            <a:spAutoFit/>
          </a:bodyPr>
          <a:lstStyle/>
          <a:p>
            <a:r>
              <a:rPr lang="en-US" sz="4000" dirty="0"/>
              <a:t>Therefore, think before you write</a:t>
            </a:r>
            <a:endParaRPr lang="en-CA" sz="4000" dirty="0"/>
          </a:p>
        </p:txBody>
      </p:sp>
    </p:spTree>
    <p:extLst>
      <p:ext uri="{BB962C8B-B14F-4D97-AF65-F5344CB8AC3E}">
        <p14:creationId xmlns:p14="http://schemas.microsoft.com/office/powerpoint/2010/main" val="85576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How? </a:t>
            </a:r>
            <a:endParaRPr lang="en-CA" dirty="0"/>
          </a:p>
        </p:txBody>
      </p:sp>
      <p:sp>
        <p:nvSpPr>
          <p:cNvPr id="6" name="TextBox 5">
            <a:extLst>
              <a:ext uri="{FF2B5EF4-FFF2-40B4-BE49-F238E27FC236}">
                <a16:creationId xmlns:a16="http://schemas.microsoft.com/office/drawing/2014/main" id="{B67C42CD-A7F8-40BA-B91D-83C5F79F33DF}"/>
              </a:ext>
            </a:extLst>
          </p:cNvPr>
          <p:cNvSpPr txBox="1"/>
          <p:nvPr/>
        </p:nvSpPr>
        <p:spPr>
          <a:xfrm>
            <a:off x="1485900" y="2564904"/>
            <a:ext cx="9649072" cy="3170099"/>
          </a:xfrm>
          <a:prstGeom prst="rect">
            <a:avLst/>
          </a:prstGeom>
          <a:noFill/>
        </p:spPr>
        <p:txBody>
          <a:bodyPr wrap="square" rtlCol="0">
            <a:spAutoFit/>
          </a:bodyPr>
          <a:lstStyle/>
          <a:p>
            <a:r>
              <a:rPr lang="en-US" sz="4000" dirty="0"/>
              <a:t>You need your documentation to appear professional, neat, and organized. Write documentation as if you are talking about the history to a third party.</a:t>
            </a:r>
          </a:p>
        </p:txBody>
      </p:sp>
    </p:spTree>
    <p:extLst>
      <p:ext uri="{BB962C8B-B14F-4D97-AF65-F5344CB8AC3E}">
        <p14:creationId xmlns:p14="http://schemas.microsoft.com/office/powerpoint/2010/main" val="139079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99CD2A-66E2-4C8D-9524-DCB350E46E83}"/>
              </a:ext>
            </a:extLst>
          </p:cNvPr>
          <p:cNvSpPr>
            <a:spLocks noGrp="1"/>
          </p:cNvSpPr>
          <p:nvPr>
            <p:ph type="sldNum" idx="12"/>
          </p:nvPr>
        </p:nvSpPr>
        <p:spPr/>
        <p:txBody>
          <a:bodyPr/>
          <a:lstStyle/>
          <a:p>
            <a:fld id="{00000000-1234-1234-1234-123412341234}" type="slidenum">
              <a:rPr lang="en" smtClean="0"/>
              <a:pPr/>
              <a:t>8</a:t>
            </a:fld>
            <a:endParaRPr lang="en"/>
          </a:p>
        </p:txBody>
      </p:sp>
      <p:pic>
        <p:nvPicPr>
          <p:cNvPr id="5" name="Picture 24" descr="Image result for 4 level pyramid template clear background">
            <a:extLst>
              <a:ext uri="{FF2B5EF4-FFF2-40B4-BE49-F238E27FC236}">
                <a16:creationId xmlns:a16="http://schemas.microsoft.com/office/drawing/2014/main" id="{8EBC9DA5-1819-483D-AD5E-153524FF87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0156" y="792069"/>
            <a:ext cx="7390896" cy="52018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clipart person falling transparent background">
            <a:extLst>
              <a:ext uri="{FF2B5EF4-FFF2-40B4-BE49-F238E27FC236}">
                <a16:creationId xmlns:a16="http://schemas.microsoft.com/office/drawing/2014/main" id="{93DA50EC-2AB1-4657-ABF0-5BD7D8C4BC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06" y="-21000"/>
            <a:ext cx="1705094" cy="30178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http://www.pngmart.com/files/4/First-Aid-Kit-PNG-Photos.png">
            <a:extLst>
              <a:ext uri="{FF2B5EF4-FFF2-40B4-BE49-F238E27FC236}">
                <a16:creationId xmlns:a16="http://schemas.microsoft.com/office/drawing/2014/main" id="{B2164B56-08C4-4D46-8C5B-04C135E241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9671" y="2996865"/>
            <a:ext cx="1558911" cy="1558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Image result for clipart hospital clear background">
            <a:extLst>
              <a:ext uri="{FF2B5EF4-FFF2-40B4-BE49-F238E27FC236}">
                <a16:creationId xmlns:a16="http://schemas.microsoft.com/office/drawing/2014/main" id="{362309BE-4B91-49DE-AAFF-44709F1923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71123" y="4396377"/>
            <a:ext cx="2039462" cy="155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80A4D1-EF85-42DC-9EE2-DCAC7D905D10}"/>
              </a:ext>
            </a:extLst>
          </p:cNvPr>
          <p:cNvSpPr txBox="1"/>
          <p:nvPr/>
        </p:nvSpPr>
        <p:spPr>
          <a:xfrm>
            <a:off x="3118140" y="1637916"/>
            <a:ext cx="1784816" cy="584647"/>
          </a:xfrm>
          <a:prstGeom prst="rect">
            <a:avLst/>
          </a:prstGeom>
          <a:noFill/>
        </p:spPr>
        <p:txBody>
          <a:bodyPr wrap="square" rtlCol="0">
            <a:spAutoFit/>
          </a:bodyPr>
          <a:lstStyle/>
          <a:p>
            <a:r>
              <a:rPr lang="en-CA" sz="3199" b="1" dirty="0">
                <a:latin typeface="Baskerville Old Face" panose="02020602080505020303" pitchFamily="18" charset="0"/>
              </a:rPr>
              <a:t>Incidents</a:t>
            </a:r>
          </a:p>
        </p:txBody>
      </p:sp>
      <p:sp>
        <p:nvSpPr>
          <p:cNvPr id="10" name="TextBox 9">
            <a:extLst>
              <a:ext uri="{FF2B5EF4-FFF2-40B4-BE49-F238E27FC236}">
                <a16:creationId xmlns:a16="http://schemas.microsoft.com/office/drawing/2014/main" id="{7B25ADC8-F69D-4533-97AF-63F796E4AA44}"/>
              </a:ext>
            </a:extLst>
          </p:cNvPr>
          <p:cNvSpPr txBox="1"/>
          <p:nvPr/>
        </p:nvSpPr>
        <p:spPr>
          <a:xfrm>
            <a:off x="1487100" y="2505336"/>
            <a:ext cx="2523448" cy="584647"/>
          </a:xfrm>
          <a:prstGeom prst="rect">
            <a:avLst/>
          </a:prstGeom>
          <a:noFill/>
        </p:spPr>
        <p:txBody>
          <a:bodyPr wrap="none" rtlCol="0">
            <a:spAutoFit/>
          </a:bodyPr>
          <a:lstStyle/>
          <a:p>
            <a:r>
              <a:rPr lang="en-CA" sz="3199" b="1" dirty="0">
                <a:latin typeface="Baskerville Old Face" panose="02020602080505020303" pitchFamily="18" charset="0"/>
              </a:rPr>
              <a:t>First Aid Only</a:t>
            </a:r>
          </a:p>
        </p:txBody>
      </p:sp>
      <p:sp>
        <p:nvSpPr>
          <p:cNvPr id="11" name="TextBox 10">
            <a:extLst>
              <a:ext uri="{FF2B5EF4-FFF2-40B4-BE49-F238E27FC236}">
                <a16:creationId xmlns:a16="http://schemas.microsoft.com/office/drawing/2014/main" id="{C745AD48-C2B9-41D7-9FB1-DB116C67C437}"/>
              </a:ext>
            </a:extLst>
          </p:cNvPr>
          <p:cNvSpPr txBox="1"/>
          <p:nvPr/>
        </p:nvSpPr>
        <p:spPr>
          <a:xfrm>
            <a:off x="333772" y="3503619"/>
            <a:ext cx="3349510" cy="912814"/>
          </a:xfrm>
          <a:prstGeom prst="rect">
            <a:avLst/>
          </a:prstGeom>
          <a:noFill/>
        </p:spPr>
        <p:txBody>
          <a:bodyPr wrap="square" rtlCol="0">
            <a:spAutoFit/>
          </a:bodyPr>
          <a:lstStyle/>
          <a:p>
            <a:pPr algn="ctr"/>
            <a:r>
              <a:rPr lang="en-CA" sz="2666" b="1" dirty="0">
                <a:latin typeface="Baskerville Old Face" panose="02020602080505020303" pitchFamily="18" charset="0"/>
              </a:rPr>
              <a:t>Medical Claim &amp; </a:t>
            </a:r>
          </a:p>
          <a:p>
            <a:pPr algn="ctr"/>
            <a:r>
              <a:rPr lang="en-CA" sz="2666" b="1" dirty="0">
                <a:latin typeface="Baskerville Old Face" panose="02020602080505020303" pitchFamily="18" charset="0"/>
              </a:rPr>
              <a:t>No Loss Time</a:t>
            </a:r>
          </a:p>
        </p:txBody>
      </p:sp>
      <p:sp>
        <p:nvSpPr>
          <p:cNvPr id="12" name="TextBox 11">
            <a:extLst>
              <a:ext uri="{FF2B5EF4-FFF2-40B4-BE49-F238E27FC236}">
                <a16:creationId xmlns:a16="http://schemas.microsoft.com/office/drawing/2014/main" id="{09E93295-D651-4179-9E9F-89D4C0A82C47}"/>
              </a:ext>
            </a:extLst>
          </p:cNvPr>
          <p:cNvSpPr txBox="1"/>
          <p:nvPr/>
        </p:nvSpPr>
        <p:spPr>
          <a:xfrm>
            <a:off x="238923" y="4800758"/>
            <a:ext cx="2303656" cy="912814"/>
          </a:xfrm>
          <a:prstGeom prst="rect">
            <a:avLst/>
          </a:prstGeom>
          <a:noFill/>
        </p:spPr>
        <p:txBody>
          <a:bodyPr wrap="square" rtlCol="0">
            <a:spAutoFit/>
          </a:bodyPr>
          <a:lstStyle/>
          <a:p>
            <a:r>
              <a:rPr lang="en-CA" sz="2666" b="1" dirty="0">
                <a:latin typeface="Baskerville Old Face" panose="02020602080505020303" pitchFamily="18" charset="0"/>
              </a:rPr>
              <a:t>Medical Claim </a:t>
            </a:r>
          </a:p>
          <a:p>
            <a:r>
              <a:rPr lang="en-CA" sz="2666" b="1" dirty="0">
                <a:latin typeface="Baskerville Old Face" panose="02020602080505020303" pitchFamily="18" charset="0"/>
              </a:rPr>
              <a:t>&amp; Loss Time</a:t>
            </a:r>
          </a:p>
        </p:txBody>
      </p:sp>
      <p:sp>
        <p:nvSpPr>
          <p:cNvPr id="14" name="TextBox 13">
            <a:extLst>
              <a:ext uri="{FF2B5EF4-FFF2-40B4-BE49-F238E27FC236}">
                <a16:creationId xmlns:a16="http://schemas.microsoft.com/office/drawing/2014/main" id="{4F496D9B-1EC1-447D-9AB2-0865E39A682F}"/>
              </a:ext>
            </a:extLst>
          </p:cNvPr>
          <p:cNvSpPr txBox="1"/>
          <p:nvPr/>
        </p:nvSpPr>
        <p:spPr>
          <a:xfrm>
            <a:off x="1086588" y="-64921"/>
            <a:ext cx="9923997" cy="1240981"/>
          </a:xfrm>
          <a:prstGeom prst="rect">
            <a:avLst/>
          </a:prstGeom>
          <a:noFill/>
        </p:spPr>
        <p:txBody>
          <a:bodyPr wrap="square" rtlCol="0">
            <a:spAutoFit/>
          </a:bodyPr>
          <a:lstStyle/>
          <a:p>
            <a:pPr algn="ctr"/>
            <a:r>
              <a:rPr lang="en-CA" sz="3732" b="1" dirty="0">
                <a:latin typeface="Baskerville Old Face" panose="02020602080505020303" pitchFamily="18" charset="0"/>
              </a:rPr>
              <a:t>Jeffery’s Greenhouses Plant II</a:t>
            </a:r>
            <a:br>
              <a:rPr lang="en-CA" sz="3732" b="1" dirty="0">
                <a:latin typeface="Baskerville Old Face" panose="02020602080505020303" pitchFamily="18" charset="0"/>
              </a:rPr>
            </a:br>
            <a:r>
              <a:rPr lang="en-CA" sz="3732" b="1" dirty="0">
                <a:latin typeface="Baskerville Old Face" panose="02020602080505020303" pitchFamily="18" charset="0"/>
              </a:rPr>
              <a:t>2021 Accidents Summary</a:t>
            </a:r>
          </a:p>
        </p:txBody>
      </p:sp>
      <p:sp>
        <p:nvSpPr>
          <p:cNvPr id="17" name="TextBox 16">
            <a:extLst>
              <a:ext uri="{FF2B5EF4-FFF2-40B4-BE49-F238E27FC236}">
                <a16:creationId xmlns:a16="http://schemas.microsoft.com/office/drawing/2014/main" id="{9916689D-8E19-48D7-98A9-B3E0655983A2}"/>
              </a:ext>
            </a:extLst>
          </p:cNvPr>
          <p:cNvSpPr txBox="1"/>
          <p:nvPr/>
        </p:nvSpPr>
        <p:spPr>
          <a:xfrm>
            <a:off x="5356950" y="1028984"/>
            <a:ext cx="630718" cy="1200008"/>
          </a:xfrm>
          <a:prstGeom prst="rect">
            <a:avLst/>
          </a:prstGeom>
          <a:noFill/>
        </p:spPr>
        <p:txBody>
          <a:bodyPr wrap="square" rtlCol="0">
            <a:spAutoFit/>
          </a:bodyPr>
          <a:lstStyle/>
          <a:p>
            <a:pPr algn="ctr"/>
            <a:r>
              <a:rPr lang="en-US" sz="7198" b="1" dirty="0">
                <a:solidFill>
                  <a:schemeClr val="bg1"/>
                </a:solidFill>
                <a:latin typeface="Baskerville Old Face" panose="02020602080505020303" pitchFamily="18" charset="0"/>
              </a:rPr>
              <a:t>0</a:t>
            </a:r>
            <a:endParaRPr lang="en-CA" sz="7198" b="1" dirty="0">
              <a:solidFill>
                <a:schemeClr val="bg1"/>
              </a:solidFill>
              <a:latin typeface="Baskerville Old Face" panose="02020602080505020303" pitchFamily="18" charset="0"/>
            </a:endParaRPr>
          </a:p>
        </p:txBody>
      </p:sp>
      <p:sp>
        <p:nvSpPr>
          <p:cNvPr id="18" name="TextBox 17">
            <a:extLst>
              <a:ext uri="{FF2B5EF4-FFF2-40B4-BE49-F238E27FC236}">
                <a16:creationId xmlns:a16="http://schemas.microsoft.com/office/drawing/2014/main" id="{756C74E2-F9FA-4804-8E78-75BB3F18604C}"/>
              </a:ext>
            </a:extLst>
          </p:cNvPr>
          <p:cNvSpPr txBox="1"/>
          <p:nvPr/>
        </p:nvSpPr>
        <p:spPr>
          <a:xfrm>
            <a:off x="5293204" y="2228992"/>
            <a:ext cx="809068" cy="1200008"/>
          </a:xfrm>
          <a:prstGeom prst="rect">
            <a:avLst/>
          </a:prstGeom>
          <a:noFill/>
        </p:spPr>
        <p:txBody>
          <a:bodyPr wrap="square" rtlCol="0">
            <a:spAutoFit/>
          </a:bodyPr>
          <a:lstStyle/>
          <a:p>
            <a:r>
              <a:rPr lang="en-US" sz="7198" b="1" dirty="0">
                <a:solidFill>
                  <a:schemeClr val="bg1"/>
                </a:solidFill>
                <a:latin typeface="Baskerville Old Face" panose="02020602080505020303" pitchFamily="18" charset="0"/>
              </a:rPr>
              <a:t>4</a:t>
            </a:r>
            <a:endParaRPr lang="en-CA" sz="7198" b="1" dirty="0">
              <a:solidFill>
                <a:schemeClr val="bg1"/>
              </a:solidFill>
              <a:latin typeface="Baskerville Old Face" panose="02020602080505020303" pitchFamily="18" charset="0"/>
            </a:endParaRPr>
          </a:p>
        </p:txBody>
      </p:sp>
      <p:sp>
        <p:nvSpPr>
          <p:cNvPr id="19" name="TextBox 18">
            <a:extLst>
              <a:ext uri="{FF2B5EF4-FFF2-40B4-BE49-F238E27FC236}">
                <a16:creationId xmlns:a16="http://schemas.microsoft.com/office/drawing/2014/main" id="{B436AF4F-8859-4D92-B824-4AA8DD3695AA}"/>
              </a:ext>
            </a:extLst>
          </p:cNvPr>
          <p:cNvSpPr txBox="1"/>
          <p:nvPr/>
        </p:nvSpPr>
        <p:spPr>
          <a:xfrm>
            <a:off x="5289666" y="3453769"/>
            <a:ext cx="710524" cy="1200008"/>
          </a:xfrm>
          <a:prstGeom prst="rect">
            <a:avLst/>
          </a:prstGeom>
          <a:noFill/>
        </p:spPr>
        <p:txBody>
          <a:bodyPr wrap="square" rtlCol="0">
            <a:spAutoFit/>
          </a:bodyPr>
          <a:lstStyle/>
          <a:p>
            <a:pPr algn="ctr"/>
            <a:r>
              <a:rPr lang="en-US" sz="7198" b="1" dirty="0">
                <a:solidFill>
                  <a:schemeClr val="bg1"/>
                </a:solidFill>
                <a:latin typeface="Baskerville Old Face" panose="02020602080505020303" pitchFamily="18" charset="0"/>
              </a:rPr>
              <a:t>3</a:t>
            </a:r>
            <a:endParaRPr lang="en-CA" sz="7198" b="1" dirty="0">
              <a:solidFill>
                <a:schemeClr val="bg1"/>
              </a:solidFill>
              <a:latin typeface="Baskerville Old Face" panose="02020602080505020303" pitchFamily="18" charset="0"/>
            </a:endParaRPr>
          </a:p>
        </p:txBody>
      </p:sp>
      <p:sp>
        <p:nvSpPr>
          <p:cNvPr id="20" name="TextBox 19">
            <a:extLst>
              <a:ext uri="{FF2B5EF4-FFF2-40B4-BE49-F238E27FC236}">
                <a16:creationId xmlns:a16="http://schemas.microsoft.com/office/drawing/2014/main" id="{29CD3B45-BFCE-4EAE-AAED-019276FFE6BF}"/>
              </a:ext>
            </a:extLst>
          </p:cNvPr>
          <p:cNvSpPr txBox="1"/>
          <p:nvPr/>
        </p:nvSpPr>
        <p:spPr>
          <a:xfrm>
            <a:off x="5356950" y="4723825"/>
            <a:ext cx="847691" cy="1200008"/>
          </a:xfrm>
          <a:prstGeom prst="rect">
            <a:avLst/>
          </a:prstGeom>
          <a:noFill/>
        </p:spPr>
        <p:txBody>
          <a:bodyPr wrap="square" rtlCol="0">
            <a:spAutoFit/>
          </a:bodyPr>
          <a:lstStyle/>
          <a:p>
            <a:r>
              <a:rPr lang="en-US" sz="7198" b="1" dirty="0">
                <a:solidFill>
                  <a:schemeClr val="bg1"/>
                </a:solidFill>
                <a:latin typeface="Baskerville Old Face" panose="02020602080505020303" pitchFamily="18" charset="0"/>
              </a:rPr>
              <a:t>2</a:t>
            </a:r>
            <a:endParaRPr lang="en-CA" sz="7198" b="1" dirty="0">
              <a:solidFill>
                <a:schemeClr val="bg1"/>
              </a:solidFill>
              <a:latin typeface="Baskerville Old Face" panose="02020602080505020303" pitchFamily="18" charset="0"/>
            </a:endParaRPr>
          </a:p>
        </p:txBody>
      </p:sp>
      <p:sp>
        <p:nvSpPr>
          <p:cNvPr id="3" name="Rectangle 2">
            <a:extLst>
              <a:ext uri="{FF2B5EF4-FFF2-40B4-BE49-F238E27FC236}">
                <a16:creationId xmlns:a16="http://schemas.microsoft.com/office/drawing/2014/main" id="{99AED63B-B033-46C9-80DD-13C9FF6354FC}"/>
              </a:ext>
            </a:extLst>
          </p:cNvPr>
          <p:cNvSpPr/>
          <p:nvPr/>
        </p:nvSpPr>
        <p:spPr>
          <a:xfrm>
            <a:off x="1934678" y="5990462"/>
            <a:ext cx="7390896" cy="639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6DC852D3-B08B-4525-98CC-D0AA21637BA4}"/>
              </a:ext>
            </a:extLst>
          </p:cNvPr>
          <p:cNvSpPr txBox="1"/>
          <p:nvPr/>
        </p:nvSpPr>
        <p:spPr>
          <a:xfrm>
            <a:off x="2038020" y="5980004"/>
            <a:ext cx="2160240" cy="646331"/>
          </a:xfrm>
          <a:prstGeom prst="rect">
            <a:avLst/>
          </a:prstGeom>
          <a:noFill/>
        </p:spPr>
        <p:txBody>
          <a:bodyPr wrap="square" rtlCol="0">
            <a:spAutoFit/>
          </a:bodyPr>
          <a:lstStyle/>
          <a:p>
            <a:r>
              <a:rPr lang="en-CA" dirty="0"/>
              <a:t>Covid 19 and/or Possible Exposure</a:t>
            </a:r>
          </a:p>
        </p:txBody>
      </p:sp>
      <p:sp>
        <p:nvSpPr>
          <p:cNvPr id="16" name="TextBox 15">
            <a:extLst>
              <a:ext uri="{FF2B5EF4-FFF2-40B4-BE49-F238E27FC236}">
                <a16:creationId xmlns:a16="http://schemas.microsoft.com/office/drawing/2014/main" id="{308C0D1A-DA4D-4778-A1EC-E42AEDD032A5}"/>
              </a:ext>
            </a:extLst>
          </p:cNvPr>
          <p:cNvSpPr txBox="1"/>
          <p:nvPr/>
        </p:nvSpPr>
        <p:spPr>
          <a:xfrm>
            <a:off x="5415090" y="5894696"/>
            <a:ext cx="731409" cy="830997"/>
          </a:xfrm>
          <a:prstGeom prst="rect">
            <a:avLst/>
          </a:prstGeom>
          <a:noFill/>
        </p:spPr>
        <p:txBody>
          <a:bodyPr wrap="square" rtlCol="0">
            <a:spAutoFit/>
          </a:bodyPr>
          <a:lstStyle/>
          <a:p>
            <a:r>
              <a:rPr lang="en-CA" sz="4800" b="1" dirty="0">
                <a:solidFill>
                  <a:schemeClr val="bg1"/>
                </a:solidFill>
                <a:latin typeface="Baskerville Old Face" panose="02020602080505020303" pitchFamily="18" charset="0"/>
              </a:rPr>
              <a:t>3</a:t>
            </a:r>
          </a:p>
        </p:txBody>
      </p:sp>
    </p:spTree>
    <p:extLst>
      <p:ext uri="{BB962C8B-B14F-4D97-AF65-F5344CB8AC3E}">
        <p14:creationId xmlns:p14="http://schemas.microsoft.com/office/powerpoint/2010/main" val="3693577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How? </a:t>
            </a:r>
            <a:endParaRPr lang="en-CA" dirty="0"/>
          </a:p>
        </p:txBody>
      </p:sp>
      <p:sp>
        <p:nvSpPr>
          <p:cNvPr id="6" name="TextBox 5">
            <a:extLst>
              <a:ext uri="{FF2B5EF4-FFF2-40B4-BE49-F238E27FC236}">
                <a16:creationId xmlns:a16="http://schemas.microsoft.com/office/drawing/2014/main" id="{B67C42CD-A7F8-40BA-B91D-83C5F79F33DF}"/>
              </a:ext>
            </a:extLst>
          </p:cNvPr>
          <p:cNvSpPr txBox="1"/>
          <p:nvPr/>
        </p:nvSpPr>
        <p:spPr>
          <a:xfrm>
            <a:off x="405780" y="2382331"/>
            <a:ext cx="9649072" cy="3785652"/>
          </a:xfrm>
          <a:prstGeom prst="rect">
            <a:avLst/>
          </a:prstGeom>
          <a:noFill/>
        </p:spPr>
        <p:txBody>
          <a:bodyPr wrap="square" rtlCol="0">
            <a:spAutoFit/>
          </a:bodyPr>
          <a:lstStyle/>
          <a:p>
            <a:r>
              <a:rPr lang="en-US" sz="4000" b="1" dirty="0"/>
              <a:t>Clearly state what you know—”FOF”</a:t>
            </a:r>
          </a:p>
          <a:p>
            <a:r>
              <a:rPr lang="en-US" sz="4000" dirty="0"/>
              <a:t>(Focus on the Facts)</a:t>
            </a:r>
          </a:p>
          <a:p>
            <a:pPr marL="571500" indent="-571500">
              <a:buFont typeface="Arial" panose="020B0604020202020204" pitchFamily="34" charset="0"/>
              <a:buChar char="•"/>
            </a:pPr>
            <a:r>
              <a:rPr lang="en-US" sz="4000" dirty="0"/>
              <a:t>Who was involved (witnesses)?</a:t>
            </a:r>
          </a:p>
          <a:p>
            <a:pPr marL="571500" indent="-571500">
              <a:buFont typeface="Arial" panose="020B0604020202020204" pitchFamily="34" charset="0"/>
              <a:buChar char="•"/>
            </a:pPr>
            <a:r>
              <a:rPr lang="en-US" sz="4000" dirty="0"/>
              <a:t>What happened? </a:t>
            </a:r>
          </a:p>
          <a:p>
            <a:pPr marL="571500" indent="-571500">
              <a:buFont typeface="Arial" panose="020B0604020202020204" pitchFamily="34" charset="0"/>
              <a:buChar char="•"/>
            </a:pPr>
            <a:r>
              <a:rPr lang="en-US" sz="4000" dirty="0"/>
              <a:t>Where did it happen? </a:t>
            </a:r>
          </a:p>
          <a:p>
            <a:pPr marL="571500" indent="-571500">
              <a:buFont typeface="Arial" panose="020B0604020202020204" pitchFamily="34" charset="0"/>
              <a:buChar char="•"/>
            </a:pPr>
            <a:r>
              <a:rPr lang="en-US" sz="4000" dirty="0"/>
              <a:t>When did it happen? </a:t>
            </a:r>
          </a:p>
        </p:txBody>
      </p:sp>
      <p:pic>
        <p:nvPicPr>
          <p:cNvPr id="4" name="Picture 2" descr="Related image">
            <a:extLst>
              <a:ext uri="{FF2B5EF4-FFF2-40B4-BE49-F238E27FC236}">
                <a16:creationId xmlns:a16="http://schemas.microsoft.com/office/drawing/2014/main" id="{4248A00C-474E-4A1A-BF65-A60F2D071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7521" y="3659281"/>
            <a:ext cx="3101513" cy="250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80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How? </a:t>
            </a:r>
            <a:endParaRPr lang="en-CA" dirty="0"/>
          </a:p>
        </p:txBody>
      </p:sp>
      <p:sp>
        <p:nvSpPr>
          <p:cNvPr id="6" name="TextBox 5">
            <a:extLst>
              <a:ext uri="{FF2B5EF4-FFF2-40B4-BE49-F238E27FC236}">
                <a16:creationId xmlns:a16="http://schemas.microsoft.com/office/drawing/2014/main" id="{B67C42CD-A7F8-40BA-B91D-83C5F79F33DF}"/>
              </a:ext>
            </a:extLst>
          </p:cNvPr>
          <p:cNvSpPr txBox="1"/>
          <p:nvPr/>
        </p:nvSpPr>
        <p:spPr>
          <a:xfrm>
            <a:off x="602076" y="2204864"/>
            <a:ext cx="9793088" cy="3785652"/>
          </a:xfrm>
          <a:prstGeom prst="rect">
            <a:avLst/>
          </a:prstGeom>
          <a:noFill/>
        </p:spPr>
        <p:txBody>
          <a:bodyPr wrap="square" rtlCol="0">
            <a:spAutoFit/>
          </a:bodyPr>
          <a:lstStyle/>
          <a:p>
            <a:pPr marL="571500" indent="-571500">
              <a:buFont typeface="Arial" panose="020B0604020202020204" pitchFamily="34" charset="0"/>
              <a:buChar char="•"/>
            </a:pPr>
            <a:r>
              <a:rPr lang="en-US" sz="4000" dirty="0"/>
              <a:t>Write documentation that is factual, fair, legal, objective, complete, and consistent.</a:t>
            </a:r>
          </a:p>
          <a:p>
            <a:pPr marL="571500" indent="-571500">
              <a:buFont typeface="Arial" panose="020B0604020202020204" pitchFamily="34" charset="0"/>
              <a:buChar char="•"/>
            </a:pPr>
            <a:r>
              <a:rPr lang="en-US" sz="4000" dirty="0"/>
              <a:t>Avoid opinions.</a:t>
            </a:r>
          </a:p>
          <a:p>
            <a:pPr marL="571500" indent="-571500">
              <a:buFont typeface="Arial" panose="020B0604020202020204" pitchFamily="34" charset="0"/>
              <a:buChar char="•"/>
            </a:pPr>
            <a:r>
              <a:rPr lang="en-US" sz="4000" dirty="0"/>
              <a:t>Avoid also trying to interpret the employee’s behavior.</a:t>
            </a:r>
          </a:p>
        </p:txBody>
      </p:sp>
      <p:pic>
        <p:nvPicPr>
          <p:cNvPr id="4" name="Picture 2" descr="Related image">
            <a:extLst>
              <a:ext uri="{FF2B5EF4-FFF2-40B4-BE49-F238E27FC236}">
                <a16:creationId xmlns:a16="http://schemas.microsoft.com/office/drawing/2014/main" id="{4248A00C-474E-4A1A-BF65-A60F2D071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772" y="3573016"/>
            <a:ext cx="2566800" cy="207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1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How? </a:t>
            </a:r>
            <a:endParaRPr lang="en-CA" dirty="0"/>
          </a:p>
        </p:txBody>
      </p:sp>
      <p:sp>
        <p:nvSpPr>
          <p:cNvPr id="6" name="TextBox 5">
            <a:extLst>
              <a:ext uri="{FF2B5EF4-FFF2-40B4-BE49-F238E27FC236}">
                <a16:creationId xmlns:a16="http://schemas.microsoft.com/office/drawing/2014/main" id="{B67C42CD-A7F8-40BA-B91D-83C5F79F33DF}"/>
              </a:ext>
            </a:extLst>
          </p:cNvPr>
          <p:cNvSpPr txBox="1"/>
          <p:nvPr/>
        </p:nvSpPr>
        <p:spPr>
          <a:xfrm>
            <a:off x="189756" y="2204864"/>
            <a:ext cx="10153128" cy="5016758"/>
          </a:xfrm>
          <a:prstGeom prst="rect">
            <a:avLst/>
          </a:prstGeom>
          <a:noFill/>
        </p:spPr>
        <p:txBody>
          <a:bodyPr wrap="square" rtlCol="0">
            <a:spAutoFit/>
          </a:bodyPr>
          <a:lstStyle/>
          <a:p>
            <a:r>
              <a:rPr lang="en-US" sz="2800" dirty="0"/>
              <a:t>Don’t draw sweeping conclusions</a:t>
            </a:r>
          </a:p>
          <a:p>
            <a:pPr marL="571500" indent="-571500">
              <a:buFont typeface="Arial" panose="020B0604020202020204" pitchFamily="34" charset="0"/>
              <a:buChar char="•"/>
            </a:pPr>
            <a:r>
              <a:rPr lang="en-US" sz="2800" dirty="0"/>
              <a:t>-”I’ve had enough of her drama!”</a:t>
            </a:r>
          </a:p>
          <a:p>
            <a:pPr marL="571500" indent="-571500">
              <a:buFont typeface="Arial" panose="020B0604020202020204" pitchFamily="34" charset="0"/>
              <a:buChar char="•"/>
            </a:pPr>
            <a:r>
              <a:rPr lang="en-US" sz="2800" dirty="0"/>
              <a:t>-”His bad attitude has a negative effect on everyone”. </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sz="2800" dirty="0"/>
          </a:p>
          <a:p>
            <a:r>
              <a:rPr lang="en-US" sz="2800" dirty="0"/>
              <a:t>Instead, explain the facts to support those conclusions. </a:t>
            </a:r>
          </a:p>
          <a:p>
            <a:pPr marL="571500" indent="-571500">
              <a:buFont typeface="Arial" panose="020B0604020202020204" pitchFamily="34" charset="0"/>
              <a:buChar char="•"/>
            </a:pPr>
            <a:r>
              <a:rPr lang="en-US" sz="2800" dirty="0"/>
              <a:t>-”She slammed the door to my office as she left” </a:t>
            </a:r>
          </a:p>
          <a:p>
            <a:pPr marL="571500" indent="-571500">
              <a:buFont typeface="Arial" panose="020B0604020202020204" pitchFamily="34" charset="0"/>
              <a:buChar char="•"/>
            </a:pPr>
            <a:r>
              <a:rPr lang="en-US" sz="2800" dirty="0"/>
              <a:t>-”Two office assistants have expressed concern about working with him”. </a:t>
            </a:r>
          </a:p>
          <a:p>
            <a:pPr marL="571500" indent="-571500">
              <a:buFont typeface="Arial" panose="020B0604020202020204" pitchFamily="34" charset="0"/>
              <a:buChar char="•"/>
            </a:pPr>
            <a:endParaRPr lang="en-US" sz="4000" dirty="0"/>
          </a:p>
        </p:txBody>
      </p:sp>
      <p:pic>
        <p:nvPicPr>
          <p:cNvPr id="4" name="Picture 2" descr="Related image">
            <a:extLst>
              <a:ext uri="{FF2B5EF4-FFF2-40B4-BE49-F238E27FC236}">
                <a16:creationId xmlns:a16="http://schemas.microsoft.com/office/drawing/2014/main" id="{4248A00C-474E-4A1A-BF65-A60F2D071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3895" y="2020326"/>
            <a:ext cx="3101513" cy="250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33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US" dirty="0"/>
              <a:t>Documentation in Health and Safety</a:t>
            </a:r>
            <a:br>
              <a:rPr lang="en-US" dirty="0"/>
            </a:br>
            <a:r>
              <a:rPr lang="en-US" dirty="0"/>
              <a:t>How? </a:t>
            </a:r>
            <a:endParaRPr lang="en-CA" dirty="0"/>
          </a:p>
        </p:txBody>
      </p:sp>
      <p:sp>
        <p:nvSpPr>
          <p:cNvPr id="6" name="TextBox 5">
            <a:extLst>
              <a:ext uri="{FF2B5EF4-FFF2-40B4-BE49-F238E27FC236}">
                <a16:creationId xmlns:a16="http://schemas.microsoft.com/office/drawing/2014/main" id="{B67C42CD-A7F8-40BA-B91D-83C5F79F33DF}"/>
              </a:ext>
            </a:extLst>
          </p:cNvPr>
          <p:cNvSpPr txBox="1"/>
          <p:nvPr/>
        </p:nvSpPr>
        <p:spPr>
          <a:xfrm>
            <a:off x="189756" y="2132856"/>
            <a:ext cx="11737304" cy="4770537"/>
          </a:xfrm>
          <a:prstGeom prst="rect">
            <a:avLst/>
          </a:prstGeom>
          <a:noFill/>
        </p:spPr>
        <p:txBody>
          <a:bodyPr wrap="square" rtlCol="0">
            <a:spAutoFit/>
          </a:bodyPr>
          <a:lstStyle/>
          <a:p>
            <a:pPr marL="571500" indent="-571500">
              <a:buFont typeface="Arial" panose="020B0604020202020204" pitchFamily="34" charset="0"/>
              <a:buChar char="•"/>
            </a:pPr>
            <a:r>
              <a:rPr lang="en-US" sz="3200" dirty="0"/>
              <a:t>Identify the problem</a:t>
            </a:r>
          </a:p>
          <a:p>
            <a:r>
              <a:rPr lang="en-US" sz="3200" dirty="0"/>
              <a:t>		-Violation of Rule or Policy</a:t>
            </a:r>
          </a:p>
          <a:p>
            <a:r>
              <a:rPr lang="en-US" sz="3200" dirty="0"/>
              <a:t>		-Performance Standard not being met</a:t>
            </a:r>
          </a:p>
          <a:p>
            <a:pPr marL="571500" indent="-571500">
              <a:buFont typeface="Arial" panose="020B0604020202020204" pitchFamily="34" charset="0"/>
              <a:buChar char="•"/>
            </a:pPr>
            <a:r>
              <a:rPr lang="en-US" sz="3200" dirty="0"/>
              <a:t>Identify how the employee can resolve the problem.</a:t>
            </a:r>
          </a:p>
          <a:p>
            <a:pPr marL="571500" indent="-571500">
              <a:buFont typeface="Arial" panose="020B0604020202020204" pitchFamily="34" charset="0"/>
              <a:buChar char="•"/>
            </a:pPr>
            <a:r>
              <a:rPr lang="en-US" sz="3200" dirty="0"/>
              <a:t>Identify actions that you have and will take if the problem is not resolved. </a:t>
            </a:r>
          </a:p>
          <a:p>
            <a:pPr marL="571500" indent="-571500">
              <a:buFont typeface="Arial" panose="020B0604020202020204" pitchFamily="34" charset="0"/>
              <a:buChar char="•"/>
            </a:pPr>
            <a:r>
              <a:rPr lang="en-US" sz="3200" dirty="0"/>
              <a:t>Reiterate performance expectations</a:t>
            </a:r>
          </a:p>
          <a:p>
            <a:pPr marL="571500" indent="-571500">
              <a:buFont typeface="Arial" panose="020B0604020202020204" pitchFamily="34" charset="0"/>
              <a:buChar char="•"/>
            </a:pPr>
            <a:r>
              <a:rPr lang="en-US" sz="3200" dirty="0"/>
              <a:t>Date it, sign it and follow up</a:t>
            </a:r>
            <a:r>
              <a:rPr lang="en-US" sz="4000" dirty="0"/>
              <a:t>. </a:t>
            </a:r>
          </a:p>
          <a:p>
            <a:pPr marL="571500" indent="-571500">
              <a:buFont typeface="Arial" panose="020B0604020202020204" pitchFamily="34" charset="0"/>
              <a:buChar char="•"/>
            </a:pPr>
            <a:endParaRPr lang="en-US" sz="4000" dirty="0"/>
          </a:p>
        </p:txBody>
      </p:sp>
    </p:spTree>
    <p:extLst>
      <p:ext uri="{BB962C8B-B14F-4D97-AF65-F5344CB8AC3E}">
        <p14:creationId xmlns:p14="http://schemas.microsoft.com/office/powerpoint/2010/main" val="64737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0DB3-2BC6-43AD-BB7E-DE2E01E122CC}"/>
              </a:ext>
            </a:extLst>
          </p:cNvPr>
          <p:cNvSpPr>
            <a:spLocks noGrp="1"/>
          </p:cNvSpPr>
          <p:nvPr>
            <p:ph type="title"/>
          </p:nvPr>
        </p:nvSpPr>
        <p:spPr>
          <a:xfrm>
            <a:off x="809789" y="692696"/>
            <a:ext cx="10569245" cy="970450"/>
          </a:xfrm>
        </p:spPr>
        <p:txBody>
          <a:bodyPr/>
          <a:lstStyle/>
          <a:p>
            <a:pPr algn="ctr"/>
            <a:r>
              <a:rPr lang="en-CA" dirty="0"/>
              <a:t>The Secret Diary</a:t>
            </a:r>
          </a:p>
        </p:txBody>
      </p:sp>
      <p:sp>
        <p:nvSpPr>
          <p:cNvPr id="6" name="TextBox 5">
            <a:extLst>
              <a:ext uri="{FF2B5EF4-FFF2-40B4-BE49-F238E27FC236}">
                <a16:creationId xmlns:a16="http://schemas.microsoft.com/office/drawing/2014/main" id="{B67C42CD-A7F8-40BA-B91D-83C5F79F33DF}"/>
              </a:ext>
            </a:extLst>
          </p:cNvPr>
          <p:cNvSpPr txBox="1"/>
          <p:nvPr/>
        </p:nvSpPr>
        <p:spPr>
          <a:xfrm>
            <a:off x="189756" y="3068960"/>
            <a:ext cx="9217024" cy="1323439"/>
          </a:xfrm>
          <a:prstGeom prst="rect">
            <a:avLst/>
          </a:prstGeom>
          <a:noFill/>
        </p:spPr>
        <p:txBody>
          <a:bodyPr wrap="square" rtlCol="0">
            <a:spAutoFit/>
          </a:bodyPr>
          <a:lstStyle/>
          <a:p>
            <a:r>
              <a:rPr lang="en-US" sz="4000" i="1" dirty="0"/>
              <a:t>If its important enough to discuss, </a:t>
            </a:r>
          </a:p>
          <a:p>
            <a:r>
              <a:rPr lang="en-US" sz="4000" i="1" dirty="0"/>
              <a:t>its important enough to write down. </a:t>
            </a:r>
          </a:p>
        </p:txBody>
      </p:sp>
      <p:pic>
        <p:nvPicPr>
          <p:cNvPr id="4" name="Picture 2" descr="Image result for black closed secure notebook clip art">
            <a:extLst>
              <a:ext uri="{FF2B5EF4-FFF2-40B4-BE49-F238E27FC236}">
                <a16:creationId xmlns:a16="http://schemas.microsoft.com/office/drawing/2014/main" id="{F3A0C3D5-9DAB-4B23-839D-C73D220D669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974733" y="2636912"/>
            <a:ext cx="2952328"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78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4CE0F2-C7C3-4EFE-8E6D-4CC8D07005F7}"/>
              </a:ext>
            </a:extLst>
          </p:cNvPr>
          <p:cNvSpPr txBox="1"/>
          <p:nvPr/>
        </p:nvSpPr>
        <p:spPr>
          <a:xfrm>
            <a:off x="225759" y="797510"/>
            <a:ext cx="11737305" cy="5262979"/>
          </a:xfrm>
          <a:prstGeom prst="rect">
            <a:avLst/>
          </a:prstGeom>
          <a:noFill/>
        </p:spPr>
        <p:txBody>
          <a:bodyPr wrap="square" rtlCol="0">
            <a:spAutoFit/>
          </a:bodyPr>
          <a:lstStyle/>
          <a:p>
            <a:pPr algn="just"/>
            <a:r>
              <a:rPr lang="en-US" sz="2400" i="1" dirty="0"/>
              <a:t>As a team let's discuss.  What are some of your challenges , questions or experiences with documentation?</a:t>
            </a:r>
          </a:p>
          <a:p>
            <a:pPr algn="just"/>
            <a:endParaRPr lang="en-US" sz="2400" i="1" dirty="0"/>
          </a:p>
          <a:p>
            <a:pPr algn="just"/>
            <a:r>
              <a:rPr lang="en-US" sz="2400" i="1" dirty="0"/>
              <a:t>Without giving identifying details…  How has documentation “saved” a situation you had? How has NOT having it hurt a situation you had? </a:t>
            </a:r>
          </a:p>
          <a:p>
            <a:endParaRPr lang="en-US" sz="2400" dirty="0"/>
          </a:p>
          <a:p>
            <a:r>
              <a:rPr lang="en-US" sz="2400" b="1" dirty="0"/>
              <a:t>Example:</a:t>
            </a:r>
          </a:p>
          <a:p>
            <a:endParaRPr lang="en-US" sz="2400" dirty="0"/>
          </a:p>
          <a:p>
            <a:r>
              <a:rPr lang="en-US" sz="2400" dirty="0"/>
              <a:t>Team leader comes to HR: </a:t>
            </a:r>
            <a:br>
              <a:rPr lang="en-US" sz="2400" dirty="0"/>
            </a:br>
            <a:r>
              <a:rPr lang="en-US" sz="2400" dirty="0"/>
              <a:t>“I need to terminate this employee NOW , they have been problems for years, I’ve talked to them countless times, lots of safety violations and I’m DONE with it.”  HR responds.. “Okay where’s the documentation.” Silence.  The process must start over from the beginning.  NO documentation, no termination OR possibility for improvement. </a:t>
            </a:r>
            <a:endParaRPr lang="en-CA" sz="2400" dirty="0"/>
          </a:p>
        </p:txBody>
      </p:sp>
    </p:spTree>
    <p:extLst>
      <p:ext uri="{BB962C8B-B14F-4D97-AF65-F5344CB8AC3E}">
        <p14:creationId xmlns:p14="http://schemas.microsoft.com/office/powerpoint/2010/main" val="394431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7C42CD-A7F8-40BA-B91D-83C5F79F33DF}"/>
              </a:ext>
            </a:extLst>
          </p:cNvPr>
          <p:cNvSpPr txBox="1"/>
          <p:nvPr/>
        </p:nvSpPr>
        <p:spPr>
          <a:xfrm>
            <a:off x="153864" y="533812"/>
            <a:ext cx="7848872" cy="5632311"/>
          </a:xfrm>
          <a:prstGeom prst="rect">
            <a:avLst/>
          </a:prstGeom>
          <a:noFill/>
        </p:spPr>
        <p:txBody>
          <a:bodyPr wrap="square" rtlCol="0">
            <a:spAutoFit/>
          </a:bodyPr>
          <a:lstStyle/>
          <a:p>
            <a:pPr marL="571500" indent="-571500">
              <a:buFont typeface="Arial" panose="020B0604020202020204" pitchFamily="34" charset="0"/>
              <a:buChar char="•"/>
            </a:pPr>
            <a:r>
              <a:rPr lang="en-US" sz="4000" dirty="0"/>
              <a:t>Take time to log in to the website and go over the forms.  </a:t>
            </a:r>
          </a:p>
          <a:p>
            <a:pPr marL="571500" indent="-571500">
              <a:buFont typeface="Arial" panose="020B0604020202020204" pitchFamily="34" charset="0"/>
              <a:buChar char="•"/>
            </a:pPr>
            <a:r>
              <a:rPr lang="en-US" sz="4000" dirty="0"/>
              <a:t>If you see something that needs updating let Gina know. </a:t>
            </a:r>
          </a:p>
          <a:p>
            <a:pPr marL="571500" indent="-571500">
              <a:buFont typeface="Arial" panose="020B0604020202020204" pitchFamily="34" charset="0"/>
              <a:buChar char="•"/>
            </a:pPr>
            <a:r>
              <a:rPr lang="en-US" sz="4000" dirty="0"/>
              <a:t>Remember all hires have to register again, even returning ones</a:t>
            </a:r>
          </a:p>
        </p:txBody>
      </p:sp>
      <p:pic>
        <p:nvPicPr>
          <p:cNvPr id="8" name="Picture 7">
            <a:extLst>
              <a:ext uri="{FF2B5EF4-FFF2-40B4-BE49-F238E27FC236}">
                <a16:creationId xmlns:a16="http://schemas.microsoft.com/office/drawing/2014/main" id="{D218412B-D780-4672-8C24-2D51013C7557}"/>
              </a:ext>
            </a:extLst>
          </p:cNvPr>
          <p:cNvPicPr>
            <a:picLocks noChangeAspect="1"/>
          </p:cNvPicPr>
          <p:nvPr/>
        </p:nvPicPr>
        <p:blipFill>
          <a:blip r:embed="rId2"/>
          <a:stretch>
            <a:fillRect/>
          </a:stretch>
        </p:blipFill>
        <p:spPr>
          <a:xfrm>
            <a:off x="8002736" y="980728"/>
            <a:ext cx="3952875" cy="4105275"/>
          </a:xfrm>
          <a:prstGeom prst="rect">
            <a:avLst/>
          </a:prstGeom>
        </p:spPr>
      </p:pic>
    </p:spTree>
    <p:extLst>
      <p:ext uri="{BB962C8B-B14F-4D97-AF65-F5344CB8AC3E}">
        <p14:creationId xmlns:p14="http://schemas.microsoft.com/office/powerpoint/2010/main" val="10665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050" name="Picture 2" descr="Mobile Forms News Blog | Mobile forms made easy!">
            <a:extLst>
              <a:ext uri="{FF2B5EF4-FFF2-40B4-BE49-F238E27FC236}">
                <a16:creationId xmlns:a16="http://schemas.microsoft.com/office/drawing/2014/main" id="{0BEEBCDB-5BEF-4492-81C2-ABAF64F46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924" y="332656"/>
            <a:ext cx="7620000" cy="1581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5F13AF-F454-40CF-AEF7-B531DA0BE5BC}"/>
              </a:ext>
            </a:extLst>
          </p:cNvPr>
          <p:cNvSpPr txBox="1"/>
          <p:nvPr/>
        </p:nvSpPr>
        <p:spPr>
          <a:xfrm>
            <a:off x="549796" y="2420888"/>
            <a:ext cx="11089232" cy="4401205"/>
          </a:xfrm>
          <a:prstGeom prst="rect">
            <a:avLst/>
          </a:prstGeom>
          <a:noFill/>
        </p:spPr>
        <p:txBody>
          <a:bodyPr wrap="square" rtlCol="0">
            <a:spAutoFit/>
          </a:bodyPr>
          <a:lstStyle/>
          <a:p>
            <a:pPr marL="285750" indent="-285750">
              <a:buFont typeface="Arial" panose="020B0604020202020204" pitchFamily="34" charset="0"/>
              <a:buChar char="•"/>
            </a:pPr>
            <a:r>
              <a:rPr lang="en-CA" sz="3200" dirty="0"/>
              <a:t>Take time to get familiar with pronto forms again. Go through the available ones and do tests of each one. </a:t>
            </a:r>
          </a:p>
          <a:p>
            <a:pPr marL="285750" indent="-285750">
              <a:buFont typeface="Arial" panose="020B0604020202020204" pitchFamily="34" charset="0"/>
              <a:buChar char="•"/>
            </a:pPr>
            <a:r>
              <a:rPr lang="en-CA" sz="3200" dirty="0"/>
              <a:t>Garden Center Inspection Forms: Supervisors should do a complete inspection of each site at the beginning of the season.  Follow up on the crack reporting project we started last year. Document in the form and enlist Brian’s help with any issues at store level. </a:t>
            </a:r>
          </a:p>
          <a:p>
            <a:pPr marL="285750" indent="-285750">
              <a:buFont typeface="Arial" panose="020B0604020202020204" pitchFamily="34" charset="0"/>
              <a:buChar char="•"/>
            </a:pPr>
            <a:endParaRPr lang="en-CA" sz="2400" dirty="0"/>
          </a:p>
        </p:txBody>
      </p:sp>
    </p:spTree>
    <p:extLst>
      <p:ext uri="{BB962C8B-B14F-4D97-AF65-F5344CB8AC3E}">
        <p14:creationId xmlns:p14="http://schemas.microsoft.com/office/powerpoint/2010/main" val="154967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074" name="Picture 2" descr="Oops Emoji [Free Download All Emojis] | Emoji Island">
            <a:extLst>
              <a:ext uri="{FF2B5EF4-FFF2-40B4-BE49-F238E27FC236}">
                <a16:creationId xmlns:a16="http://schemas.microsoft.com/office/drawing/2014/main" id="{FF9F5A69-C75F-41F4-945F-101116186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07" y="330114"/>
            <a:ext cx="1440160" cy="14770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ops - Oops Png PNG Image | Transparent PNG Free Download on SeekPNG">
            <a:extLst>
              <a:ext uri="{FF2B5EF4-FFF2-40B4-BE49-F238E27FC236}">
                <a16:creationId xmlns:a16="http://schemas.microsoft.com/office/drawing/2014/main" id="{1DE105B5-AF0D-49E5-B4A0-FF4C72CC8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052" y="260648"/>
            <a:ext cx="6010300" cy="1546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logo&#10;&#10;Description automatically generated">
            <a:extLst>
              <a:ext uri="{FF2B5EF4-FFF2-40B4-BE49-F238E27FC236}">
                <a16:creationId xmlns:a16="http://schemas.microsoft.com/office/drawing/2014/main" id="{08875CDB-8E1B-49FA-B6C0-B39CC25D2BCA}"/>
              </a:ext>
            </a:extLst>
          </p:cNvPr>
          <p:cNvPicPr>
            <a:picLocks noChangeAspect="1"/>
          </p:cNvPicPr>
          <p:nvPr/>
        </p:nvPicPr>
        <p:blipFill>
          <a:blip r:embed="rId4"/>
          <a:stretch>
            <a:fillRect/>
          </a:stretch>
        </p:blipFill>
        <p:spPr>
          <a:xfrm>
            <a:off x="9260562" y="116632"/>
            <a:ext cx="2357575" cy="2002100"/>
          </a:xfrm>
          <a:prstGeom prst="rect">
            <a:avLst/>
          </a:prstGeom>
        </p:spPr>
      </p:pic>
      <p:sp>
        <p:nvSpPr>
          <p:cNvPr id="6" name="TextBox 5">
            <a:extLst>
              <a:ext uri="{FF2B5EF4-FFF2-40B4-BE49-F238E27FC236}">
                <a16:creationId xmlns:a16="http://schemas.microsoft.com/office/drawing/2014/main" id="{4C80A6F7-5C88-4E86-ABED-DDC28436B94A}"/>
              </a:ext>
            </a:extLst>
          </p:cNvPr>
          <p:cNvSpPr txBox="1"/>
          <p:nvPr/>
        </p:nvSpPr>
        <p:spPr>
          <a:xfrm>
            <a:off x="495706" y="2039921"/>
            <a:ext cx="11359345" cy="5509200"/>
          </a:xfrm>
          <a:prstGeom prst="rect">
            <a:avLst/>
          </a:prstGeom>
          <a:noFill/>
        </p:spPr>
        <p:txBody>
          <a:bodyPr wrap="square" rtlCol="0">
            <a:spAutoFit/>
          </a:bodyPr>
          <a:lstStyle/>
          <a:p>
            <a:pPr algn="ctr"/>
            <a:r>
              <a:rPr lang="en-CA" sz="3200" b="1" dirty="0"/>
              <a:t>Common Errors Seen Include;</a:t>
            </a:r>
          </a:p>
          <a:p>
            <a:pPr marL="457200" indent="-457200">
              <a:buAutoNum type="arabicPeriod"/>
            </a:pPr>
            <a:r>
              <a:rPr lang="en-CA" sz="2400" dirty="0"/>
              <a:t>Never send ANY personal info via email! This includes driver’s license, banking info and social insurance numbers.  If you do, you need to let the employee know of the security breach and delete out of your sent folder AND trash.  Use the secure document button on the website. </a:t>
            </a:r>
          </a:p>
          <a:p>
            <a:pPr marL="457200" indent="-457200">
              <a:buAutoNum type="arabicPeriod"/>
            </a:pPr>
            <a:r>
              <a:rPr lang="en-CA" sz="2400" dirty="0"/>
              <a:t>Never enter the SIN on the contract. The wording is “Legal Name as SEEN on the SIN not enter your SIN”. </a:t>
            </a:r>
          </a:p>
          <a:p>
            <a:pPr marL="457200" indent="-457200">
              <a:buAutoNum type="arabicPeriod"/>
            </a:pPr>
            <a:r>
              <a:rPr lang="en-CA" sz="2400" dirty="0"/>
              <a:t>Send all documents by adobe scan do not send jpegs. </a:t>
            </a:r>
          </a:p>
          <a:p>
            <a:pPr marL="457200" indent="-457200">
              <a:buAutoNum type="arabicPeriod"/>
            </a:pPr>
            <a:r>
              <a:rPr lang="en-CA" sz="2400" dirty="0"/>
              <a:t>Send all documents together by employee please do not combine them.   </a:t>
            </a:r>
          </a:p>
          <a:p>
            <a:pPr marL="457200" indent="-457200">
              <a:buAutoNum type="arabicPeriod"/>
            </a:pPr>
            <a:r>
              <a:rPr lang="en-CA" sz="2400" dirty="0"/>
              <a:t>Notify both Gina and Allison when you have hired someone so they can be set up in Time Guardian and approved on the website. </a:t>
            </a:r>
          </a:p>
          <a:p>
            <a:pPr algn="ctr"/>
            <a:endParaRPr lang="en-CA" sz="2800" dirty="0"/>
          </a:p>
          <a:p>
            <a:pPr algn="ctr"/>
            <a:endParaRPr lang="en-CA" sz="2800" dirty="0"/>
          </a:p>
        </p:txBody>
      </p:sp>
    </p:spTree>
    <p:extLst>
      <p:ext uri="{BB962C8B-B14F-4D97-AF65-F5344CB8AC3E}">
        <p14:creationId xmlns:p14="http://schemas.microsoft.com/office/powerpoint/2010/main" val="145649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074" name="Picture 2" descr="Oops Emoji [Free Download All Emojis] | Emoji Island">
            <a:extLst>
              <a:ext uri="{FF2B5EF4-FFF2-40B4-BE49-F238E27FC236}">
                <a16:creationId xmlns:a16="http://schemas.microsoft.com/office/drawing/2014/main" id="{FF9F5A69-C75F-41F4-945F-101116186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07" y="330114"/>
            <a:ext cx="1440160" cy="14770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ops - Oops Png PNG Image | Transparent PNG Free Download on SeekPNG">
            <a:extLst>
              <a:ext uri="{FF2B5EF4-FFF2-40B4-BE49-F238E27FC236}">
                <a16:creationId xmlns:a16="http://schemas.microsoft.com/office/drawing/2014/main" id="{1DE105B5-AF0D-49E5-B4A0-FF4C72CC8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052" y="260648"/>
            <a:ext cx="6010300" cy="1546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logo&#10;&#10;Description automatically generated">
            <a:extLst>
              <a:ext uri="{FF2B5EF4-FFF2-40B4-BE49-F238E27FC236}">
                <a16:creationId xmlns:a16="http://schemas.microsoft.com/office/drawing/2014/main" id="{08875CDB-8E1B-49FA-B6C0-B39CC25D2BCA}"/>
              </a:ext>
            </a:extLst>
          </p:cNvPr>
          <p:cNvPicPr>
            <a:picLocks noChangeAspect="1"/>
          </p:cNvPicPr>
          <p:nvPr/>
        </p:nvPicPr>
        <p:blipFill>
          <a:blip r:embed="rId4"/>
          <a:stretch>
            <a:fillRect/>
          </a:stretch>
        </p:blipFill>
        <p:spPr>
          <a:xfrm>
            <a:off x="9260562" y="116632"/>
            <a:ext cx="2357575" cy="2002100"/>
          </a:xfrm>
          <a:prstGeom prst="rect">
            <a:avLst/>
          </a:prstGeom>
        </p:spPr>
      </p:pic>
      <p:sp>
        <p:nvSpPr>
          <p:cNvPr id="6" name="TextBox 5">
            <a:extLst>
              <a:ext uri="{FF2B5EF4-FFF2-40B4-BE49-F238E27FC236}">
                <a16:creationId xmlns:a16="http://schemas.microsoft.com/office/drawing/2014/main" id="{4C80A6F7-5C88-4E86-ABED-DDC28436B94A}"/>
              </a:ext>
            </a:extLst>
          </p:cNvPr>
          <p:cNvSpPr txBox="1"/>
          <p:nvPr/>
        </p:nvSpPr>
        <p:spPr>
          <a:xfrm>
            <a:off x="495706" y="2039921"/>
            <a:ext cx="11359345" cy="5447645"/>
          </a:xfrm>
          <a:prstGeom prst="rect">
            <a:avLst/>
          </a:prstGeom>
          <a:noFill/>
        </p:spPr>
        <p:txBody>
          <a:bodyPr wrap="square" rtlCol="0">
            <a:spAutoFit/>
          </a:bodyPr>
          <a:lstStyle/>
          <a:p>
            <a:pPr algn="ctr"/>
            <a:r>
              <a:rPr lang="en-CA" sz="3200" b="1" dirty="0"/>
              <a:t>Common Errors Seen Include;</a:t>
            </a:r>
          </a:p>
          <a:p>
            <a:pPr algn="just"/>
            <a:r>
              <a:rPr lang="en-CA" sz="2400" b="1" dirty="0"/>
              <a:t>When taking photos of documents either through pronto or other means always take a GOOD photo. What you see is what comes in and quality counts for printing. </a:t>
            </a:r>
          </a:p>
          <a:p>
            <a:pPr marL="457200" indent="-457200" algn="just">
              <a:buFont typeface="+mj-lt"/>
              <a:buAutoNum type="arabicPeriod"/>
            </a:pPr>
            <a:r>
              <a:rPr lang="en-US" sz="2400" dirty="0"/>
              <a:t>Use natural light. (turn off flash) Put your paper on a table near (but not too near) a window.</a:t>
            </a:r>
          </a:p>
          <a:p>
            <a:pPr marL="457200" indent="-457200" algn="just">
              <a:buFont typeface="+mj-lt"/>
              <a:buAutoNum type="arabicPeriod"/>
            </a:pPr>
            <a:r>
              <a:rPr lang="en-US" sz="2400" dirty="0"/>
              <a:t>Hold your phone square (head on) to the document, not at an angle</a:t>
            </a:r>
          </a:p>
          <a:p>
            <a:pPr marL="457200" indent="-457200" algn="just">
              <a:buFont typeface="+mj-lt"/>
              <a:buAutoNum type="arabicPeriod"/>
            </a:pPr>
            <a:r>
              <a:rPr lang="en-US" sz="2400" dirty="0"/>
              <a:t>Ensure they are flat, eliminate wrinkles or folds, make sure its legible (if you can’t read it neither can Allison).</a:t>
            </a:r>
          </a:p>
          <a:p>
            <a:pPr marL="457200" indent="-457200" algn="just">
              <a:buFont typeface="+mj-lt"/>
              <a:buAutoNum type="arabicPeriod"/>
            </a:pPr>
            <a:r>
              <a:rPr lang="en-US" sz="2400" dirty="0"/>
              <a:t>Distance is key. Crop if you need to. </a:t>
            </a:r>
          </a:p>
          <a:p>
            <a:pPr marL="457200" indent="-457200" algn="just">
              <a:buFont typeface="+mj-lt"/>
              <a:buAutoNum type="arabicPeriod"/>
            </a:pPr>
            <a:r>
              <a:rPr lang="en-US" sz="2400" dirty="0"/>
              <a:t>Remember all documents sent need to have </a:t>
            </a:r>
            <a:r>
              <a:rPr lang="en-US" sz="2400" b="1" u="sng" dirty="0"/>
              <a:t>name</a:t>
            </a:r>
            <a:r>
              <a:rPr lang="en-US" sz="2400" dirty="0"/>
              <a:t> somewhere on it. </a:t>
            </a:r>
          </a:p>
          <a:p>
            <a:pPr marL="457200" indent="-457200" algn="just">
              <a:buFont typeface="+mj-lt"/>
              <a:buAutoNum type="arabicPeriod"/>
            </a:pPr>
            <a:endParaRPr lang="en-CA" sz="2400" dirty="0"/>
          </a:p>
          <a:p>
            <a:pPr algn="just"/>
            <a:endParaRPr lang="en-CA" sz="2400" b="1" dirty="0"/>
          </a:p>
          <a:p>
            <a:pPr algn="ctr"/>
            <a:endParaRPr lang="en-CA" sz="2800" dirty="0"/>
          </a:p>
        </p:txBody>
      </p:sp>
    </p:spTree>
    <p:extLst>
      <p:ext uri="{BB962C8B-B14F-4D97-AF65-F5344CB8AC3E}">
        <p14:creationId xmlns:p14="http://schemas.microsoft.com/office/powerpoint/2010/main" val="188815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81B0E2-2D56-4467-BC11-327BA41595DB}"/>
              </a:ext>
            </a:extLst>
          </p:cNvPr>
          <p:cNvSpPr txBox="1"/>
          <p:nvPr/>
        </p:nvSpPr>
        <p:spPr>
          <a:xfrm>
            <a:off x="1522413" y="189723"/>
            <a:ext cx="9144000" cy="11445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dirty="0">
                <a:latin typeface="+mj-lt"/>
                <a:ea typeface="+mj-ea"/>
                <a:cs typeface="+mj-cs"/>
              </a:rPr>
              <a:t>Injury Stats</a:t>
            </a:r>
            <a:endParaRPr lang="en-CA" sz="5400" dirty="0">
              <a:latin typeface="+mj-lt"/>
              <a:ea typeface="+mj-ea"/>
              <a:cs typeface="+mj-cs"/>
            </a:endParaRPr>
          </a:p>
        </p:txBody>
      </p:sp>
      <p:graphicFrame>
        <p:nvGraphicFramePr>
          <p:cNvPr id="9" name="Chart 8">
            <a:extLst>
              <a:ext uri="{FF2B5EF4-FFF2-40B4-BE49-F238E27FC236}">
                <a16:creationId xmlns:a16="http://schemas.microsoft.com/office/drawing/2014/main" id="{76FD4D25-A7E9-4907-8C09-6AA7E23A3CAC}"/>
              </a:ext>
            </a:extLst>
          </p:cNvPr>
          <p:cNvGraphicFramePr/>
          <p:nvPr>
            <p:extLst>
              <p:ext uri="{D42A27DB-BD31-4B8C-83A1-F6EECF244321}">
                <p14:modId xmlns:p14="http://schemas.microsoft.com/office/powerpoint/2010/main" val="2010491741"/>
              </p:ext>
            </p:extLst>
          </p:nvPr>
        </p:nvGraphicFramePr>
        <p:xfrm>
          <a:off x="2061964" y="1484784"/>
          <a:ext cx="7272808" cy="50394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834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34FB5F-3425-40DA-B7A1-EAD50C03EC11}"/>
              </a:ext>
            </a:extLst>
          </p:cNvPr>
          <p:cNvPicPr>
            <a:picLocks noChangeAspect="1"/>
          </p:cNvPicPr>
          <p:nvPr/>
        </p:nvPicPr>
        <p:blipFill>
          <a:blip r:embed="rId3"/>
          <a:stretch>
            <a:fillRect/>
          </a:stretch>
        </p:blipFill>
        <p:spPr>
          <a:xfrm>
            <a:off x="210207" y="596791"/>
            <a:ext cx="6607503" cy="4955628"/>
          </a:xfrm>
          <a:prstGeom prst="rect">
            <a:avLst/>
          </a:prstGeom>
        </p:spPr>
      </p:pic>
      <p:pic>
        <p:nvPicPr>
          <p:cNvPr id="7" name="Picture 6">
            <a:extLst>
              <a:ext uri="{FF2B5EF4-FFF2-40B4-BE49-F238E27FC236}">
                <a16:creationId xmlns:a16="http://schemas.microsoft.com/office/drawing/2014/main" id="{5FFC1D89-355D-4AA8-88B6-8F4AEB1A8332}"/>
              </a:ext>
            </a:extLst>
          </p:cNvPr>
          <p:cNvPicPr>
            <a:picLocks noChangeAspect="1"/>
          </p:cNvPicPr>
          <p:nvPr/>
        </p:nvPicPr>
        <p:blipFill>
          <a:blip r:embed="rId4"/>
          <a:stretch>
            <a:fillRect/>
          </a:stretch>
        </p:blipFill>
        <p:spPr>
          <a:xfrm>
            <a:off x="6958508" y="476672"/>
            <a:ext cx="4929352" cy="5545521"/>
          </a:xfrm>
          <a:prstGeom prst="rect">
            <a:avLst/>
          </a:prstGeom>
        </p:spPr>
      </p:pic>
    </p:spTree>
    <p:extLst>
      <p:ext uri="{BB962C8B-B14F-4D97-AF65-F5344CB8AC3E}">
        <p14:creationId xmlns:p14="http://schemas.microsoft.com/office/powerpoint/2010/main" val="223648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635FA-3393-449B-B97A-DA4955C633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50" r="12201"/>
          <a:stretch/>
        </p:blipFill>
        <p:spPr bwMode="auto">
          <a:xfrm>
            <a:off x="6310436" y="-15652"/>
            <a:ext cx="525658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F4DAD6B-E1E5-43E3-B51F-107CE9829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48" y="1628800"/>
            <a:ext cx="609582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92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idx="4294967295"/>
          </p:nvPr>
        </p:nvSpPr>
        <p:spPr>
          <a:xfrm>
            <a:off x="117748" y="70385"/>
            <a:ext cx="10569575" cy="969963"/>
          </a:xfrm>
        </p:spPr>
        <p:txBody>
          <a:bodyPr/>
          <a:lstStyle/>
          <a:p>
            <a:r>
              <a:rPr lang="en-CA" dirty="0"/>
              <a:t>Accident Definitions</a:t>
            </a:r>
          </a:p>
        </p:txBody>
      </p:sp>
      <p:sp>
        <p:nvSpPr>
          <p:cNvPr id="3" name="TextBox 2">
            <a:extLst>
              <a:ext uri="{FF2B5EF4-FFF2-40B4-BE49-F238E27FC236}">
                <a16:creationId xmlns:a16="http://schemas.microsoft.com/office/drawing/2014/main" id="{9AD22A06-AD1D-49B7-B760-39B4C23800FF}"/>
              </a:ext>
            </a:extLst>
          </p:cNvPr>
          <p:cNvSpPr txBox="1"/>
          <p:nvPr/>
        </p:nvSpPr>
        <p:spPr>
          <a:xfrm>
            <a:off x="202890" y="1274069"/>
            <a:ext cx="11783044" cy="5170646"/>
          </a:xfrm>
          <a:prstGeom prst="rect">
            <a:avLst/>
          </a:prstGeom>
          <a:noFill/>
        </p:spPr>
        <p:txBody>
          <a:bodyPr wrap="square" rtlCol="0">
            <a:spAutoFit/>
          </a:bodyPr>
          <a:lstStyle/>
          <a:p>
            <a:r>
              <a:rPr lang="en-US" sz="2200" b="1" dirty="0"/>
              <a:t>Incident</a:t>
            </a:r>
          </a:p>
          <a:p>
            <a:r>
              <a:rPr lang="en-US" sz="2200" dirty="0"/>
              <a:t>The term incident can be defined as an occurrence, condition, or situation arising in the course of work that resulted in or could have resulted in injuries, illnesses, damage to health, or fatalities. The term "accident" is also commonly used, and can be defined as an unplanned event that interrupts the completion of an activity, and that may (or may not) include injury or property damage.</a:t>
            </a:r>
          </a:p>
          <a:p>
            <a:endParaRPr lang="en-US" sz="2200" dirty="0"/>
          </a:p>
          <a:p>
            <a:r>
              <a:rPr lang="en-US" sz="2200" b="1" dirty="0"/>
              <a:t>Injury:</a:t>
            </a:r>
          </a:p>
          <a:p>
            <a:r>
              <a:rPr lang="en-US" sz="2200" dirty="0"/>
              <a:t>Any physical or functional abnormality or loss which results from a workplace event or occupational disease/illness. Such injuries may result in lost time and/or a requirement for medical aid or first aid.</a:t>
            </a:r>
          </a:p>
          <a:p>
            <a:endParaRPr lang="en-US" sz="2200" dirty="0"/>
          </a:p>
          <a:p>
            <a:r>
              <a:rPr lang="en-US" sz="2200" b="1" dirty="0"/>
              <a:t>Lost Time:</a:t>
            </a:r>
          </a:p>
          <a:p>
            <a:r>
              <a:rPr lang="en-US" sz="2200" dirty="0"/>
              <a:t>Any absence from work (except the date of the incident) as a result of a work-related injury. </a:t>
            </a:r>
            <a:endParaRPr lang="en-CA" sz="2200" dirty="0"/>
          </a:p>
        </p:txBody>
      </p:sp>
      <p:pic>
        <p:nvPicPr>
          <p:cNvPr id="4" name="Picture 3" descr="Icon&#10;&#10;Description automatically generated">
            <a:extLst>
              <a:ext uri="{FF2B5EF4-FFF2-40B4-BE49-F238E27FC236}">
                <a16:creationId xmlns:a16="http://schemas.microsoft.com/office/drawing/2014/main" id="{145E9D23-AFDE-4C19-893A-046410F01026}"/>
              </a:ext>
            </a:extLst>
          </p:cNvPr>
          <p:cNvPicPr>
            <a:picLocks noChangeAspect="1"/>
          </p:cNvPicPr>
          <p:nvPr/>
        </p:nvPicPr>
        <p:blipFill>
          <a:blip r:embed="rId2"/>
          <a:stretch>
            <a:fillRect/>
          </a:stretch>
        </p:blipFill>
        <p:spPr>
          <a:xfrm>
            <a:off x="9694812" y="115159"/>
            <a:ext cx="1275108" cy="1652004"/>
          </a:xfrm>
          <a:prstGeom prst="rect">
            <a:avLst/>
          </a:prstGeom>
        </p:spPr>
      </p:pic>
    </p:spTree>
    <p:extLst>
      <p:ext uri="{BB962C8B-B14F-4D97-AF65-F5344CB8AC3E}">
        <p14:creationId xmlns:p14="http://schemas.microsoft.com/office/powerpoint/2010/main" val="276619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p:txBody>
          <a:bodyPr/>
          <a:lstStyle/>
          <a:p>
            <a:r>
              <a:rPr lang="en-CA" dirty="0"/>
              <a:t>Accident Definitions</a:t>
            </a:r>
          </a:p>
        </p:txBody>
      </p:sp>
      <p:sp>
        <p:nvSpPr>
          <p:cNvPr id="4" name="TextBox 3">
            <a:extLst>
              <a:ext uri="{FF2B5EF4-FFF2-40B4-BE49-F238E27FC236}">
                <a16:creationId xmlns:a16="http://schemas.microsoft.com/office/drawing/2014/main" id="{FB8F25A6-F832-4E50-991A-7FE26DF220DE}"/>
              </a:ext>
            </a:extLst>
          </p:cNvPr>
          <p:cNvSpPr txBox="1"/>
          <p:nvPr/>
        </p:nvSpPr>
        <p:spPr>
          <a:xfrm>
            <a:off x="117749" y="2060848"/>
            <a:ext cx="11953328" cy="4708981"/>
          </a:xfrm>
          <a:prstGeom prst="rect">
            <a:avLst/>
          </a:prstGeom>
          <a:noFill/>
        </p:spPr>
        <p:txBody>
          <a:bodyPr wrap="square" rtlCol="0">
            <a:spAutoFit/>
          </a:bodyPr>
          <a:lstStyle/>
          <a:p>
            <a:r>
              <a:rPr lang="en-US" sz="2000" b="1" dirty="0"/>
              <a:t>Critical Injury:</a:t>
            </a:r>
          </a:p>
          <a:p>
            <a:r>
              <a:rPr lang="en-US" sz="2000" dirty="0"/>
              <a:t>An injury of a serious nature that:</a:t>
            </a:r>
          </a:p>
          <a:p>
            <a:endParaRPr lang="en-US" sz="2000" dirty="0"/>
          </a:p>
          <a:p>
            <a:pPr marL="342900" indent="-342900">
              <a:buFont typeface="Arial" panose="020B0604020202020204" pitchFamily="34" charset="0"/>
              <a:buChar char="•"/>
            </a:pPr>
            <a:r>
              <a:rPr lang="en-US" sz="2000" dirty="0"/>
              <a:t>places life in jeopardy;</a:t>
            </a:r>
          </a:p>
          <a:p>
            <a:pPr marL="342900" indent="-342900">
              <a:buFont typeface="Arial" panose="020B0604020202020204" pitchFamily="34" charset="0"/>
              <a:buChar char="•"/>
            </a:pPr>
            <a:r>
              <a:rPr lang="en-US" sz="2000" dirty="0"/>
              <a:t>produces unconsciousness;</a:t>
            </a:r>
          </a:p>
          <a:p>
            <a:pPr marL="342900" indent="-342900">
              <a:buFont typeface="Arial" panose="020B0604020202020204" pitchFamily="34" charset="0"/>
              <a:buChar char="•"/>
            </a:pPr>
            <a:r>
              <a:rPr lang="en-US" sz="2000" dirty="0"/>
              <a:t>results in substantial loss of blood;</a:t>
            </a:r>
          </a:p>
          <a:p>
            <a:pPr marL="342900" indent="-342900">
              <a:buFont typeface="Arial" panose="020B0604020202020204" pitchFamily="34" charset="0"/>
              <a:buChar char="•"/>
            </a:pPr>
            <a:r>
              <a:rPr lang="en-US" sz="2000" dirty="0"/>
              <a:t>involves the fracture of a leg or arm but not a finger or toe;</a:t>
            </a:r>
          </a:p>
          <a:p>
            <a:pPr marL="342900" indent="-342900">
              <a:buFont typeface="Arial" panose="020B0604020202020204" pitchFamily="34" charset="0"/>
              <a:buChar char="•"/>
            </a:pPr>
            <a:r>
              <a:rPr lang="en-US" sz="2000" dirty="0"/>
              <a:t>involves the amputation of a leg, arm, hand or foot but not a finger or toe;</a:t>
            </a:r>
          </a:p>
          <a:p>
            <a:pPr marL="342900" indent="-342900">
              <a:buFont typeface="Arial" panose="020B0604020202020204" pitchFamily="34" charset="0"/>
              <a:buChar char="•"/>
            </a:pPr>
            <a:r>
              <a:rPr lang="en-US" sz="2000" dirty="0"/>
              <a:t>consists of burns to a major portion of the body; or</a:t>
            </a:r>
          </a:p>
          <a:p>
            <a:pPr marL="342900" indent="-342900">
              <a:buFont typeface="Arial" panose="020B0604020202020204" pitchFamily="34" charset="0"/>
              <a:buChar char="•"/>
            </a:pPr>
            <a:r>
              <a:rPr lang="en-US" sz="2000" dirty="0"/>
              <a:t>causes the loss of sight in an eye.</a:t>
            </a:r>
          </a:p>
          <a:p>
            <a:endParaRPr lang="en-US" sz="2000" dirty="0"/>
          </a:p>
          <a:p>
            <a:r>
              <a:rPr lang="en-US" sz="2000" dirty="0"/>
              <a:t>The ministry considers the leg to include an ankle or foot and the arm to include a wrist or hand.</a:t>
            </a:r>
          </a:p>
          <a:p>
            <a:r>
              <a:rPr lang="en-US" sz="2000" dirty="0"/>
              <a:t>Although the regulation specifies that the fracture or amputation of a single finger or toe is not a critical injury, a fracture or amputation of more than one finger or toe is considered to be a critical injury.</a:t>
            </a:r>
            <a:endParaRPr lang="en-CA" sz="2000" dirty="0"/>
          </a:p>
        </p:txBody>
      </p:sp>
      <p:pic>
        <p:nvPicPr>
          <p:cNvPr id="6" name="Picture 5" descr="Icon&#10;&#10;Description automatically generated">
            <a:extLst>
              <a:ext uri="{FF2B5EF4-FFF2-40B4-BE49-F238E27FC236}">
                <a16:creationId xmlns:a16="http://schemas.microsoft.com/office/drawing/2014/main" id="{E5A5A007-D825-427E-AEF9-B23D4215A462}"/>
              </a:ext>
            </a:extLst>
          </p:cNvPr>
          <p:cNvPicPr>
            <a:picLocks noChangeAspect="1"/>
          </p:cNvPicPr>
          <p:nvPr/>
        </p:nvPicPr>
        <p:blipFill>
          <a:blip r:embed="rId2"/>
          <a:stretch>
            <a:fillRect/>
          </a:stretch>
        </p:blipFill>
        <p:spPr>
          <a:xfrm>
            <a:off x="9694812" y="115159"/>
            <a:ext cx="1275108" cy="1652004"/>
          </a:xfrm>
          <a:prstGeom prst="rect">
            <a:avLst/>
          </a:prstGeom>
        </p:spPr>
      </p:pic>
    </p:spTree>
    <p:extLst>
      <p:ext uri="{BB962C8B-B14F-4D97-AF65-F5344CB8AC3E}">
        <p14:creationId xmlns:p14="http://schemas.microsoft.com/office/powerpoint/2010/main" val="361430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p:txBody>
          <a:bodyPr/>
          <a:lstStyle/>
          <a:p>
            <a:r>
              <a:rPr lang="en-CA" dirty="0"/>
              <a:t>Accident Definitions</a:t>
            </a:r>
          </a:p>
        </p:txBody>
      </p:sp>
      <p:sp>
        <p:nvSpPr>
          <p:cNvPr id="5" name="TextBox 4">
            <a:extLst>
              <a:ext uri="{FF2B5EF4-FFF2-40B4-BE49-F238E27FC236}">
                <a16:creationId xmlns:a16="http://schemas.microsoft.com/office/drawing/2014/main" id="{ECEAA775-11FF-430A-A58F-9D25F8EE4111}"/>
              </a:ext>
            </a:extLst>
          </p:cNvPr>
          <p:cNvSpPr txBox="1"/>
          <p:nvPr/>
        </p:nvSpPr>
        <p:spPr>
          <a:xfrm>
            <a:off x="261764" y="2204864"/>
            <a:ext cx="11737304" cy="3139321"/>
          </a:xfrm>
          <a:prstGeom prst="rect">
            <a:avLst/>
          </a:prstGeom>
          <a:noFill/>
        </p:spPr>
        <p:txBody>
          <a:bodyPr wrap="square" rtlCol="0">
            <a:spAutoFit/>
          </a:bodyPr>
          <a:lstStyle/>
          <a:p>
            <a:r>
              <a:rPr lang="en-US" sz="2200" b="1" dirty="0"/>
              <a:t>Medical Aid </a:t>
            </a:r>
            <a:r>
              <a:rPr lang="en-US" sz="2200" dirty="0"/>
              <a:t>(no lost time beyond date of incident):</a:t>
            </a:r>
          </a:p>
          <a:p>
            <a:r>
              <a:rPr lang="en-US" sz="2200" dirty="0"/>
              <a:t>Professional services provided by a health care practitioner, including services provided by or at hospitals and health facilities such as walk-in clinics, physiotherapy clinics.</a:t>
            </a:r>
          </a:p>
          <a:p>
            <a:endParaRPr lang="en-US" sz="2200" dirty="0"/>
          </a:p>
          <a:p>
            <a:r>
              <a:rPr lang="en-US" sz="2200" b="1" dirty="0"/>
              <a:t>First Aid Only:</a:t>
            </a:r>
          </a:p>
          <a:p>
            <a:r>
              <a:rPr lang="en-US" sz="2200" dirty="0"/>
              <a:t>Health services provided by employees of Home Depot [e.g. A worker sustained a minor injury and the only treatment provided was first aid at the workplace, such as a band aid applied to a small cut , ice applied to bump].</a:t>
            </a:r>
            <a:endParaRPr lang="en-CA" sz="2200" dirty="0"/>
          </a:p>
        </p:txBody>
      </p:sp>
      <p:pic>
        <p:nvPicPr>
          <p:cNvPr id="6" name="Picture 5" descr="Icon&#10;&#10;Description automatically generated">
            <a:extLst>
              <a:ext uri="{FF2B5EF4-FFF2-40B4-BE49-F238E27FC236}">
                <a16:creationId xmlns:a16="http://schemas.microsoft.com/office/drawing/2014/main" id="{F1261DD3-1A03-4E6F-8D46-75D1355D9A77}"/>
              </a:ext>
            </a:extLst>
          </p:cNvPr>
          <p:cNvPicPr>
            <a:picLocks noChangeAspect="1"/>
          </p:cNvPicPr>
          <p:nvPr/>
        </p:nvPicPr>
        <p:blipFill>
          <a:blip r:embed="rId2"/>
          <a:stretch>
            <a:fillRect/>
          </a:stretch>
        </p:blipFill>
        <p:spPr>
          <a:xfrm>
            <a:off x="9694812" y="106411"/>
            <a:ext cx="1275108" cy="1652004"/>
          </a:xfrm>
          <a:prstGeom prst="rect">
            <a:avLst/>
          </a:prstGeom>
        </p:spPr>
      </p:pic>
    </p:spTree>
    <p:extLst>
      <p:ext uri="{BB962C8B-B14F-4D97-AF65-F5344CB8AC3E}">
        <p14:creationId xmlns:p14="http://schemas.microsoft.com/office/powerpoint/2010/main" val="251493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p:txBody>
          <a:bodyPr/>
          <a:lstStyle/>
          <a:p>
            <a:r>
              <a:rPr lang="en-CA"/>
              <a:t>Accident Definitions</a:t>
            </a:r>
            <a:endParaRPr lang="en-CA" dirty="0"/>
          </a:p>
        </p:txBody>
      </p:sp>
      <p:sp>
        <p:nvSpPr>
          <p:cNvPr id="5" name="TextBox 4">
            <a:extLst>
              <a:ext uri="{FF2B5EF4-FFF2-40B4-BE49-F238E27FC236}">
                <a16:creationId xmlns:a16="http://schemas.microsoft.com/office/drawing/2014/main" id="{ECEAA775-11FF-430A-A58F-9D25F8EE4111}"/>
              </a:ext>
            </a:extLst>
          </p:cNvPr>
          <p:cNvSpPr txBox="1"/>
          <p:nvPr/>
        </p:nvSpPr>
        <p:spPr>
          <a:xfrm>
            <a:off x="333772" y="2492896"/>
            <a:ext cx="11737304" cy="2800767"/>
          </a:xfrm>
          <a:prstGeom prst="rect">
            <a:avLst/>
          </a:prstGeom>
          <a:noFill/>
        </p:spPr>
        <p:txBody>
          <a:bodyPr wrap="square" rtlCol="0">
            <a:spAutoFit/>
          </a:bodyPr>
          <a:lstStyle/>
          <a:p>
            <a:r>
              <a:rPr lang="en-US" sz="2200" b="1"/>
              <a:t>Near Miss/Incident Only</a:t>
            </a:r>
          </a:p>
          <a:p>
            <a:r>
              <a:rPr lang="en-US" sz="2200"/>
              <a:t>A work-related incident without personal injury or property damage, but with the potential for personal injury or property damage [e.g. verbal threats by customer  or co-worker, worker slipped on a wet floor without injury – no first aid treatment].</a:t>
            </a:r>
          </a:p>
          <a:p>
            <a:endParaRPr lang="en-US" sz="2200"/>
          </a:p>
          <a:p>
            <a:r>
              <a:rPr lang="en-US" sz="2200" b="1"/>
              <a:t>Property Damage</a:t>
            </a:r>
          </a:p>
          <a:p>
            <a:r>
              <a:rPr lang="en-US" sz="2200"/>
              <a:t>An incident that results only in damage to Home Depot facilities, equipment, tools or vehicles without injury to an employee.</a:t>
            </a:r>
            <a:endParaRPr lang="en-CA" sz="2200" dirty="0"/>
          </a:p>
        </p:txBody>
      </p:sp>
      <p:pic>
        <p:nvPicPr>
          <p:cNvPr id="4" name="Picture 3" descr="Icon&#10;&#10;Description automatically generated">
            <a:extLst>
              <a:ext uri="{FF2B5EF4-FFF2-40B4-BE49-F238E27FC236}">
                <a16:creationId xmlns:a16="http://schemas.microsoft.com/office/drawing/2014/main" id="{3D41181D-A076-418E-8B88-51B41A80B0D2}"/>
              </a:ext>
            </a:extLst>
          </p:cNvPr>
          <p:cNvPicPr>
            <a:picLocks noChangeAspect="1"/>
          </p:cNvPicPr>
          <p:nvPr/>
        </p:nvPicPr>
        <p:blipFill>
          <a:blip r:embed="rId2"/>
          <a:stretch>
            <a:fillRect/>
          </a:stretch>
        </p:blipFill>
        <p:spPr>
          <a:xfrm>
            <a:off x="9766820" y="188640"/>
            <a:ext cx="1275108" cy="1652004"/>
          </a:xfrm>
          <a:prstGeom prst="rect">
            <a:avLst/>
          </a:prstGeom>
        </p:spPr>
      </p:pic>
    </p:spTree>
    <p:extLst>
      <p:ext uri="{BB962C8B-B14F-4D97-AF65-F5344CB8AC3E}">
        <p14:creationId xmlns:p14="http://schemas.microsoft.com/office/powerpoint/2010/main" val="171674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a:xfrm>
            <a:off x="261764" y="836712"/>
            <a:ext cx="10569245" cy="970450"/>
          </a:xfrm>
        </p:spPr>
        <p:txBody>
          <a:bodyPr/>
          <a:lstStyle/>
          <a:p>
            <a:r>
              <a:rPr lang="en-CA" dirty="0"/>
              <a:t>Accident Definitions</a:t>
            </a:r>
          </a:p>
        </p:txBody>
      </p:sp>
      <p:sp>
        <p:nvSpPr>
          <p:cNvPr id="5" name="TextBox 4">
            <a:extLst>
              <a:ext uri="{FF2B5EF4-FFF2-40B4-BE49-F238E27FC236}">
                <a16:creationId xmlns:a16="http://schemas.microsoft.com/office/drawing/2014/main" id="{ECEAA775-11FF-430A-A58F-9D25F8EE4111}"/>
              </a:ext>
            </a:extLst>
          </p:cNvPr>
          <p:cNvSpPr txBox="1"/>
          <p:nvPr/>
        </p:nvSpPr>
        <p:spPr>
          <a:xfrm>
            <a:off x="117748" y="2132856"/>
            <a:ext cx="11881320" cy="4585871"/>
          </a:xfrm>
          <a:prstGeom prst="rect">
            <a:avLst/>
          </a:prstGeom>
          <a:noFill/>
        </p:spPr>
        <p:txBody>
          <a:bodyPr wrap="square" rtlCol="0">
            <a:spAutoFit/>
          </a:bodyPr>
          <a:lstStyle/>
          <a:p>
            <a:r>
              <a:rPr lang="en-US" sz="2800" b="1" dirty="0"/>
              <a:t>Reportable Injuries:</a:t>
            </a:r>
          </a:p>
          <a:p>
            <a:pPr marL="342900" indent="-342900">
              <a:buFont typeface="Arial" panose="020B0604020202020204" pitchFamily="34" charset="0"/>
              <a:buChar char="•"/>
            </a:pPr>
            <a:r>
              <a:rPr lang="en-US" sz="2400" dirty="0"/>
              <a:t>All injuries, whether lost time is sustained or not, must be reported on the Report of Injury/Incident Pronto form. An injury becomes reportable to the Workplace Safety and Insurance Board when:</a:t>
            </a:r>
          </a:p>
          <a:p>
            <a:pPr marL="1257300">
              <a:buFont typeface="Arial" panose="020B0604020202020204" pitchFamily="34" charset="0"/>
              <a:buChar char="•"/>
            </a:pPr>
            <a:r>
              <a:rPr lang="en-US" sz="2400" dirty="0"/>
              <a:t>an employee advises his/her immediate supervisor that a workplace injury has occurred, and that medical attention has been, or will be, obtained and/or</a:t>
            </a:r>
          </a:p>
          <a:p>
            <a:pPr marL="1257300">
              <a:buFont typeface="Arial" panose="020B0604020202020204" pitchFamily="34" charset="0"/>
              <a:buChar char="•"/>
            </a:pPr>
            <a:r>
              <a:rPr lang="en-US" sz="2400" dirty="0"/>
              <a:t>an employee advises his/her immediate supervisor there is lost time beyond the day of injury</a:t>
            </a:r>
          </a:p>
          <a:p>
            <a:pPr marL="1257300">
              <a:buFont typeface="Arial" panose="020B0604020202020204" pitchFamily="34" charset="0"/>
              <a:buChar char="•"/>
            </a:pPr>
            <a:endParaRPr lang="en-US" sz="2400" dirty="0"/>
          </a:p>
          <a:p>
            <a:pPr marL="180975"/>
            <a:r>
              <a:rPr lang="en-US" sz="2400" dirty="0"/>
              <a:t>All workplace injuries and incidents, whether reportable to the WSIB or MOL or not, will be reviewed with the Joint Health and Safety Committee. </a:t>
            </a:r>
            <a:endParaRPr lang="en-CA" sz="2400" dirty="0"/>
          </a:p>
        </p:txBody>
      </p:sp>
      <p:pic>
        <p:nvPicPr>
          <p:cNvPr id="4" name="Picture 3" descr="Icon&#10;&#10;Description automatically generated">
            <a:extLst>
              <a:ext uri="{FF2B5EF4-FFF2-40B4-BE49-F238E27FC236}">
                <a16:creationId xmlns:a16="http://schemas.microsoft.com/office/drawing/2014/main" id="{AC09ABD4-6956-4957-B534-E7D327749280}"/>
              </a:ext>
            </a:extLst>
          </p:cNvPr>
          <p:cNvPicPr>
            <a:picLocks noChangeAspect="1"/>
          </p:cNvPicPr>
          <p:nvPr/>
        </p:nvPicPr>
        <p:blipFill>
          <a:blip r:embed="rId2"/>
          <a:stretch>
            <a:fillRect/>
          </a:stretch>
        </p:blipFill>
        <p:spPr>
          <a:xfrm>
            <a:off x="9982844" y="139273"/>
            <a:ext cx="1275108" cy="1652004"/>
          </a:xfrm>
          <a:prstGeom prst="rect">
            <a:avLst/>
          </a:prstGeom>
        </p:spPr>
      </p:pic>
    </p:spTree>
    <p:extLst>
      <p:ext uri="{BB962C8B-B14F-4D97-AF65-F5344CB8AC3E}">
        <p14:creationId xmlns:p14="http://schemas.microsoft.com/office/powerpoint/2010/main" val="236009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p:txBody>
          <a:bodyPr/>
          <a:lstStyle/>
          <a:p>
            <a:r>
              <a:rPr lang="en-CA" dirty="0"/>
              <a:t>Accident Reporting Procedures</a:t>
            </a:r>
          </a:p>
        </p:txBody>
      </p:sp>
      <p:sp>
        <p:nvSpPr>
          <p:cNvPr id="3" name="TextBox 2">
            <a:extLst>
              <a:ext uri="{FF2B5EF4-FFF2-40B4-BE49-F238E27FC236}">
                <a16:creationId xmlns:a16="http://schemas.microsoft.com/office/drawing/2014/main" id="{D747696B-D10C-4143-9903-A51D0BF57E68}"/>
              </a:ext>
            </a:extLst>
          </p:cNvPr>
          <p:cNvSpPr txBox="1"/>
          <p:nvPr/>
        </p:nvSpPr>
        <p:spPr>
          <a:xfrm>
            <a:off x="189756" y="2313509"/>
            <a:ext cx="11449272" cy="4062651"/>
          </a:xfrm>
          <a:prstGeom prst="rect">
            <a:avLst/>
          </a:prstGeom>
          <a:noFill/>
        </p:spPr>
        <p:txBody>
          <a:bodyPr wrap="square" rtlCol="0">
            <a:spAutoFit/>
          </a:bodyPr>
          <a:lstStyle/>
          <a:p>
            <a:r>
              <a:rPr lang="en-CA" sz="2400" b="1" dirty="0"/>
              <a:t>You have a legal obligation to report ALL work-</a:t>
            </a:r>
            <a:r>
              <a:rPr lang="en-CA" sz="2400" b="1" dirty="0" err="1"/>
              <a:t>releated</a:t>
            </a:r>
            <a:r>
              <a:rPr lang="en-CA" sz="2400" b="1" dirty="0"/>
              <a:t> accidents immediately.  </a:t>
            </a:r>
          </a:p>
          <a:p>
            <a:pPr marL="285750" indent="-285750">
              <a:buFont typeface="Arial" panose="020B0604020202020204" pitchFamily="34" charset="0"/>
              <a:buChar char="•"/>
            </a:pPr>
            <a:r>
              <a:rPr lang="en-CA" sz="2400" dirty="0"/>
              <a:t>Use the accident reporting form that’s on pronto. </a:t>
            </a:r>
          </a:p>
          <a:p>
            <a:pPr marL="285750" indent="-285750">
              <a:buFont typeface="Arial" panose="020B0604020202020204" pitchFamily="34" charset="0"/>
              <a:buChar char="•"/>
            </a:pPr>
            <a:r>
              <a:rPr lang="en-CA" sz="2400" dirty="0"/>
              <a:t>Include reporting accidents immediately as part of your training process. </a:t>
            </a:r>
          </a:p>
          <a:p>
            <a:pPr marL="285750" indent="-285750">
              <a:buFont typeface="Arial" panose="020B0604020202020204" pitchFamily="34" charset="0"/>
              <a:buChar char="•"/>
            </a:pPr>
            <a:r>
              <a:rPr lang="en-CA" sz="2400" dirty="0"/>
              <a:t>If employees start to feel an injury occurring and let you know ahead of time, injuries can be prevented by showing them how to do it properly or alternating tasks or other accommodation.</a:t>
            </a:r>
          </a:p>
          <a:p>
            <a:pPr marL="285750" indent="-285750">
              <a:buFont typeface="Arial" panose="020B0604020202020204" pitchFamily="34" charset="0"/>
              <a:buChar char="•"/>
            </a:pPr>
            <a:r>
              <a:rPr lang="en-CA" sz="2400" dirty="0"/>
              <a:t>A supervisor has a responsibility to work with Human Resources when a work-related accident occurs to ensure proper reporting and review of modified duties available before an employee stays home. </a:t>
            </a:r>
          </a:p>
          <a:p>
            <a:pPr marL="285750" indent="-285750">
              <a:buFont typeface="Arial" panose="020B0604020202020204" pitchFamily="34" charset="0"/>
              <a:buChar char="•"/>
            </a:pPr>
            <a:endParaRPr lang="en-CA" dirty="0"/>
          </a:p>
        </p:txBody>
      </p:sp>
      <p:pic>
        <p:nvPicPr>
          <p:cNvPr id="4" name="Picture 3" descr="Icon&#10;&#10;Description automatically generated">
            <a:extLst>
              <a:ext uri="{FF2B5EF4-FFF2-40B4-BE49-F238E27FC236}">
                <a16:creationId xmlns:a16="http://schemas.microsoft.com/office/drawing/2014/main" id="{E0BC8A18-CF42-41CC-BA40-60EF604207FC}"/>
              </a:ext>
            </a:extLst>
          </p:cNvPr>
          <p:cNvPicPr>
            <a:picLocks noChangeAspect="1"/>
          </p:cNvPicPr>
          <p:nvPr/>
        </p:nvPicPr>
        <p:blipFill>
          <a:blip r:embed="rId2"/>
          <a:stretch>
            <a:fillRect/>
          </a:stretch>
        </p:blipFill>
        <p:spPr>
          <a:xfrm>
            <a:off x="9694812" y="188640"/>
            <a:ext cx="1275108" cy="1652004"/>
          </a:xfrm>
          <a:prstGeom prst="rect">
            <a:avLst/>
          </a:prstGeom>
        </p:spPr>
      </p:pic>
    </p:spTree>
    <p:extLst>
      <p:ext uri="{BB962C8B-B14F-4D97-AF65-F5344CB8AC3E}">
        <p14:creationId xmlns:p14="http://schemas.microsoft.com/office/powerpoint/2010/main" val="388241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p:txBody>
          <a:bodyPr/>
          <a:lstStyle/>
          <a:p>
            <a:r>
              <a:rPr lang="en-CA" dirty="0"/>
              <a:t>Accident Reporting Procedures</a:t>
            </a:r>
          </a:p>
        </p:txBody>
      </p:sp>
      <p:sp>
        <p:nvSpPr>
          <p:cNvPr id="3" name="TextBox 2">
            <a:extLst>
              <a:ext uri="{FF2B5EF4-FFF2-40B4-BE49-F238E27FC236}">
                <a16:creationId xmlns:a16="http://schemas.microsoft.com/office/drawing/2014/main" id="{D747696B-D10C-4143-9903-A51D0BF57E68}"/>
              </a:ext>
            </a:extLst>
          </p:cNvPr>
          <p:cNvSpPr txBox="1"/>
          <p:nvPr/>
        </p:nvSpPr>
        <p:spPr>
          <a:xfrm>
            <a:off x="153752" y="1844824"/>
            <a:ext cx="11881320" cy="4893647"/>
          </a:xfrm>
          <a:prstGeom prst="rect">
            <a:avLst/>
          </a:prstGeom>
          <a:noFill/>
        </p:spPr>
        <p:txBody>
          <a:bodyPr wrap="square" rtlCol="0">
            <a:spAutoFit/>
          </a:bodyPr>
          <a:lstStyle/>
          <a:p>
            <a:pPr algn="l"/>
            <a:r>
              <a:rPr lang="en-US" sz="2400" b="1" i="0" dirty="0">
                <a:effectLst/>
              </a:rPr>
              <a:t>When notice is required</a:t>
            </a:r>
          </a:p>
          <a:p>
            <a:pPr algn="l"/>
            <a:r>
              <a:rPr lang="en-US" sz="2400" b="0" i="0" dirty="0">
                <a:effectLst/>
              </a:rPr>
              <a:t>Employers </a:t>
            </a:r>
            <a:r>
              <a:rPr lang="en-US" sz="2400" b="1" i="0" dirty="0">
                <a:effectLst/>
              </a:rPr>
              <a:t>must</a:t>
            </a:r>
            <a:r>
              <a:rPr lang="en-US" sz="2400" b="0" i="0" dirty="0">
                <a:effectLst/>
              </a:rPr>
              <a:t> report a work-related accident to the WSIB if they learn that a worker requires health care and/or:</a:t>
            </a:r>
          </a:p>
          <a:p>
            <a:pPr algn="l">
              <a:buFont typeface="Arial" panose="020B0604020202020204" pitchFamily="34" charset="0"/>
              <a:buChar char="•"/>
            </a:pPr>
            <a:r>
              <a:rPr lang="en-US" sz="2400" b="0" i="0" dirty="0">
                <a:effectLst/>
              </a:rPr>
              <a:t>is absent from regular work</a:t>
            </a:r>
          </a:p>
          <a:p>
            <a:pPr algn="l">
              <a:buFont typeface="Arial" panose="020B0604020202020204" pitchFamily="34" charset="0"/>
              <a:buChar char="•"/>
            </a:pPr>
            <a:r>
              <a:rPr lang="en-US" sz="2400" b="0" i="0" dirty="0">
                <a:effectLst/>
              </a:rPr>
              <a:t>earns less than regular pay for regular work (e.g., part-time hours)</a:t>
            </a:r>
          </a:p>
          <a:p>
            <a:pPr algn="l">
              <a:buFont typeface="Arial" panose="020B0604020202020204" pitchFamily="34" charset="0"/>
              <a:buChar char="•"/>
            </a:pPr>
            <a:r>
              <a:rPr lang="en-US" sz="2400" b="0" i="0" dirty="0">
                <a:effectLst/>
              </a:rPr>
              <a:t>requires modified work at less than regular pay, or</a:t>
            </a:r>
          </a:p>
          <a:p>
            <a:pPr algn="l">
              <a:buFont typeface="Arial" panose="020B0604020202020204" pitchFamily="34" charset="0"/>
              <a:buChar char="•"/>
            </a:pPr>
            <a:r>
              <a:rPr lang="en-US" sz="2400" b="0" i="0" dirty="0">
                <a:effectLst/>
              </a:rPr>
              <a:t>requires modified work at regular pay for more than seven </a:t>
            </a:r>
            <a:r>
              <a:rPr lang="en-US" sz="2400" b="1" i="0" dirty="0">
                <a:effectLst/>
              </a:rPr>
              <a:t>calendar</a:t>
            </a:r>
            <a:r>
              <a:rPr lang="en-US" sz="2400" b="0" i="0" dirty="0">
                <a:effectLst/>
              </a:rPr>
              <a:t> days following the date of accident.</a:t>
            </a:r>
          </a:p>
          <a:p>
            <a:pPr algn="l">
              <a:buFont typeface="Arial" panose="020B0604020202020204" pitchFamily="34" charset="0"/>
              <a:buChar char="•"/>
            </a:pPr>
            <a:endParaRPr lang="en-US" sz="2400" b="0" i="0" dirty="0">
              <a:effectLst/>
            </a:endParaRPr>
          </a:p>
          <a:p>
            <a:pPr algn="l"/>
            <a:r>
              <a:rPr lang="en-US" sz="2400" b="1" i="0" dirty="0">
                <a:effectLst/>
              </a:rPr>
              <a:t>Reporting deadline</a:t>
            </a:r>
          </a:p>
          <a:p>
            <a:pPr algn="l">
              <a:buFont typeface="Arial" panose="020B0604020202020204" pitchFamily="34" charset="0"/>
              <a:buChar char="•"/>
            </a:pPr>
            <a:r>
              <a:rPr lang="en-US" sz="2400" b="0" i="0" dirty="0">
                <a:effectLst/>
              </a:rPr>
              <a:t>The WSIB must receive an employer's complete accident report within seven business days of the employer learning of the reporting obligation. (Business days are Monday to Friday, and do not include statutory holidays).</a:t>
            </a:r>
          </a:p>
        </p:txBody>
      </p:sp>
      <p:pic>
        <p:nvPicPr>
          <p:cNvPr id="4" name="Picture 3" descr="Icon&#10;&#10;Description automatically generated">
            <a:extLst>
              <a:ext uri="{FF2B5EF4-FFF2-40B4-BE49-F238E27FC236}">
                <a16:creationId xmlns:a16="http://schemas.microsoft.com/office/drawing/2014/main" id="{B4FF4181-60B7-4ED8-A803-DE6E38C69393}"/>
              </a:ext>
            </a:extLst>
          </p:cNvPr>
          <p:cNvPicPr>
            <a:picLocks noChangeAspect="1"/>
          </p:cNvPicPr>
          <p:nvPr/>
        </p:nvPicPr>
        <p:blipFill>
          <a:blip r:embed="rId2"/>
          <a:stretch>
            <a:fillRect/>
          </a:stretch>
        </p:blipFill>
        <p:spPr>
          <a:xfrm>
            <a:off x="9838828" y="106411"/>
            <a:ext cx="1275108" cy="1652004"/>
          </a:xfrm>
          <a:prstGeom prst="rect">
            <a:avLst/>
          </a:prstGeom>
        </p:spPr>
      </p:pic>
    </p:spTree>
    <p:extLst>
      <p:ext uri="{BB962C8B-B14F-4D97-AF65-F5344CB8AC3E}">
        <p14:creationId xmlns:p14="http://schemas.microsoft.com/office/powerpoint/2010/main" val="391499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ADE6B-8025-4687-8C26-0BF6AEC13AA9}"/>
              </a:ext>
            </a:extLst>
          </p:cNvPr>
          <p:cNvSpPr>
            <a:spLocks noGrp="1"/>
          </p:cNvSpPr>
          <p:nvPr>
            <p:ph type="title"/>
          </p:nvPr>
        </p:nvSpPr>
        <p:spPr>
          <a:xfrm>
            <a:off x="238099" y="476672"/>
            <a:ext cx="10569245" cy="970450"/>
          </a:xfrm>
        </p:spPr>
        <p:txBody>
          <a:bodyPr/>
          <a:lstStyle/>
          <a:p>
            <a:r>
              <a:rPr lang="en-US" dirty="0"/>
              <a:t>Supervisors of injured employees will:</a:t>
            </a:r>
            <a:endParaRPr lang="en-CA" dirty="0"/>
          </a:p>
        </p:txBody>
      </p:sp>
      <p:sp>
        <p:nvSpPr>
          <p:cNvPr id="4" name="TextBox 3">
            <a:extLst>
              <a:ext uri="{FF2B5EF4-FFF2-40B4-BE49-F238E27FC236}">
                <a16:creationId xmlns:a16="http://schemas.microsoft.com/office/drawing/2014/main" id="{D8B2299D-AFD8-4218-863B-1871F5D4B35E}"/>
              </a:ext>
            </a:extLst>
          </p:cNvPr>
          <p:cNvSpPr txBox="1"/>
          <p:nvPr/>
        </p:nvSpPr>
        <p:spPr>
          <a:xfrm>
            <a:off x="261763" y="2060848"/>
            <a:ext cx="11927061" cy="4431983"/>
          </a:xfrm>
          <a:prstGeom prst="rect">
            <a:avLst/>
          </a:prstGeom>
          <a:noFill/>
        </p:spPr>
        <p:txBody>
          <a:bodyPr wrap="square" rtlCol="0">
            <a:spAutoFit/>
          </a:bodyPr>
          <a:lstStyle/>
          <a:p>
            <a:pPr marL="342900" indent="-342900">
              <a:buAutoNum type="arabicParenR"/>
            </a:pPr>
            <a:r>
              <a:rPr lang="en-US" sz="2200" dirty="0"/>
              <a:t>assure medical assistance, as needed, is provided to the injured worker (e.g. first aid, transport to medical facility, 9-1-1)</a:t>
            </a:r>
          </a:p>
          <a:p>
            <a:pPr marL="342900" indent="-342900">
              <a:buAutoNum type="arabicParenR"/>
            </a:pPr>
            <a:r>
              <a:rPr lang="en-US" sz="2200" dirty="0"/>
              <a:t>immediately investigate all incidents to the extent needed to determine cause and actions needed to prevent a recurrence and to complete all sections of the pronto accident report form. </a:t>
            </a:r>
          </a:p>
          <a:p>
            <a:pPr marL="342900" indent="-342900">
              <a:buAutoNum type="arabicParenR"/>
            </a:pPr>
            <a:r>
              <a:rPr lang="en-US" sz="2200" dirty="0"/>
              <a:t>promptly initiate and/or implement corrective actions within their control to prevent similar injuries/incidents or direct to other parties for action if outside their control</a:t>
            </a:r>
          </a:p>
          <a:p>
            <a:pPr marL="342900" indent="-342900">
              <a:buAutoNum type="arabicParenR"/>
            </a:pPr>
            <a:r>
              <a:rPr lang="en-US" sz="2200" dirty="0"/>
              <a:t>promptly share necessary information with HR so that actions can be taken to prevent future similar injuries/ incidents.</a:t>
            </a:r>
          </a:p>
          <a:p>
            <a:pPr marL="342900" indent="-342900">
              <a:buAutoNum type="arabicParenR"/>
            </a:pPr>
            <a:r>
              <a:rPr lang="en-US" sz="2200" dirty="0"/>
              <a:t>Work with HR (and WSIB if applicable) to arrange modified duties and a return-to-work schedule to minimize the time the employee is off work. This may involve meeting with a RTW specialist at the store to review available duties. </a:t>
            </a:r>
          </a:p>
          <a:p>
            <a:pPr marL="342900" indent="-342900">
              <a:buAutoNum type="arabicParenR"/>
            </a:pPr>
            <a:endParaRPr lang="en-CA" dirty="0"/>
          </a:p>
        </p:txBody>
      </p:sp>
      <p:pic>
        <p:nvPicPr>
          <p:cNvPr id="5" name="Picture 4" descr="Icon&#10;&#10;Description automatically generated">
            <a:extLst>
              <a:ext uri="{FF2B5EF4-FFF2-40B4-BE49-F238E27FC236}">
                <a16:creationId xmlns:a16="http://schemas.microsoft.com/office/drawing/2014/main" id="{E264BF08-034F-461A-B7B8-380AC7CCC4B3}"/>
              </a:ext>
            </a:extLst>
          </p:cNvPr>
          <p:cNvPicPr>
            <a:picLocks noChangeAspect="1"/>
          </p:cNvPicPr>
          <p:nvPr/>
        </p:nvPicPr>
        <p:blipFill>
          <a:blip r:embed="rId2"/>
          <a:stretch>
            <a:fillRect/>
          </a:stretch>
        </p:blipFill>
        <p:spPr>
          <a:xfrm>
            <a:off x="10169790" y="135895"/>
            <a:ext cx="1275108" cy="1652004"/>
          </a:xfrm>
          <a:prstGeom prst="rect">
            <a:avLst/>
          </a:prstGeom>
        </p:spPr>
      </p:pic>
    </p:spTree>
    <p:extLst>
      <p:ext uri="{BB962C8B-B14F-4D97-AF65-F5344CB8AC3E}">
        <p14:creationId xmlns:p14="http://schemas.microsoft.com/office/powerpoint/2010/main" val="78604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9ECD33"/>
      </a:accent1>
      <a:accent2>
        <a:srgbClr val="E19933"/>
      </a:accent2>
      <a:accent3>
        <a:srgbClr val="DC5D3D"/>
      </a:accent3>
      <a:accent4>
        <a:srgbClr val="A967CB"/>
      </a:accent4>
      <a:accent5>
        <a:srgbClr val="5EA5DD"/>
      </a:accent5>
      <a:accent6>
        <a:srgbClr val="44BEA9"/>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Quotable</Template>
  <TotalTime>1509</TotalTime>
  <Words>6774</Words>
  <Application>Microsoft Office PowerPoint</Application>
  <PresentationFormat>Custom</PresentationFormat>
  <Paragraphs>579</Paragraphs>
  <Slides>109</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109</vt:i4>
      </vt:variant>
    </vt:vector>
  </HeadingPairs>
  <TitlesOfParts>
    <vt:vector size="120" baseType="lpstr">
      <vt:lpstr>Yale New</vt:lpstr>
      <vt:lpstr>Arial</vt:lpstr>
      <vt:lpstr>Baskerville Old Face</vt:lpstr>
      <vt:lpstr>Bookman Old Style</vt:lpstr>
      <vt:lpstr>Century Gothic</vt:lpstr>
      <vt:lpstr>Corbel</vt:lpstr>
      <vt:lpstr>Noto Serif</vt:lpstr>
      <vt:lpstr>Roboto</vt:lpstr>
      <vt:lpstr>Wingdings</vt:lpstr>
      <vt:lpstr>Wingdings 2</vt:lpstr>
      <vt:lpstr>Quotable</vt:lpstr>
      <vt:lpstr>Jeffery’s Greenhouses</vt:lpstr>
      <vt:lpstr>Safety Session Agenda </vt:lpstr>
      <vt:lpstr>Internal Responsibility System (IRS)</vt:lpstr>
      <vt:lpstr>Workers in Ontario have Three Rights</vt:lpstr>
      <vt:lpstr>Worker’s Safety Concern</vt:lpstr>
      <vt:lpstr>Worker’s Safety Concern</vt:lpstr>
      <vt:lpstr>What does this all mean? </vt:lpstr>
      <vt:lpstr>PowerPoint Presentation</vt:lpstr>
      <vt:lpstr>PowerPoint Presentation</vt:lpstr>
      <vt:lpstr>PowerPoint Presentation</vt:lpstr>
      <vt:lpstr>2022 Health and Safety Goals for Plant II</vt:lpstr>
      <vt:lpstr>WSIB 2020 Highlights Schedule 1 Employers</vt:lpstr>
      <vt:lpstr>WSIB 2020 Highlights Schedule 1 Employers</vt:lpstr>
      <vt:lpstr>PowerPoint Presentation</vt:lpstr>
      <vt:lpstr>Safety Check WSIB Plant II Injury Rates</vt:lpstr>
      <vt:lpstr>Safety Check WSIB Plant II Leading Types of Injury</vt:lpstr>
      <vt:lpstr>Safety Check WSIB Plant II Benefit Payments</vt:lpstr>
      <vt:lpstr>PowerPoint Presentation</vt:lpstr>
      <vt:lpstr>PowerPoint Presentation</vt:lpstr>
      <vt:lpstr>Employer’s Responsibilities</vt:lpstr>
      <vt:lpstr>PowerPoint Presentation</vt:lpstr>
      <vt:lpstr>Supervisors and Team Leaders </vt:lpstr>
      <vt:lpstr>Supervisor and Competency….</vt:lpstr>
      <vt:lpstr>Supervisors and Key Health and Safety Duties</vt:lpstr>
      <vt:lpstr>Worker’s Responsibilities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Topic: Overexertion </vt:lpstr>
      <vt:lpstr>Safety Topic: Overexertion </vt:lpstr>
      <vt:lpstr>Overexertion Injuries</vt:lpstr>
      <vt:lpstr>PowerPoint Presentation</vt:lpstr>
      <vt:lpstr>PowerPoint Presentation</vt:lpstr>
      <vt:lpstr>Safety Topic: Overexertion Goals </vt:lpstr>
      <vt:lpstr>Safety Topic: Overexertion Factors</vt:lpstr>
      <vt:lpstr>Safety Topic: Overexertion Factors</vt:lpstr>
      <vt:lpstr>Safety Topic: Overexertion Factors</vt:lpstr>
      <vt:lpstr>Safety Topic: Overexertion Factors</vt:lpstr>
      <vt:lpstr>Safety Topic: Overexertion Factors</vt:lpstr>
      <vt:lpstr>Safety Topic: Overexertion Prevention </vt:lpstr>
      <vt:lpstr>Safety Topic: Overexertion Prevention </vt:lpstr>
      <vt:lpstr>Safety Topic: Overexertion Prevention </vt:lpstr>
      <vt:lpstr>Safety Topic: Overexertion investigate injuries and signs or symptoms </vt:lpstr>
      <vt:lpstr>Safety Topic: Overexertion investigate injuries and signs or symptoms</vt:lpstr>
      <vt:lpstr>Safety Topic: Overexertion investigate injuries and signs or symptoms</vt:lpstr>
      <vt:lpstr>PowerPoint Presentation</vt:lpstr>
      <vt:lpstr>PowerPoint Presentation</vt:lpstr>
      <vt:lpstr>PowerPoint Presentation</vt:lpstr>
      <vt:lpstr>Safety Topic: Situational Awareness</vt:lpstr>
      <vt:lpstr>Safety Topic: Situational Awareness</vt:lpstr>
      <vt:lpstr>PowerPoint Presentation</vt:lpstr>
      <vt:lpstr>Safety Topic: Situational Awareness—</vt:lpstr>
      <vt:lpstr>Safety Topic: Situational Awareness</vt:lpstr>
      <vt:lpstr>Safety Topic: Situational Awareness</vt:lpstr>
      <vt:lpstr>Safety Topic: Situational Awareness</vt:lpstr>
      <vt:lpstr>Safety Topic: Situational Awareness</vt:lpstr>
      <vt:lpstr>Safety Topic: Situational Awareness</vt:lpstr>
      <vt:lpstr>Safety Topic: Situational Awareness Training and Reinforcement</vt:lpstr>
      <vt:lpstr>Safety Topic: Situational Awareness Training and Reinforcement</vt:lpstr>
      <vt:lpstr>Safety Topic: Situational Awareness Training and Reinforcement</vt:lpstr>
      <vt:lpstr>Safety Topic: Situational Awareness </vt:lpstr>
      <vt:lpstr>Safety Topic: Situational Awareness </vt:lpstr>
      <vt:lpstr>Safety Topic: Situational Awareness</vt:lpstr>
      <vt:lpstr>PowerPoint Presentation</vt:lpstr>
      <vt:lpstr>PowerPoint Presentation</vt:lpstr>
      <vt:lpstr>Documentation in Health and Safety Due Diligence</vt:lpstr>
      <vt:lpstr>Documentation in Health and Safety Due Diligence-What</vt:lpstr>
      <vt:lpstr>Documentation in Health and Safety Why? </vt:lpstr>
      <vt:lpstr>Documentation in Health and Safety Why? </vt:lpstr>
      <vt:lpstr>Documentation in Health and Safety How? </vt:lpstr>
      <vt:lpstr>Documentation in Health and Safety How? </vt:lpstr>
      <vt:lpstr>Documentation in Health and Safety How? </vt:lpstr>
      <vt:lpstr>Documentation in Health and Safety How? </vt:lpstr>
      <vt:lpstr>Documentation in Health and Safety How? </vt:lpstr>
      <vt:lpstr>Documentation in Health and Safety How? </vt:lpstr>
      <vt:lpstr>The Secret Diary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Accident Definitions</vt:lpstr>
      <vt:lpstr>Accident Definitions</vt:lpstr>
      <vt:lpstr>Accident Definitions</vt:lpstr>
      <vt:lpstr>Accident Definitions</vt:lpstr>
      <vt:lpstr>Accident Definitions</vt:lpstr>
      <vt:lpstr>Accident Reporting Procedures</vt:lpstr>
      <vt:lpstr>Accident Reporting Procedures</vt:lpstr>
      <vt:lpstr>Supervisors of injured employees will:</vt:lpstr>
      <vt:lpstr>Workers will: </vt:lpstr>
      <vt:lpstr>Human Resources and Health and Safety Consultants (Allison &amp; Gina) </vt:lpstr>
      <vt:lpstr>Human Resources and Health and Safety Consultants (Allison &amp; Gina) </vt:lpstr>
      <vt:lpstr>PowerPoint Presentation</vt:lpstr>
      <vt:lpstr>Living with and Managing Covid-19</vt:lpstr>
      <vt:lpstr>Living with and Managing Covid-19         (as of March 10)</vt:lpstr>
      <vt:lpstr>PowerPoint Presentation</vt:lpstr>
      <vt:lpstr>PowerPoint Presentation</vt:lpstr>
      <vt:lpstr>Living with and Managing Covid-19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Jeffery’s Greenhouses</dc:title>
  <dc:creator>Allison Beekhuis</dc:creator>
  <cp:lastModifiedBy>Gina Marchionda</cp:lastModifiedBy>
  <cp:revision>87</cp:revision>
  <cp:lastPrinted>2020-10-29T18:11:40Z</cp:lastPrinted>
  <dcterms:created xsi:type="dcterms:W3CDTF">2020-10-21T13:15:13Z</dcterms:created>
  <dcterms:modified xsi:type="dcterms:W3CDTF">2022-03-18T13:26:51Z</dcterms:modified>
</cp:coreProperties>
</file>