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3" r:id="rId2"/>
  </p:sldMasterIdLst>
  <p:notesMasterIdLst>
    <p:notesMasterId r:id="rId41"/>
  </p:notesMasterIdLst>
  <p:sldIdLst>
    <p:sldId id="256" r:id="rId3"/>
    <p:sldId id="266" r:id="rId4"/>
    <p:sldId id="267" r:id="rId5"/>
    <p:sldId id="268" r:id="rId6"/>
    <p:sldId id="269" r:id="rId7"/>
    <p:sldId id="272" r:id="rId8"/>
    <p:sldId id="274" r:id="rId9"/>
    <p:sldId id="273" r:id="rId10"/>
    <p:sldId id="270" r:id="rId11"/>
    <p:sldId id="275" r:id="rId12"/>
    <p:sldId id="276" r:id="rId13"/>
    <p:sldId id="277" r:id="rId14"/>
    <p:sldId id="278" r:id="rId15"/>
    <p:sldId id="279" r:id="rId16"/>
    <p:sldId id="280" r:id="rId17"/>
    <p:sldId id="285" r:id="rId18"/>
    <p:sldId id="282" r:id="rId19"/>
    <p:sldId id="283" r:id="rId20"/>
    <p:sldId id="286" r:id="rId21"/>
    <p:sldId id="287" r:id="rId22"/>
    <p:sldId id="288" r:id="rId23"/>
    <p:sldId id="289" r:id="rId24"/>
    <p:sldId id="290" r:id="rId25"/>
    <p:sldId id="291" r:id="rId26"/>
    <p:sldId id="292" r:id="rId27"/>
    <p:sldId id="293" r:id="rId28"/>
    <p:sldId id="257" r:id="rId29"/>
    <p:sldId id="258" r:id="rId30"/>
    <p:sldId id="259" r:id="rId31"/>
    <p:sldId id="260" r:id="rId32"/>
    <p:sldId id="294" r:id="rId33"/>
    <p:sldId id="420" r:id="rId34"/>
    <p:sldId id="371" r:id="rId35"/>
    <p:sldId id="421" r:id="rId36"/>
    <p:sldId id="261" r:id="rId37"/>
    <p:sldId id="263" r:id="rId38"/>
    <p:sldId id="262" r:id="rId39"/>
    <p:sldId id="265"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12" d="100"/>
          <a:sy n="112" d="100"/>
        </p:scale>
        <p:origin x="492"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C169C-8C89-417A-BC65-DA32082D9B0D}" type="datetimeFigureOut">
              <a:rPr lang="en-CA" smtClean="0"/>
              <a:t>03/18/2022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1E15A-0F9F-4D4B-890B-443E98FAD4E4}" type="slidenum">
              <a:rPr lang="en-CA" smtClean="0"/>
              <a:t>‹#›</a:t>
            </a:fld>
            <a:endParaRPr lang="en-CA"/>
          </a:p>
        </p:txBody>
      </p:sp>
    </p:spTree>
    <p:extLst>
      <p:ext uri="{BB962C8B-B14F-4D97-AF65-F5344CB8AC3E}">
        <p14:creationId xmlns:p14="http://schemas.microsoft.com/office/powerpoint/2010/main" val="622789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EF1E15A-0F9F-4D4B-890B-443E98FAD4E4}" type="slidenum">
              <a:rPr lang="en-CA" smtClean="0"/>
              <a:t>8</a:t>
            </a:fld>
            <a:endParaRPr lang="en-CA"/>
          </a:p>
        </p:txBody>
      </p:sp>
    </p:spTree>
    <p:extLst>
      <p:ext uri="{BB962C8B-B14F-4D97-AF65-F5344CB8AC3E}">
        <p14:creationId xmlns:p14="http://schemas.microsoft.com/office/powerpoint/2010/main" val="139222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5693FD4-8F83-4EF7-AC3F-0DC0388986B0}" type="slidenum">
              <a:rPr lang="en-US" smtClean="0"/>
              <a:pPr/>
              <a:t>32</a:t>
            </a:fld>
            <a:endParaRPr lang="en-US" dirty="0"/>
          </a:p>
        </p:txBody>
      </p:sp>
    </p:spTree>
    <p:extLst>
      <p:ext uri="{BB962C8B-B14F-4D97-AF65-F5344CB8AC3E}">
        <p14:creationId xmlns:p14="http://schemas.microsoft.com/office/powerpoint/2010/main" val="649929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9404450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a:xfrm>
            <a:off x="2692397" y="5037663"/>
            <a:ext cx="5214635" cy="279400"/>
          </a:xfrm>
        </p:spPr>
        <p:txBody>
          <a:bodyPr/>
          <a:lstStyle/>
          <a:p>
            <a:endParaRPr lang="en-CA"/>
          </a:p>
        </p:txBody>
      </p:sp>
      <p:sp>
        <p:nvSpPr>
          <p:cNvPr id="6" name="Slide Number Placeholder 5"/>
          <p:cNvSpPr>
            <a:spLocks noGrp="1"/>
          </p:cNvSpPr>
          <p:nvPr>
            <p:ph type="sldNum" sz="quarter" idx="12"/>
          </p:nvPr>
        </p:nvSpPr>
        <p:spPr>
          <a:xfrm>
            <a:off x="8956900" y="5037663"/>
            <a:ext cx="551167" cy="279400"/>
          </a:xfrm>
        </p:spPr>
        <p:txBody>
          <a:bodyPr/>
          <a:lstStyle/>
          <a:p>
            <a:fld id="{75D5BE89-74BB-4A54-94C7-CDA7E1BD926C}" type="slidenum">
              <a:rPr lang="en-CA" smtClean="0"/>
              <a:t>‹#›</a:t>
            </a:fld>
            <a:endParaRPr lang="en-CA"/>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12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2AFA85-A0B6-4883-8023-233C025ED4E6}" type="datetimeFigureOut">
              <a:rPr lang="en-CA" smtClean="0"/>
              <a:t>03/18/2022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D5BE89-74BB-4A54-94C7-CDA7E1BD926C}" type="slidenum">
              <a:rPr lang="en-CA" smtClean="0"/>
              <a:t>‹#›</a:t>
            </a:fld>
            <a:endParaRPr lang="en-CA"/>
          </a:p>
        </p:txBody>
      </p:sp>
    </p:spTree>
    <p:extLst>
      <p:ext uri="{BB962C8B-B14F-4D97-AF65-F5344CB8AC3E}">
        <p14:creationId xmlns:p14="http://schemas.microsoft.com/office/powerpoint/2010/main" val="254924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3695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927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spTree>
    <p:extLst>
      <p:ext uri="{BB962C8B-B14F-4D97-AF65-F5344CB8AC3E}">
        <p14:creationId xmlns:p14="http://schemas.microsoft.com/office/powerpoint/2010/main" val="3136902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907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3790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0676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659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6740-D670-43A7-A743-E76279088D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BFDED66-0823-4FEE-A454-FC768CBB06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D790CB4-1EE6-4849-8716-560DF7F9029A}"/>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5" name="Footer Placeholder 4">
            <a:extLst>
              <a:ext uri="{FF2B5EF4-FFF2-40B4-BE49-F238E27FC236}">
                <a16:creationId xmlns:a16="http://schemas.microsoft.com/office/drawing/2014/main" id="{9D91FA78-B775-4033-9782-4E7817C8BEC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9CE66F-D54F-4676-BF76-1415F64312D2}"/>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360939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7D076-4225-49A2-89D5-A1356957B5D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C0268DB-2C7E-4D21-8A76-16258E77E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36D6CA-B7D9-42BA-824C-37AAE07C523B}"/>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5" name="Footer Placeholder 4">
            <a:extLst>
              <a:ext uri="{FF2B5EF4-FFF2-40B4-BE49-F238E27FC236}">
                <a16:creationId xmlns:a16="http://schemas.microsoft.com/office/drawing/2014/main" id="{2D205E81-C551-4456-BFB0-E8D3A7EB82F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E3A56DE-3DFB-4EB4-A487-CE6473583728}"/>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74044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spTree>
    <p:extLst>
      <p:ext uri="{BB962C8B-B14F-4D97-AF65-F5344CB8AC3E}">
        <p14:creationId xmlns:p14="http://schemas.microsoft.com/office/powerpoint/2010/main" val="39225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74F8-46A2-4F82-89EA-648DDAEE62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F2515FC-1C71-49A6-9E4D-D9479C1EA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B82410-650F-44CE-B6C5-8EB3012CF5F0}"/>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5" name="Footer Placeholder 4">
            <a:extLst>
              <a:ext uri="{FF2B5EF4-FFF2-40B4-BE49-F238E27FC236}">
                <a16:creationId xmlns:a16="http://schemas.microsoft.com/office/drawing/2014/main" id="{891A18A1-759B-48AF-86DE-A9F82513A20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A7F9CA9-548B-4ACB-911A-FCB92D4E52EB}"/>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1830231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5D1E6-2291-4DBD-86F6-306A1DE05DE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484D92-1FE1-47B6-9A64-D830878DD4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14D4107-FF48-46F3-A8CB-963AC5866E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71C5068-413E-417A-B297-91AC81E3874E}"/>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6" name="Footer Placeholder 5">
            <a:extLst>
              <a:ext uri="{FF2B5EF4-FFF2-40B4-BE49-F238E27FC236}">
                <a16:creationId xmlns:a16="http://schemas.microsoft.com/office/drawing/2014/main" id="{E018CE4A-FBDC-4531-897C-6E24CA0925E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F0161AB-F589-4D20-83B6-58D7855222B5}"/>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3021410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5025-B13F-4714-9F0D-7A1EF06F43A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40B0E33-ADBC-4180-850A-17E9164209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3D4FF-4255-40DD-9408-509BC8149D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F39DB9E-7886-40B5-ADE1-82BFA195A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CD4956-753E-42FB-BEF5-B025032A3B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FACE952-1513-4227-B615-4A060364F796}"/>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8" name="Footer Placeholder 7">
            <a:extLst>
              <a:ext uri="{FF2B5EF4-FFF2-40B4-BE49-F238E27FC236}">
                <a16:creationId xmlns:a16="http://schemas.microsoft.com/office/drawing/2014/main" id="{69BC6138-BE92-4E37-8D59-494353E9332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CCD8B72-553F-414D-9358-3A3A9879D2BD}"/>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296409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E43A-CCD3-4344-B122-3A9A575CE38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B4B1FE6-F8F4-405E-999B-A98BC68B99E3}"/>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4" name="Footer Placeholder 3">
            <a:extLst>
              <a:ext uri="{FF2B5EF4-FFF2-40B4-BE49-F238E27FC236}">
                <a16:creationId xmlns:a16="http://schemas.microsoft.com/office/drawing/2014/main" id="{A3C9ECA4-28A0-4801-97B8-75BB2BB0201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78C82F9-9F7C-4A34-B748-21D8B19CDD98}"/>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192557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0CB872-5DCE-43C8-817B-B1307A99812E}"/>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3" name="Footer Placeholder 2">
            <a:extLst>
              <a:ext uri="{FF2B5EF4-FFF2-40B4-BE49-F238E27FC236}">
                <a16:creationId xmlns:a16="http://schemas.microsoft.com/office/drawing/2014/main" id="{752041B2-9E65-4411-A232-4839A74A76F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F38C843-197E-4EB8-9404-02A7218C1917}"/>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34840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8F3F-E5FC-4804-A5EC-97280FAC01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F9474CA-B659-4FCA-B17E-4A45724826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7D9EB19-5178-42AF-B2A8-020FB1255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18A64-7260-47C0-BE87-824649A5408C}"/>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6" name="Footer Placeholder 5">
            <a:extLst>
              <a:ext uri="{FF2B5EF4-FFF2-40B4-BE49-F238E27FC236}">
                <a16:creationId xmlns:a16="http://schemas.microsoft.com/office/drawing/2014/main" id="{4861012D-8528-406F-9F72-0F898BD5EE5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CCF0C72-5065-482A-B1B1-FF37C707AB84}"/>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3687963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8AED0-A65B-4BC0-ADD4-4D57D2DD7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ED3DB30-EFAC-4786-909B-D2AFAAFB7B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9FC5190-C328-4BB9-AF44-5AB01D8B8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7FD60-5D4C-4891-AD6B-7C0BD4D3F9C0}"/>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6" name="Footer Placeholder 5">
            <a:extLst>
              <a:ext uri="{FF2B5EF4-FFF2-40B4-BE49-F238E27FC236}">
                <a16:creationId xmlns:a16="http://schemas.microsoft.com/office/drawing/2014/main" id="{83BF5B1E-A16F-4333-A3C2-1E498CDE76C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23887E0-4C3E-42CD-91B3-AFB139444894}"/>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1931126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EB303-77B3-4E6E-9F64-C3A552A285C9}"/>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8A209A9-3971-494E-A708-168E6C37D7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ADCE5B6-1FC8-4766-B0E2-1FA1976C672C}"/>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5" name="Footer Placeholder 4">
            <a:extLst>
              <a:ext uri="{FF2B5EF4-FFF2-40B4-BE49-F238E27FC236}">
                <a16:creationId xmlns:a16="http://schemas.microsoft.com/office/drawing/2014/main" id="{89E8977F-116C-4CAB-9B70-4B7EDCA1DA0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A805419-C9FA-4ABC-A24D-AB01E293C7BD}"/>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3472507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016782-27B3-4037-B933-3F86C5982D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4710D23-8388-4DCC-BF73-DCD22CBCAD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9FD18AF-F778-4B38-B139-39EED43606E0}"/>
              </a:ext>
            </a:extLst>
          </p:cNvPr>
          <p:cNvSpPr>
            <a:spLocks noGrp="1"/>
          </p:cNvSpPr>
          <p:nvPr>
            <p:ph type="dt" sz="half" idx="10"/>
          </p:nvPr>
        </p:nvSpPr>
        <p:spPr/>
        <p:txBody>
          <a:bodyPr/>
          <a:lstStyle/>
          <a:p>
            <a:fld id="{461AB5F5-EDC8-453D-B4F3-7DA1999F275B}" type="datetimeFigureOut">
              <a:rPr lang="en-CA" smtClean="0"/>
              <a:t>03/18/2022</a:t>
            </a:fld>
            <a:endParaRPr lang="en-CA"/>
          </a:p>
        </p:txBody>
      </p:sp>
      <p:sp>
        <p:nvSpPr>
          <p:cNvPr id="5" name="Footer Placeholder 4">
            <a:extLst>
              <a:ext uri="{FF2B5EF4-FFF2-40B4-BE49-F238E27FC236}">
                <a16:creationId xmlns:a16="http://schemas.microsoft.com/office/drawing/2014/main" id="{904E1A61-E416-4A16-B56D-E9FEB5E47C2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F8131D9-A44B-43EF-BAF0-ACD2FE18030C}"/>
              </a:ext>
            </a:extLst>
          </p:cNvPr>
          <p:cNvSpPr>
            <a:spLocks noGrp="1"/>
          </p:cNvSpPr>
          <p:nvPr>
            <p:ph type="sldNum" sz="quarter" idx="12"/>
          </p:nvPr>
        </p:nvSpPr>
        <p:spPr/>
        <p:txBody>
          <a:bodyPr/>
          <a:lstStyle/>
          <a:p>
            <a:fld id="{5291A829-CC1E-4EFA-A461-7873D32484F4}" type="slidenum">
              <a:rPr lang="en-CA" smtClean="0"/>
              <a:t>‹#›</a:t>
            </a:fld>
            <a:endParaRPr lang="en-CA"/>
          </a:p>
        </p:txBody>
      </p:sp>
    </p:spTree>
    <p:extLst>
      <p:ext uri="{BB962C8B-B14F-4D97-AF65-F5344CB8AC3E}">
        <p14:creationId xmlns:p14="http://schemas.microsoft.com/office/powerpoint/2010/main" val="57437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AFA85-A0B6-4883-8023-233C025ED4E6}" type="datetimeFigureOut">
              <a:rPr lang="en-CA" smtClean="0"/>
              <a:t>03/18/2022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D5BE89-74BB-4A54-94C7-CDA7E1BD926C}" type="slidenum">
              <a:rPr lang="en-CA" smtClean="0"/>
              <a:t>‹#›</a:t>
            </a:fld>
            <a:endParaRPr lang="en-CA"/>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652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2AFA85-A0B6-4883-8023-233C025ED4E6}" type="datetimeFigureOut">
              <a:rPr lang="en-CA" smtClean="0"/>
              <a:t>03/18/2022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D5BE89-74BB-4A54-94C7-CDA7E1BD926C}" type="slidenum">
              <a:rPr lang="en-CA" smtClean="0"/>
              <a:t>‹#›</a:t>
            </a:fld>
            <a:endParaRPr lang="en-CA"/>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646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AFA85-A0B6-4883-8023-233C025ED4E6}" type="datetimeFigureOut">
              <a:rPr lang="en-CA" smtClean="0"/>
              <a:t>03/18/2022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5D5BE89-74BB-4A54-94C7-CDA7E1BD926C}" type="slidenum">
              <a:rPr lang="en-CA" smtClean="0"/>
              <a:t>‹#›</a:t>
            </a:fld>
            <a:endParaRPr lang="en-CA"/>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2868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2AFA85-A0B6-4883-8023-233C025ED4E6}" type="datetimeFigureOut">
              <a:rPr lang="en-CA" smtClean="0"/>
              <a:t>03/18/2022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5D5BE89-74BB-4A54-94C7-CDA7E1BD926C}" type="slidenum">
              <a:rPr lang="en-CA" smtClean="0"/>
              <a:t>‹#›</a:t>
            </a:fld>
            <a:endParaRPr lang="en-CA"/>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214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AFA85-A0B6-4883-8023-233C025ED4E6}" type="datetimeFigureOut">
              <a:rPr lang="en-CA" smtClean="0"/>
              <a:t>03/18/2022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5D5BE89-74BB-4A54-94C7-CDA7E1BD926C}" type="slidenum">
              <a:rPr lang="en-CA" smtClean="0"/>
              <a:t>‹#›</a:t>
            </a:fld>
            <a:endParaRPr lang="en-CA"/>
          </a:p>
        </p:txBody>
      </p:sp>
    </p:spTree>
    <p:extLst>
      <p:ext uri="{BB962C8B-B14F-4D97-AF65-F5344CB8AC3E}">
        <p14:creationId xmlns:p14="http://schemas.microsoft.com/office/powerpoint/2010/main" val="1065925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2AFA85-A0B6-4883-8023-233C025ED4E6}" type="datetimeFigureOut">
              <a:rPr lang="en-CA" smtClean="0"/>
              <a:t>03/18/2022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D5BE89-74BB-4A54-94C7-CDA7E1BD926C}" type="slidenum">
              <a:rPr lang="en-CA" smtClean="0"/>
              <a:t>‹#›</a:t>
            </a:fld>
            <a:endParaRPr lang="en-CA"/>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044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2AFA85-A0B6-4883-8023-233C025ED4E6}" type="datetimeFigureOut">
              <a:rPr lang="en-CA" smtClean="0"/>
              <a:t>03/18/2022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D5BE89-74BB-4A54-94C7-CDA7E1BD926C}" type="slidenum">
              <a:rPr lang="en-CA" smtClean="0"/>
              <a:t>‹#›</a:t>
            </a:fld>
            <a:endParaRPr lang="en-CA"/>
          </a:p>
        </p:txBody>
      </p:sp>
    </p:spTree>
    <p:extLst>
      <p:ext uri="{BB962C8B-B14F-4D97-AF65-F5344CB8AC3E}">
        <p14:creationId xmlns:p14="http://schemas.microsoft.com/office/powerpoint/2010/main" val="232296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02AFA85-A0B6-4883-8023-233C025ED4E6}" type="datetimeFigureOut">
              <a:rPr lang="en-CA" smtClean="0"/>
              <a:t>03/18/2022</a:t>
            </a:fld>
            <a:endParaRPr lang="en-CA"/>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CA"/>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5D5BE89-74BB-4A54-94C7-CDA7E1BD926C}" type="slidenum">
              <a:rPr lang="en-CA" smtClean="0"/>
              <a:t>‹#›</a:t>
            </a:fld>
            <a:endParaRPr lang="en-CA"/>
          </a:p>
        </p:txBody>
      </p:sp>
    </p:spTree>
    <p:extLst>
      <p:ext uri="{BB962C8B-B14F-4D97-AF65-F5344CB8AC3E}">
        <p14:creationId xmlns:p14="http://schemas.microsoft.com/office/powerpoint/2010/main" val="49136838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9A4A5-6D42-4195-8EF6-B59B32BB41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805C658-3A70-4B4A-ACAF-E0CD9330BA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680A833-5FE0-4F46-93FA-2C30DD3DA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AB5F5-EDC8-453D-B4F3-7DA1999F275B}" type="datetimeFigureOut">
              <a:rPr lang="en-CA" smtClean="0"/>
              <a:t>03/18/2022</a:t>
            </a:fld>
            <a:endParaRPr lang="en-CA"/>
          </a:p>
        </p:txBody>
      </p:sp>
      <p:sp>
        <p:nvSpPr>
          <p:cNvPr id="5" name="Footer Placeholder 4">
            <a:extLst>
              <a:ext uri="{FF2B5EF4-FFF2-40B4-BE49-F238E27FC236}">
                <a16:creationId xmlns:a16="http://schemas.microsoft.com/office/drawing/2014/main" id="{D262B6D9-E61E-4F5E-95E8-C8288FF84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53E75C1-C147-4FE6-8D85-356224EA3E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1A829-CC1E-4EFA-A461-7873D32484F4}" type="slidenum">
              <a:rPr lang="en-CA" smtClean="0"/>
              <a:t>‹#›</a:t>
            </a:fld>
            <a:endParaRPr lang="en-CA"/>
          </a:p>
        </p:txBody>
      </p:sp>
    </p:spTree>
    <p:extLst>
      <p:ext uri="{BB962C8B-B14F-4D97-AF65-F5344CB8AC3E}">
        <p14:creationId xmlns:p14="http://schemas.microsoft.com/office/powerpoint/2010/main" val="83151352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4CD6-7C91-4075-A27C-2D07A2460A0D}"/>
              </a:ext>
            </a:extLst>
          </p:cNvPr>
          <p:cNvSpPr>
            <a:spLocks noGrp="1"/>
          </p:cNvSpPr>
          <p:nvPr>
            <p:ph type="ctrTitle"/>
          </p:nvPr>
        </p:nvSpPr>
        <p:spPr/>
        <p:txBody>
          <a:bodyPr/>
          <a:lstStyle/>
          <a:p>
            <a:r>
              <a:rPr lang="en-US" dirty="0"/>
              <a:t>Human Resources </a:t>
            </a:r>
            <a:br>
              <a:rPr lang="en-US" dirty="0"/>
            </a:br>
            <a:r>
              <a:rPr lang="en-US" dirty="0"/>
              <a:t>Best Practices</a:t>
            </a:r>
            <a:endParaRPr lang="en-CA" dirty="0"/>
          </a:p>
        </p:txBody>
      </p:sp>
      <p:sp>
        <p:nvSpPr>
          <p:cNvPr id="3" name="Subtitle 2">
            <a:extLst>
              <a:ext uri="{FF2B5EF4-FFF2-40B4-BE49-F238E27FC236}">
                <a16:creationId xmlns:a16="http://schemas.microsoft.com/office/drawing/2014/main" id="{F2DA69EC-F6A1-4EBC-B8CC-19731F824E54}"/>
              </a:ext>
            </a:extLst>
          </p:cNvPr>
          <p:cNvSpPr>
            <a:spLocks noGrp="1"/>
          </p:cNvSpPr>
          <p:nvPr>
            <p:ph type="subTitle" idx="1"/>
          </p:nvPr>
        </p:nvSpPr>
        <p:spPr>
          <a:xfrm>
            <a:off x="2692398" y="3657597"/>
            <a:ext cx="6815669" cy="685803"/>
          </a:xfrm>
        </p:spPr>
        <p:txBody>
          <a:bodyPr>
            <a:normAutofit fontScale="92500" lnSpcReduction="10000"/>
          </a:bodyPr>
          <a:lstStyle/>
          <a:p>
            <a:r>
              <a:rPr lang="en-US" sz="4400" dirty="0"/>
              <a:t>March, 2022</a:t>
            </a:r>
            <a:endParaRPr lang="en-CA" sz="4400" dirty="0"/>
          </a:p>
        </p:txBody>
      </p:sp>
      <p:sp>
        <p:nvSpPr>
          <p:cNvPr id="4" name="TextBox 3">
            <a:extLst>
              <a:ext uri="{FF2B5EF4-FFF2-40B4-BE49-F238E27FC236}">
                <a16:creationId xmlns:a16="http://schemas.microsoft.com/office/drawing/2014/main" id="{9EEDE134-A9BC-420A-9CCC-A90CED4663F3}"/>
              </a:ext>
            </a:extLst>
          </p:cNvPr>
          <p:cNvSpPr txBox="1"/>
          <p:nvPr/>
        </p:nvSpPr>
        <p:spPr>
          <a:xfrm>
            <a:off x="3881021" y="4343400"/>
            <a:ext cx="4721441" cy="584775"/>
          </a:xfrm>
          <a:prstGeom prst="rect">
            <a:avLst/>
          </a:prstGeom>
          <a:noFill/>
        </p:spPr>
        <p:txBody>
          <a:bodyPr wrap="square" rtlCol="0">
            <a:spAutoFit/>
          </a:bodyPr>
          <a:lstStyle/>
          <a:p>
            <a:pPr algn="ctr"/>
            <a:r>
              <a:rPr lang="en-CA" sz="3200" b="1" dirty="0"/>
              <a:t>HIRE BETTER TODAY</a:t>
            </a:r>
          </a:p>
        </p:txBody>
      </p:sp>
    </p:spTree>
    <p:extLst>
      <p:ext uri="{BB962C8B-B14F-4D97-AF65-F5344CB8AC3E}">
        <p14:creationId xmlns:p14="http://schemas.microsoft.com/office/powerpoint/2010/main" val="1488177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A6B4D-1D04-4963-B05C-D104DFF49172}"/>
              </a:ext>
            </a:extLst>
          </p:cNvPr>
          <p:cNvSpPr>
            <a:spLocks noGrp="1"/>
          </p:cNvSpPr>
          <p:nvPr>
            <p:ph type="title"/>
          </p:nvPr>
        </p:nvSpPr>
        <p:spPr/>
        <p:txBody>
          <a:bodyPr/>
          <a:lstStyle/>
          <a:p>
            <a:r>
              <a:rPr lang="en-US" dirty="0"/>
              <a:t>The Interview </a:t>
            </a:r>
            <a:endParaRPr lang="en-CA" dirty="0"/>
          </a:p>
        </p:txBody>
      </p:sp>
      <p:sp>
        <p:nvSpPr>
          <p:cNvPr id="3" name="Content Placeholder 2">
            <a:extLst>
              <a:ext uri="{FF2B5EF4-FFF2-40B4-BE49-F238E27FC236}">
                <a16:creationId xmlns:a16="http://schemas.microsoft.com/office/drawing/2014/main" id="{47478897-0B6F-460B-A930-05EA1BDDE9A0}"/>
              </a:ext>
            </a:extLst>
          </p:cNvPr>
          <p:cNvSpPr>
            <a:spLocks noGrp="1"/>
          </p:cNvSpPr>
          <p:nvPr>
            <p:ph idx="1"/>
          </p:nvPr>
        </p:nvSpPr>
        <p:spPr>
          <a:xfrm>
            <a:off x="1085850" y="2515657"/>
            <a:ext cx="10444392" cy="3621539"/>
          </a:xfrm>
        </p:spPr>
        <p:txBody>
          <a:bodyPr>
            <a:normAutofit/>
          </a:bodyPr>
          <a:lstStyle/>
          <a:p>
            <a:r>
              <a:rPr lang="en-US" dirty="0"/>
              <a:t>As March 1, 2022 capacity and vaccination passports have been eliminated.  With a current 81.059% of eligible Ontarians having received both dosages, and Omicron steadily declining,  there is no need to have a conversation regarding vaccine status.</a:t>
            </a:r>
          </a:p>
          <a:p>
            <a:r>
              <a:rPr lang="en-US" dirty="0"/>
              <a:t>Review and maintain current COVID-19 protocols in place during the interview process including masking, distancing and sanitizing. </a:t>
            </a:r>
          </a:p>
          <a:p>
            <a:r>
              <a:rPr lang="en-US" dirty="0"/>
              <a:t>If you feel more comfortable doing your initial screening virtually this is an option.  However, it is best practice to always meet in person (safely) before finalizing the hire. </a:t>
            </a:r>
            <a:endParaRPr lang="en-CA" dirty="0"/>
          </a:p>
        </p:txBody>
      </p:sp>
      <p:pic>
        <p:nvPicPr>
          <p:cNvPr id="7170" name="Picture 2" descr="LinkedIn Releases New Tools for Virtual Job Interviews">
            <a:extLst>
              <a:ext uri="{FF2B5EF4-FFF2-40B4-BE49-F238E27FC236}">
                <a16:creationId xmlns:a16="http://schemas.microsoft.com/office/drawing/2014/main" id="{E2350F1C-CF45-4CD0-A41A-5AB15998E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1025" y="720804"/>
            <a:ext cx="2981325" cy="156519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Elbow Bump is Out: Interview Etiquette in the (soon-to-be) Post-Pandemic  Age | The Alexander Group">
            <a:extLst>
              <a:ext uri="{FF2B5EF4-FFF2-40B4-BE49-F238E27FC236}">
                <a16:creationId xmlns:a16="http://schemas.microsoft.com/office/drawing/2014/main" id="{9F05307D-A006-4001-87F1-3A346BEFD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731306"/>
            <a:ext cx="2300288"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3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8AC7-7611-4F9F-83BA-A78DD79B5307}"/>
              </a:ext>
            </a:extLst>
          </p:cNvPr>
          <p:cNvSpPr>
            <a:spLocks noGrp="1"/>
          </p:cNvSpPr>
          <p:nvPr>
            <p:ph type="title"/>
          </p:nvPr>
        </p:nvSpPr>
        <p:spPr>
          <a:xfrm>
            <a:off x="1295402" y="990872"/>
            <a:ext cx="9601196" cy="980018"/>
          </a:xfrm>
        </p:spPr>
        <p:txBody>
          <a:bodyPr>
            <a:normAutofit fontScale="90000"/>
          </a:bodyPr>
          <a:lstStyle/>
          <a:p>
            <a:r>
              <a:rPr lang="en-US" dirty="0"/>
              <a:t>Passive Candidates Become a Prime Target</a:t>
            </a:r>
            <a:br>
              <a:rPr lang="en-US" dirty="0"/>
            </a:br>
            <a:endParaRPr lang="en-CA" dirty="0"/>
          </a:p>
        </p:txBody>
      </p:sp>
      <p:sp>
        <p:nvSpPr>
          <p:cNvPr id="3" name="Content Placeholder 2">
            <a:extLst>
              <a:ext uri="{FF2B5EF4-FFF2-40B4-BE49-F238E27FC236}">
                <a16:creationId xmlns:a16="http://schemas.microsoft.com/office/drawing/2014/main" id="{96850AEA-DCF7-45BF-A69C-BFB98361B893}"/>
              </a:ext>
            </a:extLst>
          </p:cNvPr>
          <p:cNvSpPr>
            <a:spLocks noGrp="1"/>
          </p:cNvSpPr>
          <p:nvPr>
            <p:ph idx="4294967295"/>
          </p:nvPr>
        </p:nvSpPr>
        <p:spPr>
          <a:xfrm>
            <a:off x="1133475" y="2547938"/>
            <a:ext cx="10287000" cy="3814762"/>
          </a:xfrm>
        </p:spPr>
        <p:txBody>
          <a:bodyPr>
            <a:normAutofit lnSpcReduction="10000"/>
          </a:bodyPr>
          <a:lstStyle/>
          <a:p>
            <a:r>
              <a:rPr lang="en-US" dirty="0"/>
              <a:t>Passive candidates —applicants who aren’t even looking for a job — are people you need to include in your hiring efforts.</a:t>
            </a:r>
          </a:p>
          <a:p>
            <a:r>
              <a:rPr lang="en-US" dirty="0"/>
              <a:t>Passive candidates haven’t prepared a resume, and their interview outfit needs to be dry-cleaned. They haven’t even bothered to push the Apply button</a:t>
            </a:r>
          </a:p>
          <a:p>
            <a:r>
              <a:rPr lang="en-US" dirty="0"/>
              <a:t>For a variety of reasons their qualifications and experience make them attractive to hiring managers, who may begin recruiting by inviting considered candidates to consider the position. </a:t>
            </a:r>
          </a:p>
          <a:p>
            <a:r>
              <a:rPr lang="en-US" dirty="0"/>
              <a:t>Passive candidates are often those with in-demand skills and unique experience, making them desirable to employers, and sometimes difficult to recruit.</a:t>
            </a:r>
            <a:endParaRPr lang="en-CA" dirty="0"/>
          </a:p>
        </p:txBody>
      </p:sp>
      <p:sp>
        <p:nvSpPr>
          <p:cNvPr id="6" name="TextBox 5">
            <a:extLst>
              <a:ext uri="{FF2B5EF4-FFF2-40B4-BE49-F238E27FC236}">
                <a16:creationId xmlns:a16="http://schemas.microsoft.com/office/drawing/2014/main" id="{1B95C201-2DD1-4CD9-8906-29752EE5C73E}"/>
              </a:ext>
            </a:extLst>
          </p:cNvPr>
          <p:cNvSpPr txBox="1"/>
          <p:nvPr/>
        </p:nvSpPr>
        <p:spPr>
          <a:xfrm>
            <a:off x="5131469" y="1480881"/>
            <a:ext cx="2291012" cy="923330"/>
          </a:xfrm>
          <a:prstGeom prst="rect">
            <a:avLst/>
          </a:prstGeom>
          <a:noFill/>
        </p:spPr>
        <p:txBody>
          <a:bodyPr wrap="none" rtlCol="0">
            <a:spAutoFit/>
          </a:bodyPr>
          <a:lstStyle/>
          <a:p>
            <a:r>
              <a:rPr lang="en-CA" sz="5400" dirty="0"/>
              <a:t>WHO? </a:t>
            </a:r>
          </a:p>
        </p:txBody>
      </p:sp>
    </p:spTree>
    <p:extLst>
      <p:ext uri="{BB962C8B-B14F-4D97-AF65-F5344CB8AC3E}">
        <p14:creationId xmlns:p14="http://schemas.microsoft.com/office/powerpoint/2010/main" val="3508206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AA292A-F80B-4080-AF75-90C769FB9100}"/>
              </a:ext>
            </a:extLst>
          </p:cNvPr>
          <p:cNvSpPr>
            <a:spLocks noGrp="1"/>
          </p:cNvSpPr>
          <p:nvPr>
            <p:ph type="title"/>
          </p:nvPr>
        </p:nvSpPr>
        <p:spPr>
          <a:xfrm>
            <a:off x="1295400" y="982663"/>
            <a:ext cx="9601200" cy="1303337"/>
          </a:xfrm>
        </p:spPr>
        <p:txBody>
          <a:bodyPr>
            <a:normAutofit fontScale="90000"/>
          </a:bodyPr>
          <a:lstStyle/>
          <a:p>
            <a:r>
              <a:rPr lang="en-US" dirty="0"/>
              <a:t>Passive Candidates Become a Prime Target</a:t>
            </a:r>
            <a:br>
              <a:rPr lang="en-US" dirty="0"/>
            </a:br>
            <a:endParaRPr lang="en-CA" dirty="0"/>
          </a:p>
        </p:txBody>
      </p:sp>
      <p:sp>
        <p:nvSpPr>
          <p:cNvPr id="7" name="TextBox 6">
            <a:extLst>
              <a:ext uri="{FF2B5EF4-FFF2-40B4-BE49-F238E27FC236}">
                <a16:creationId xmlns:a16="http://schemas.microsoft.com/office/drawing/2014/main" id="{E477F37B-12EE-413E-BB7D-0B63921C899E}"/>
              </a:ext>
            </a:extLst>
          </p:cNvPr>
          <p:cNvSpPr txBox="1"/>
          <p:nvPr/>
        </p:nvSpPr>
        <p:spPr>
          <a:xfrm>
            <a:off x="979503" y="2393713"/>
            <a:ext cx="10517079" cy="3785652"/>
          </a:xfrm>
          <a:prstGeom prst="rect">
            <a:avLst/>
          </a:prstGeom>
          <a:noFill/>
        </p:spPr>
        <p:txBody>
          <a:bodyPr wrap="square">
            <a:spAutoFit/>
          </a:bodyPr>
          <a:lstStyle/>
          <a:p>
            <a:pPr algn="l" fontAlgn="base">
              <a:buFont typeface="Arial" panose="020B0604020202020204" pitchFamily="34" charset="0"/>
              <a:buChar char="•"/>
            </a:pPr>
            <a:r>
              <a:rPr lang="en-US" sz="2000" b="1" i="0" dirty="0">
                <a:solidFill>
                  <a:srgbClr val="132346"/>
                </a:solidFill>
                <a:effectLst/>
              </a:rPr>
              <a:t>Since they are not actively looking for another role,</a:t>
            </a:r>
            <a:r>
              <a:rPr lang="en-US" sz="2000" b="0" i="0" dirty="0">
                <a:solidFill>
                  <a:srgbClr val="132346"/>
                </a:solidFill>
                <a:effectLst/>
              </a:rPr>
              <a:t> </a:t>
            </a:r>
            <a:r>
              <a:rPr lang="en-US" sz="2000" b="1" i="0" dirty="0">
                <a:solidFill>
                  <a:srgbClr val="132346"/>
                </a:solidFill>
                <a:effectLst/>
              </a:rPr>
              <a:t>passive candidates may not be interviewing with other companies</a:t>
            </a:r>
            <a:r>
              <a:rPr lang="en-US" sz="2000" b="0" i="0" dirty="0">
                <a:solidFill>
                  <a:srgbClr val="132346"/>
                </a:solidFill>
                <a:effectLst/>
              </a:rPr>
              <a:t>. Don’t count on this 100% of the time. There are plenty of companies looking for passive candidates. If they are a good candidate, another company may have reached out to them as well, but many times you may be the only other organization they are talking to which gives you an advantage.</a:t>
            </a:r>
          </a:p>
          <a:p>
            <a:pPr algn="l" fontAlgn="base">
              <a:buFont typeface="Arial" panose="020B0604020202020204" pitchFamily="34" charset="0"/>
              <a:buChar char="•"/>
            </a:pPr>
            <a:r>
              <a:rPr lang="en-US" sz="2000" b="1" i="0" dirty="0">
                <a:solidFill>
                  <a:srgbClr val="132346"/>
                </a:solidFill>
                <a:effectLst/>
              </a:rPr>
              <a:t>You expand your candidate pool from 25% of the workforce to nearly the entire workforce.</a:t>
            </a:r>
            <a:r>
              <a:rPr lang="en-US" sz="2000" b="0" i="0" dirty="0">
                <a:solidFill>
                  <a:srgbClr val="132346"/>
                </a:solidFill>
                <a:effectLst/>
              </a:rPr>
              <a:t> Expanding your pool will help you include the most qualified candidates that will not be included in the active candidate population alone.</a:t>
            </a:r>
          </a:p>
          <a:p>
            <a:pPr algn="l" fontAlgn="base">
              <a:buFont typeface="Arial" panose="020B0604020202020204" pitchFamily="34" charset="0"/>
              <a:buChar char="•"/>
            </a:pPr>
            <a:r>
              <a:rPr lang="en-US" sz="2000" b="1" i="0" dirty="0">
                <a:solidFill>
                  <a:srgbClr val="132346"/>
                </a:solidFill>
                <a:effectLst/>
              </a:rPr>
              <a:t>Passive candidates are generally high performers.</a:t>
            </a:r>
            <a:r>
              <a:rPr lang="en-US" sz="2000" b="0" i="0" dirty="0">
                <a:solidFill>
                  <a:srgbClr val="132346"/>
                </a:solidFill>
                <a:effectLst/>
              </a:rPr>
              <a:t> Research shows that passive candidates are more engaged in their current roles than active candidates, which means they are usually the ones currently making an impact. If you want your next hire to be a high impact performer on your team then you need to be looking at passive candidates.</a:t>
            </a:r>
          </a:p>
        </p:txBody>
      </p:sp>
      <p:sp>
        <p:nvSpPr>
          <p:cNvPr id="8" name="TextBox 7">
            <a:extLst>
              <a:ext uri="{FF2B5EF4-FFF2-40B4-BE49-F238E27FC236}">
                <a16:creationId xmlns:a16="http://schemas.microsoft.com/office/drawing/2014/main" id="{B46B686C-5966-4923-9917-74E87FE722A2}"/>
              </a:ext>
            </a:extLst>
          </p:cNvPr>
          <p:cNvSpPr txBox="1"/>
          <p:nvPr/>
        </p:nvSpPr>
        <p:spPr>
          <a:xfrm>
            <a:off x="5131469" y="1480881"/>
            <a:ext cx="2204450" cy="923330"/>
          </a:xfrm>
          <a:prstGeom prst="rect">
            <a:avLst/>
          </a:prstGeom>
          <a:noFill/>
        </p:spPr>
        <p:txBody>
          <a:bodyPr wrap="none" rtlCol="0">
            <a:spAutoFit/>
          </a:bodyPr>
          <a:lstStyle/>
          <a:p>
            <a:r>
              <a:rPr lang="en-CA" sz="5400" dirty="0"/>
              <a:t>WHY? </a:t>
            </a:r>
          </a:p>
        </p:txBody>
      </p:sp>
    </p:spTree>
    <p:extLst>
      <p:ext uri="{BB962C8B-B14F-4D97-AF65-F5344CB8AC3E}">
        <p14:creationId xmlns:p14="http://schemas.microsoft.com/office/powerpoint/2010/main" val="179269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F7A9EE-1178-40DD-811D-385A1664FC67}"/>
              </a:ext>
            </a:extLst>
          </p:cNvPr>
          <p:cNvSpPr>
            <a:spLocks noGrp="1"/>
          </p:cNvSpPr>
          <p:nvPr>
            <p:ph type="title" idx="4294967295"/>
          </p:nvPr>
        </p:nvSpPr>
        <p:spPr>
          <a:xfrm>
            <a:off x="1295400" y="977389"/>
            <a:ext cx="9601200" cy="899036"/>
          </a:xfrm>
        </p:spPr>
        <p:txBody>
          <a:bodyPr>
            <a:normAutofit fontScale="90000"/>
          </a:bodyPr>
          <a:lstStyle/>
          <a:p>
            <a:r>
              <a:rPr lang="en-US" dirty="0"/>
              <a:t>Passive Candidates Become a Prime Target</a:t>
            </a:r>
            <a:br>
              <a:rPr lang="en-US" dirty="0"/>
            </a:br>
            <a:r>
              <a:rPr lang="en-CA" dirty="0"/>
              <a:t>HOW</a:t>
            </a:r>
            <a:r>
              <a:rPr lang="en-CA" sz="4400" dirty="0"/>
              <a:t>? </a:t>
            </a:r>
            <a:br>
              <a:rPr lang="en-CA" sz="4400" dirty="0"/>
            </a:br>
            <a:endParaRPr lang="en-CA" dirty="0"/>
          </a:p>
        </p:txBody>
      </p:sp>
      <p:sp>
        <p:nvSpPr>
          <p:cNvPr id="4" name="TextBox 3">
            <a:extLst>
              <a:ext uri="{FF2B5EF4-FFF2-40B4-BE49-F238E27FC236}">
                <a16:creationId xmlns:a16="http://schemas.microsoft.com/office/drawing/2014/main" id="{62580100-0F02-45FC-8213-79F1FB3D9F98}"/>
              </a:ext>
            </a:extLst>
          </p:cNvPr>
          <p:cNvSpPr txBox="1"/>
          <p:nvPr/>
        </p:nvSpPr>
        <p:spPr>
          <a:xfrm>
            <a:off x="639192" y="1604452"/>
            <a:ext cx="10913616" cy="4524315"/>
          </a:xfrm>
          <a:prstGeom prst="rect">
            <a:avLst/>
          </a:prstGeom>
          <a:noFill/>
        </p:spPr>
        <p:txBody>
          <a:bodyPr wrap="square" rtlCol="0">
            <a:spAutoFit/>
          </a:bodyPr>
          <a:lstStyle/>
          <a:p>
            <a:pPr algn="just"/>
            <a:r>
              <a:rPr lang="en-CA" sz="2400" b="1" dirty="0"/>
              <a:t>Method 1: Reference your database.  </a:t>
            </a:r>
            <a:r>
              <a:rPr lang="en-CA" sz="2400" dirty="0"/>
              <a:t>If you’ve kept record of your past recruitment methods this is the place to start your search. </a:t>
            </a:r>
            <a:r>
              <a:rPr lang="en-US" sz="2400" dirty="0"/>
              <a:t>A candidate who applied in the past may not have been a fit for that role at the time, but they may be the perfect fit for your current role now.</a:t>
            </a:r>
          </a:p>
          <a:p>
            <a:r>
              <a:rPr lang="en-US" sz="2400" b="1" dirty="0"/>
              <a:t>Method 2: Use your contacts. </a:t>
            </a:r>
            <a:r>
              <a:rPr lang="en-US" sz="2400" dirty="0"/>
              <a:t>Let people know you are hiring.  Use it in conversation, ask them to let others know.  The more it is talked about the wider the net is spread.  Have a regular customer that you have come to know? Ask them if they are interested. </a:t>
            </a:r>
          </a:p>
          <a:p>
            <a:r>
              <a:rPr lang="en-US" sz="2400" b="1" dirty="0"/>
              <a:t>Method 3: Ask for employee referrals: </a:t>
            </a:r>
            <a:r>
              <a:rPr lang="en-US" sz="2400" dirty="0"/>
              <a:t>Let the employees in your team do some of the recruiting for you. They are closely connected to people in their industry, they know your company culture and they can usually provide a rich source of qualified leads.</a:t>
            </a:r>
          </a:p>
          <a:p>
            <a:r>
              <a:rPr lang="en-US" sz="2400" b="1" dirty="0"/>
              <a:t>Method 4: Social Media. </a:t>
            </a:r>
            <a:r>
              <a:rPr lang="en-US" sz="2400" dirty="0"/>
              <a:t>Can link company website postings to social media. Ask Human Resources first.  </a:t>
            </a:r>
            <a:endParaRPr lang="en-CA" sz="2400" b="1" dirty="0"/>
          </a:p>
        </p:txBody>
      </p:sp>
    </p:spTree>
    <p:extLst>
      <p:ext uri="{BB962C8B-B14F-4D97-AF65-F5344CB8AC3E}">
        <p14:creationId xmlns:p14="http://schemas.microsoft.com/office/powerpoint/2010/main" val="217476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B58B4A-8E4E-4C54-A956-44C2C14ED590}"/>
              </a:ext>
            </a:extLst>
          </p:cNvPr>
          <p:cNvSpPr txBox="1"/>
          <p:nvPr/>
        </p:nvSpPr>
        <p:spPr>
          <a:xfrm>
            <a:off x="1164454" y="616186"/>
            <a:ext cx="9863091" cy="646331"/>
          </a:xfrm>
          <a:prstGeom prst="rect">
            <a:avLst/>
          </a:prstGeom>
          <a:noFill/>
        </p:spPr>
        <p:txBody>
          <a:bodyPr wrap="square" rtlCol="0">
            <a:spAutoFit/>
          </a:bodyPr>
          <a:lstStyle/>
          <a:p>
            <a:r>
              <a:rPr lang="en-US" sz="3600" dirty="0"/>
              <a:t> More Selective Candidates-- Candidate-driven market</a:t>
            </a:r>
          </a:p>
        </p:txBody>
      </p:sp>
      <p:sp>
        <p:nvSpPr>
          <p:cNvPr id="3" name="TextBox 2">
            <a:extLst>
              <a:ext uri="{FF2B5EF4-FFF2-40B4-BE49-F238E27FC236}">
                <a16:creationId xmlns:a16="http://schemas.microsoft.com/office/drawing/2014/main" id="{A46EAD82-C8A7-45AD-BF49-9DB2E78730E9}"/>
              </a:ext>
            </a:extLst>
          </p:cNvPr>
          <p:cNvSpPr txBox="1"/>
          <p:nvPr/>
        </p:nvSpPr>
        <p:spPr>
          <a:xfrm>
            <a:off x="588514" y="1262517"/>
            <a:ext cx="11014971" cy="5447645"/>
          </a:xfrm>
          <a:prstGeom prst="rect">
            <a:avLst/>
          </a:prstGeom>
          <a:noFill/>
        </p:spPr>
        <p:txBody>
          <a:bodyPr wrap="square" rtlCol="0">
            <a:spAutoFit/>
          </a:bodyPr>
          <a:lstStyle/>
          <a:p>
            <a:pPr algn="just"/>
            <a:r>
              <a:rPr lang="en-US" sz="2800" b="1" dirty="0"/>
              <a:t>Candidate-first recruitment practices to implement in your recruitment strategy. This means: </a:t>
            </a:r>
          </a:p>
          <a:p>
            <a:pPr marL="457200" indent="-457200">
              <a:buFont typeface="+mj-lt"/>
              <a:buAutoNum type="arabicPeriod"/>
            </a:pPr>
            <a:r>
              <a:rPr lang="en-US" sz="2400" dirty="0"/>
              <a:t>Create a process that makes candidates believe the role you’re offering is the best opportunity for them. Think of recruitment as a “sales cycle” for talent and create an experience top talent cannot resist. </a:t>
            </a:r>
          </a:p>
          <a:p>
            <a:pPr marL="457200" indent="-457200">
              <a:buFont typeface="+mj-lt"/>
              <a:buAutoNum type="arabicPeriod"/>
            </a:pPr>
            <a:r>
              <a:rPr lang="en-US" sz="2400" dirty="0"/>
              <a:t>Think about the candidate user experience. Review the application process, provide timely and frequent updates.  Provide two-way opportunity at every step.  Continually invite candidates to ask questions.  Prepare yourself to be transparent and authentic. </a:t>
            </a:r>
          </a:p>
          <a:p>
            <a:pPr marL="457200" indent="-457200">
              <a:buFont typeface="+mj-lt"/>
              <a:buAutoNum type="arabicPeriod"/>
            </a:pPr>
            <a:r>
              <a:rPr lang="en-US" sz="2400" dirty="0"/>
              <a:t>Be mindful of candidate’s time when making decisions.  Don’t jump to “Hire”. Still go through the steps.  But do not drag it out either. Candidates want to be hired and start work yesterday. </a:t>
            </a:r>
          </a:p>
          <a:p>
            <a:pPr marL="457200" indent="-457200">
              <a:buFont typeface="+mj-lt"/>
              <a:buAutoNum type="arabicPeriod"/>
            </a:pPr>
            <a:r>
              <a:rPr lang="en-US" sz="2400" dirty="0"/>
              <a:t>Hire for potential, not experience. Target the “total skills market,” looking at applicants </a:t>
            </a:r>
            <a:r>
              <a:rPr lang="en-US" sz="2400"/>
              <a:t>who present </a:t>
            </a:r>
            <a:r>
              <a:rPr lang="en-US" sz="2400" dirty="0"/>
              <a:t>talent with adjacent skills, candidates whose skills are self-taught,</a:t>
            </a:r>
          </a:p>
          <a:p>
            <a:pPr algn="ctr"/>
            <a:endParaRPr lang="en-CA" sz="2800" b="1" dirty="0"/>
          </a:p>
        </p:txBody>
      </p:sp>
    </p:spTree>
    <p:extLst>
      <p:ext uri="{BB962C8B-B14F-4D97-AF65-F5344CB8AC3E}">
        <p14:creationId xmlns:p14="http://schemas.microsoft.com/office/powerpoint/2010/main" val="1260762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A16F1-9589-46D5-8331-CD81530E040A}"/>
              </a:ext>
            </a:extLst>
          </p:cNvPr>
          <p:cNvSpPr txBox="1"/>
          <p:nvPr/>
        </p:nvSpPr>
        <p:spPr>
          <a:xfrm>
            <a:off x="1164454" y="616186"/>
            <a:ext cx="9863091" cy="646331"/>
          </a:xfrm>
          <a:prstGeom prst="rect">
            <a:avLst/>
          </a:prstGeom>
          <a:noFill/>
        </p:spPr>
        <p:txBody>
          <a:bodyPr wrap="square" rtlCol="0">
            <a:spAutoFit/>
          </a:bodyPr>
          <a:lstStyle/>
          <a:p>
            <a:r>
              <a:rPr lang="en-US" sz="3600" dirty="0"/>
              <a:t> More Selective Candidates-- Candidate-driven market</a:t>
            </a:r>
          </a:p>
        </p:txBody>
      </p:sp>
      <p:sp>
        <p:nvSpPr>
          <p:cNvPr id="3" name="TextBox 2">
            <a:extLst>
              <a:ext uri="{FF2B5EF4-FFF2-40B4-BE49-F238E27FC236}">
                <a16:creationId xmlns:a16="http://schemas.microsoft.com/office/drawing/2014/main" id="{9DDAB2AD-FF78-47BB-8180-75C4009F6EE1}"/>
              </a:ext>
            </a:extLst>
          </p:cNvPr>
          <p:cNvSpPr txBox="1"/>
          <p:nvPr/>
        </p:nvSpPr>
        <p:spPr>
          <a:xfrm>
            <a:off x="725008" y="1262517"/>
            <a:ext cx="10878106" cy="5386090"/>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00B050"/>
                </a:solidFill>
              </a:rPr>
              <a:t>Make </a:t>
            </a:r>
            <a:r>
              <a:rPr lang="en-US" sz="2800" dirty="0"/>
              <a:t>your processes user-friendly and efficient. </a:t>
            </a:r>
          </a:p>
          <a:p>
            <a:pPr marL="457200" indent="-457200">
              <a:buFont typeface="Wingdings" panose="05000000000000000000" pitchFamily="2" charset="2"/>
              <a:buChar char="ü"/>
            </a:pPr>
            <a:r>
              <a:rPr lang="en-US" sz="2800" b="1" dirty="0">
                <a:solidFill>
                  <a:srgbClr val="00B050"/>
                </a:solidFill>
              </a:rPr>
              <a:t>Post </a:t>
            </a:r>
            <a:r>
              <a:rPr lang="en-US" sz="2800" dirty="0"/>
              <a:t>jobs on multiple platforms and unique areas.  Indeed isn’t a one stop shop anymore! Review your ideas with HR first. </a:t>
            </a:r>
          </a:p>
          <a:p>
            <a:pPr marL="457200" indent="-457200">
              <a:buFont typeface="Wingdings" panose="05000000000000000000" pitchFamily="2" charset="2"/>
              <a:buChar char="ü"/>
            </a:pPr>
            <a:r>
              <a:rPr lang="en-US" sz="2800" b="1" dirty="0">
                <a:solidFill>
                  <a:srgbClr val="00B050"/>
                </a:solidFill>
              </a:rPr>
              <a:t>Prompt</a:t>
            </a:r>
            <a:r>
              <a:rPr lang="en-US" sz="2800" dirty="0"/>
              <a:t> communication is vital. five days as the optimal communication time, even if it’s to say it’s no news. </a:t>
            </a:r>
          </a:p>
          <a:p>
            <a:pPr marL="457200" indent="-457200">
              <a:buFont typeface="Wingdings" panose="05000000000000000000" pitchFamily="2" charset="2"/>
              <a:buChar char="ü"/>
            </a:pPr>
            <a:r>
              <a:rPr lang="en-US" sz="2800" b="1" dirty="0">
                <a:solidFill>
                  <a:srgbClr val="00B050"/>
                </a:solidFill>
              </a:rPr>
              <a:t>Harness technology </a:t>
            </a:r>
            <a:r>
              <a:rPr lang="en-US" sz="2800" dirty="0"/>
              <a:t>~ Use various methods available but maintain professionalism. </a:t>
            </a:r>
          </a:p>
          <a:p>
            <a:pPr marL="457200" indent="-457200">
              <a:buFont typeface="Wingdings" panose="05000000000000000000" pitchFamily="2" charset="2"/>
              <a:buChar char="ü"/>
            </a:pPr>
            <a:r>
              <a:rPr lang="en-US" sz="2800" b="1" dirty="0">
                <a:solidFill>
                  <a:srgbClr val="00B050"/>
                </a:solidFill>
              </a:rPr>
              <a:t>Be transparent</a:t>
            </a:r>
            <a:r>
              <a:rPr lang="en-US" sz="2800" dirty="0"/>
              <a:t>~ Candidates appreciate employers that are transparent about job duties and other job essentials, so make sure you’re clear about your offerings and expectations.</a:t>
            </a:r>
          </a:p>
          <a:p>
            <a:pPr marL="457200" indent="-457200">
              <a:buFont typeface="Wingdings" panose="05000000000000000000" pitchFamily="2" charset="2"/>
              <a:buChar char="ü"/>
            </a:pPr>
            <a:r>
              <a:rPr lang="en-US" sz="2800" b="1" dirty="0">
                <a:solidFill>
                  <a:srgbClr val="00B050"/>
                </a:solidFill>
              </a:rPr>
              <a:t>Be Flexible! </a:t>
            </a:r>
            <a:r>
              <a:rPr lang="en-US" sz="2800" dirty="0"/>
              <a:t>What once “always was” isn’t necessarily what “is now.” </a:t>
            </a:r>
          </a:p>
          <a:p>
            <a:endParaRPr lang="en-US" dirty="0"/>
          </a:p>
          <a:p>
            <a:endParaRPr lang="en-CA" dirty="0"/>
          </a:p>
        </p:txBody>
      </p:sp>
    </p:spTree>
    <p:extLst>
      <p:ext uri="{BB962C8B-B14F-4D97-AF65-F5344CB8AC3E}">
        <p14:creationId xmlns:p14="http://schemas.microsoft.com/office/powerpoint/2010/main" val="4135981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5A28CC-83D8-4F6C-9655-B49FEB5DFB82}"/>
              </a:ext>
            </a:extLst>
          </p:cNvPr>
          <p:cNvSpPr txBox="1"/>
          <p:nvPr/>
        </p:nvSpPr>
        <p:spPr>
          <a:xfrm>
            <a:off x="949910" y="735955"/>
            <a:ext cx="10493406" cy="5386090"/>
          </a:xfrm>
          <a:prstGeom prst="rect">
            <a:avLst/>
          </a:prstGeom>
          <a:noFill/>
        </p:spPr>
        <p:txBody>
          <a:bodyPr wrap="square" rtlCol="0">
            <a:spAutoFit/>
          </a:bodyPr>
          <a:lstStyle/>
          <a:p>
            <a:pPr algn="ctr"/>
            <a:r>
              <a:rPr lang="en-US" sz="3200" b="1" dirty="0"/>
              <a:t>What is diversity hiring?</a:t>
            </a:r>
          </a:p>
          <a:p>
            <a:r>
              <a:rPr lang="en-US" sz="2400" dirty="0"/>
              <a:t>Diversity hiring simply describes the processes of recruiting that supports diversity in the workplace.</a:t>
            </a:r>
          </a:p>
          <a:p>
            <a:endParaRPr lang="en-US" sz="2400" dirty="0"/>
          </a:p>
          <a:p>
            <a:r>
              <a:rPr lang="en-US" sz="2400" dirty="0"/>
              <a:t>Diversity hiring is not about increasing workplace diversity for the sake of diversity. Diversity hiring is all about </a:t>
            </a:r>
            <a:r>
              <a:rPr lang="en-US" sz="2400" b="1" u="sng" dirty="0"/>
              <a:t>giving every candidate an equal opportunity</a:t>
            </a:r>
            <a:r>
              <a:rPr lang="en-US" sz="2400" dirty="0"/>
              <a:t>, regardless of their background. It’s about identifying and removing any steps in sourcing, screening and shortlisting candidates that may allow discrimination against candidates and personal characteristics that have nothing to do with their ability to do the job such as gender, age, religion, sexual orientation and so on.</a:t>
            </a:r>
          </a:p>
          <a:p>
            <a:endParaRPr lang="en-US" sz="2400" dirty="0"/>
          </a:p>
          <a:p>
            <a:r>
              <a:rPr lang="en-US" sz="2400" dirty="0"/>
              <a:t>By removing biases against individuals or groups of candidates, the process of finding the best candidates to be considered for the role can be based on merit… and all the qualities identified as essential for the role and the organization.</a:t>
            </a:r>
            <a:endParaRPr lang="en-CA" sz="2400" dirty="0"/>
          </a:p>
        </p:txBody>
      </p:sp>
    </p:spTree>
    <p:extLst>
      <p:ext uri="{BB962C8B-B14F-4D97-AF65-F5344CB8AC3E}">
        <p14:creationId xmlns:p14="http://schemas.microsoft.com/office/powerpoint/2010/main" val="418967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F9BE7-F385-4718-AF0F-5C0D65EDDFBC}"/>
              </a:ext>
            </a:extLst>
          </p:cNvPr>
          <p:cNvSpPr txBox="1"/>
          <p:nvPr/>
        </p:nvSpPr>
        <p:spPr>
          <a:xfrm>
            <a:off x="948641" y="537688"/>
            <a:ext cx="3954483" cy="584775"/>
          </a:xfrm>
          <a:prstGeom prst="rect">
            <a:avLst/>
          </a:prstGeom>
          <a:noFill/>
        </p:spPr>
        <p:txBody>
          <a:bodyPr wrap="square" rtlCol="0">
            <a:spAutoFit/>
          </a:bodyPr>
          <a:lstStyle/>
          <a:p>
            <a:r>
              <a:rPr lang="en-CA" sz="3200" b="1" dirty="0"/>
              <a:t>Diversity Hiring</a:t>
            </a:r>
          </a:p>
        </p:txBody>
      </p:sp>
      <p:sp>
        <p:nvSpPr>
          <p:cNvPr id="3" name="TextBox 2">
            <a:extLst>
              <a:ext uri="{FF2B5EF4-FFF2-40B4-BE49-F238E27FC236}">
                <a16:creationId xmlns:a16="http://schemas.microsoft.com/office/drawing/2014/main" id="{4185D12E-4FF6-40B0-87BC-712BA52FA582}"/>
              </a:ext>
            </a:extLst>
          </p:cNvPr>
          <p:cNvSpPr txBox="1"/>
          <p:nvPr/>
        </p:nvSpPr>
        <p:spPr>
          <a:xfrm>
            <a:off x="682311" y="1122463"/>
            <a:ext cx="10823150" cy="4154984"/>
          </a:xfrm>
          <a:prstGeom prst="rect">
            <a:avLst/>
          </a:prstGeom>
          <a:noFill/>
        </p:spPr>
        <p:txBody>
          <a:bodyPr wrap="square" rtlCol="0">
            <a:spAutoFit/>
          </a:bodyPr>
          <a:lstStyle/>
          <a:p>
            <a:pPr marL="342900" indent="-342900">
              <a:buFont typeface="Arial" panose="020B0604020202020204" pitchFamily="34" charset="0"/>
              <a:buChar char="•"/>
            </a:pPr>
            <a:r>
              <a:rPr lang="en-US" sz="2800" dirty="0"/>
              <a:t>According to Monster research, more than four in five (86%) candidates globally say diversity, equity and inclusion (DEI) in the workplace is important to them. </a:t>
            </a:r>
          </a:p>
          <a:p>
            <a:pPr marL="342900" indent="-342900">
              <a:buFont typeface="Arial" panose="020B0604020202020204" pitchFamily="34" charset="0"/>
              <a:buChar char="•"/>
            </a:pPr>
            <a:r>
              <a:rPr lang="en-US" sz="2800" dirty="0"/>
              <a:t>Additional research found that 62% of people would go as far as turning down a job offer if came from a culture that didn’t support a diverse workforce.</a:t>
            </a:r>
          </a:p>
          <a:p>
            <a:pPr marL="342900" indent="-342900">
              <a:buFont typeface="Arial" panose="020B0604020202020204" pitchFamily="34" charset="0"/>
              <a:buChar char="•"/>
            </a:pPr>
            <a:r>
              <a:rPr lang="en-US" sz="2800" dirty="0"/>
              <a:t>Try to look at candidates who you normally may consider to be an untapped talent. </a:t>
            </a:r>
          </a:p>
          <a:p>
            <a:pPr marL="342900" indent="-342900">
              <a:buFont typeface="Arial" panose="020B0604020202020204" pitchFamily="34" charset="0"/>
              <a:buChar char="•"/>
            </a:pPr>
            <a:endParaRPr lang="en-US" sz="2000" dirty="0">
              <a:latin typeface="Bookman Old Style" panose="02050604050505020204" pitchFamily="18" charset="0"/>
            </a:endParaRPr>
          </a:p>
          <a:p>
            <a:endParaRPr lang="en-CA" sz="2000" dirty="0">
              <a:latin typeface="Bookman Old Style" panose="02050604050505020204" pitchFamily="18" charset="0"/>
            </a:endParaRPr>
          </a:p>
        </p:txBody>
      </p:sp>
      <p:sp>
        <p:nvSpPr>
          <p:cNvPr id="4" name="TextBox 3">
            <a:extLst>
              <a:ext uri="{FF2B5EF4-FFF2-40B4-BE49-F238E27FC236}">
                <a16:creationId xmlns:a16="http://schemas.microsoft.com/office/drawing/2014/main" id="{A5141092-DC47-4423-960C-433268901AE8}"/>
              </a:ext>
            </a:extLst>
          </p:cNvPr>
          <p:cNvSpPr txBox="1"/>
          <p:nvPr/>
        </p:nvSpPr>
        <p:spPr>
          <a:xfrm>
            <a:off x="816747" y="4652929"/>
            <a:ext cx="10688714" cy="1200329"/>
          </a:xfrm>
          <a:prstGeom prst="rect">
            <a:avLst/>
          </a:prstGeom>
          <a:noFill/>
          <a:ln w="44450">
            <a:solidFill>
              <a:schemeClr val="accent1"/>
            </a:solidFill>
          </a:ln>
        </p:spPr>
        <p:txBody>
          <a:bodyPr wrap="square" rtlCol="0">
            <a:spAutoFit/>
          </a:bodyPr>
          <a:lstStyle/>
          <a:p>
            <a:r>
              <a:rPr lang="en-US" sz="2400" dirty="0"/>
              <a:t>Diversity hiring is hiring based on merit with special care taken to ensure procedures are free from biases related to a candidate’s age, race, gender, religion, sexual orientation, and other personal characteristics that are unrelated to their job performance.</a:t>
            </a:r>
            <a:endParaRPr lang="en-CA" sz="2400" dirty="0"/>
          </a:p>
        </p:txBody>
      </p:sp>
    </p:spTree>
    <p:extLst>
      <p:ext uri="{BB962C8B-B14F-4D97-AF65-F5344CB8AC3E}">
        <p14:creationId xmlns:p14="http://schemas.microsoft.com/office/powerpoint/2010/main" val="1587209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9242B-50C2-429A-AD54-5A8ACA505E99}"/>
              </a:ext>
            </a:extLst>
          </p:cNvPr>
          <p:cNvPicPr>
            <a:picLocks noChangeAspect="1"/>
          </p:cNvPicPr>
          <p:nvPr/>
        </p:nvPicPr>
        <p:blipFill>
          <a:blip r:embed="rId2"/>
          <a:stretch>
            <a:fillRect/>
          </a:stretch>
        </p:blipFill>
        <p:spPr>
          <a:xfrm>
            <a:off x="6706079" y="1810360"/>
            <a:ext cx="4509378" cy="3658285"/>
          </a:xfrm>
          <a:prstGeom prst="rect">
            <a:avLst/>
          </a:prstGeom>
        </p:spPr>
      </p:pic>
      <p:sp>
        <p:nvSpPr>
          <p:cNvPr id="7" name="TextBox 6">
            <a:extLst>
              <a:ext uri="{FF2B5EF4-FFF2-40B4-BE49-F238E27FC236}">
                <a16:creationId xmlns:a16="http://schemas.microsoft.com/office/drawing/2014/main" id="{2C0B2BB6-96A9-4E32-9698-9726D9F6548E}"/>
              </a:ext>
            </a:extLst>
          </p:cNvPr>
          <p:cNvSpPr txBox="1"/>
          <p:nvPr/>
        </p:nvSpPr>
        <p:spPr>
          <a:xfrm>
            <a:off x="1968537" y="777358"/>
            <a:ext cx="8081828" cy="646331"/>
          </a:xfrm>
          <a:prstGeom prst="rect">
            <a:avLst/>
          </a:prstGeom>
          <a:noFill/>
        </p:spPr>
        <p:txBody>
          <a:bodyPr wrap="none" rtlCol="0">
            <a:spAutoFit/>
          </a:bodyPr>
          <a:lstStyle/>
          <a:p>
            <a:r>
              <a:rPr lang="en-US" sz="3600" b="1" dirty="0"/>
              <a:t>5 Reasons Why Diversity Hiring Matters</a:t>
            </a:r>
            <a:endParaRPr lang="en-CA" sz="3600" b="1" dirty="0"/>
          </a:p>
        </p:txBody>
      </p:sp>
      <p:sp>
        <p:nvSpPr>
          <p:cNvPr id="8" name="TextBox 7">
            <a:extLst>
              <a:ext uri="{FF2B5EF4-FFF2-40B4-BE49-F238E27FC236}">
                <a16:creationId xmlns:a16="http://schemas.microsoft.com/office/drawing/2014/main" id="{11A8F20A-6CAE-4843-A8A0-E87C4F5D3D62}"/>
              </a:ext>
            </a:extLst>
          </p:cNvPr>
          <p:cNvSpPr txBox="1"/>
          <p:nvPr/>
        </p:nvSpPr>
        <p:spPr>
          <a:xfrm>
            <a:off x="878177" y="2010792"/>
            <a:ext cx="5827902" cy="3108543"/>
          </a:xfrm>
          <a:prstGeom prst="rect">
            <a:avLst/>
          </a:prstGeom>
          <a:noFill/>
        </p:spPr>
        <p:txBody>
          <a:bodyPr wrap="square" rtlCol="0">
            <a:spAutoFit/>
          </a:bodyPr>
          <a:lstStyle/>
          <a:p>
            <a:r>
              <a:rPr lang="en-US" sz="2800" dirty="0"/>
              <a:t>1. It Grows Your Talent Pool</a:t>
            </a:r>
          </a:p>
          <a:p>
            <a:r>
              <a:rPr lang="en-US" sz="2800" dirty="0"/>
              <a:t>2. Improves Employee Happiness, Productivity and Retention </a:t>
            </a:r>
          </a:p>
          <a:p>
            <a:r>
              <a:rPr lang="en-US" sz="2800" dirty="0"/>
              <a:t>3. It improves innovation and creativity</a:t>
            </a:r>
          </a:p>
          <a:p>
            <a:r>
              <a:rPr lang="en-US" sz="2800" dirty="0"/>
              <a:t>4. It is positive for the company brand. </a:t>
            </a:r>
          </a:p>
          <a:p>
            <a:r>
              <a:rPr lang="en-US" sz="2800" dirty="0"/>
              <a:t>5. It increases your workforce’s range of skills, talents &amp; experiences  </a:t>
            </a:r>
            <a:endParaRPr lang="en-CA" sz="2800" dirty="0"/>
          </a:p>
        </p:txBody>
      </p:sp>
    </p:spTree>
    <p:extLst>
      <p:ext uri="{BB962C8B-B14F-4D97-AF65-F5344CB8AC3E}">
        <p14:creationId xmlns:p14="http://schemas.microsoft.com/office/powerpoint/2010/main" val="409967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5D60CD-897F-4A0E-A9F3-2BC697D4516A}"/>
              </a:ext>
            </a:extLst>
          </p:cNvPr>
          <p:cNvSpPr txBox="1"/>
          <p:nvPr/>
        </p:nvSpPr>
        <p:spPr>
          <a:xfrm>
            <a:off x="1154097" y="754602"/>
            <a:ext cx="10472354" cy="646331"/>
          </a:xfrm>
          <a:prstGeom prst="rect">
            <a:avLst/>
          </a:prstGeom>
          <a:noFill/>
        </p:spPr>
        <p:txBody>
          <a:bodyPr wrap="none" rtlCol="0">
            <a:spAutoFit/>
          </a:bodyPr>
          <a:lstStyle/>
          <a:p>
            <a:r>
              <a:rPr lang="en-US" sz="3600" b="1" dirty="0"/>
              <a:t>Recruiters need new skills for the new world of work</a:t>
            </a:r>
          </a:p>
        </p:txBody>
      </p:sp>
      <p:sp>
        <p:nvSpPr>
          <p:cNvPr id="3" name="TextBox 2">
            <a:extLst>
              <a:ext uri="{FF2B5EF4-FFF2-40B4-BE49-F238E27FC236}">
                <a16:creationId xmlns:a16="http://schemas.microsoft.com/office/drawing/2014/main" id="{257D6712-3E2F-4A22-A6AF-790F82C3D04E}"/>
              </a:ext>
            </a:extLst>
          </p:cNvPr>
          <p:cNvSpPr txBox="1"/>
          <p:nvPr/>
        </p:nvSpPr>
        <p:spPr>
          <a:xfrm>
            <a:off x="790112" y="1400933"/>
            <a:ext cx="10670960" cy="4893647"/>
          </a:xfrm>
          <a:prstGeom prst="rect">
            <a:avLst/>
          </a:prstGeom>
          <a:noFill/>
        </p:spPr>
        <p:txBody>
          <a:bodyPr wrap="square" rtlCol="0">
            <a:spAutoFit/>
          </a:bodyPr>
          <a:lstStyle/>
          <a:p>
            <a:pPr marL="355600" lvl="2">
              <a:buFont typeface="+mj-lt"/>
              <a:buAutoNum type="arabicPeriod"/>
            </a:pPr>
            <a:r>
              <a:rPr lang="en-US" sz="2400" b="1" dirty="0"/>
              <a:t> Basic Marketing Knowledge-</a:t>
            </a:r>
            <a:r>
              <a:rPr lang="en-US" sz="2400" dirty="0"/>
              <a:t>-To woo the best talent, recruiters need to know how to sell the job and its perks in the right fashion</a:t>
            </a:r>
          </a:p>
          <a:p>
            <a:pPr marL="355600" lvl="2">
              <a:buFont typeface="+mj-lt"/>
              <a:buAutoNum type="arabicPeriod"/>
            </a:pPr>
            <a:r>
              <a:rPr lang="en-CA" sz="2400" b="1" dirty="0"/>
              <a:t> Solid relationship-building skills- </a:t>
            </a:r>
            <a:r>
              <a:rPr lang="en-CA" sz="2400" dirty="0"/>
              <a:t>First person with whom a candidate has contact.  Use this to build a relationship with perspective hires.  You are selling the job to the candidate. </a:t>
            </a:r>
            <a:r>
              <a:rPr lang="en-US" sz="2400" dirty="0"/>
              <a:t>Provide a clear and accurate picture so that the candidate can make an informed decision. Listening actively and empathetically to what candidates, coworkers, and managers are telling recruiters will give them invaluable information on job expectations, working conditions, interpersonal relations, and candidate ambitions.</a:t>
            </a:r>
          </a:p>
          <a:p>
            <a:pPr marL="355600" lvl="2">
              <a:buFont typeface="+mj-lt"/>
              <a:buAutoNum type="arabicPeriod"/>
            </a:pPr>
            <a:r>
              <a:rPr lang="en-CA" sz="2400" b="1" dirty="0"/>
              <a:t>Quick </a:t>
            </a:r>
            <a:r>
              <a:rPr lang="en-CA" sz="2400" b="1" dirty="0" err="1"/>
              <a:t>decision-making</a:t>
            </a:r>
            <a:r>
              <a:rPr lang="en-CA" sz="2400" dirty="0" err="1"/>
              <a:t>~Stay</a:t>
            </a:r>
            <a:r>
              <a:rPr lang="en-CA" sz="2400" dirty="0"/>
              <a:t> </a:t>
            </a:r>
            <a:r>
              <a:rPr lang="en-US" sz="2400" dirty="0"/>
              <a:t>in touch with the market trends and be able to apply their knowledge to make faster strategic decisions about whom to hire and from where to hire</a:t>
            </a:r>
            <a:endParaRPr lang="en-CA" sz="2400" dirty="0"/>
          </a:p>
          <a:p>
            <a:pPr marL="1371600" lvl="2" indent="-457200">
              <a:buFont typeface="+mj-lt"/>
              <a:buAutoNum type="arabicPeriod"/>
            </a:pPr>
            <a:endParaRPr lang="en-CA" sz="2400" dirty="0"/>
          </a:p>
        </p:txBody>
      </p:sp>
    </p:spTree>
    <p:extLst>
      <p:ext uri="{BB962C8B-B14F-4D97-AF65-F5344CB8AC3E}">
        <p14:creationId xmlns:p14="http://schemas.microsoft.com/office/powerpoint/2010/main" val="223345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C11FE44B-46D1-485F-88E0-F790CE427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74" name="Rectangle 73">
              <a:extLst>
                <a:ext uri="{FF2B5EF4-FFF2-40B4-BE49-F238E27FC236}">
                  <a16:creationId xmlns:a16="http://schemas.microsoft.com/office/drawing/2014/main" id="{57D4B92A-5EF4-4B95-8004-943EE0628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9C93532B-75B6-4775-9B2B-2064D717726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76" name="Picture 75">
                <a:extLst>
                  <a:ext uri="{FF2B5EF4-FFF2-40B4-BE49-F238E27FC236}">
                    <a16:creationId xmlns:a16="http://schemas.microsoft.com/office/drawing/2014/main" id="{CA6CE258-75E4-4B8E-9C2C-620A11F97FB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7" name="Rectangle 76">
                <a:extLst>
                  <a:ext uri="{FF2B5EF4-FFF2-40B4-BE49-F238E27FC236}">
                    <a16:creationId xmlns:a16="http://schemas.microsoft.com/office/drawing/2014/main" id="{38AEEA47-89DA-4860-87E2-DC953998E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id="{5DDD0F81-BADD-46AE-BDB8-65D419C01D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79" name="Picture 78">
                <a:extLst>
                  <a:ext uri="{FF2B5EF4-FFF2-40B4-BE49-F238E27FC236}">
                    <a16:creationId xmlns:a16="http://schemas.microsoft.com/office/drawing/2014/main" id="{08A4150D-E0D7-4796-8DF9-4BB3BA13E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AB81EAA7-E93B-40ED-A62B-FDF94FF1B9A3}"/>
              </a:ext>
            </a:extLst>
          </p:cNvPr>
          <p:cNvSpPr>
            <a:spLocks noGrp="1"/>
          </p:cNvSpPr>
          <p:nvPr>
            <p:ph type="title"/>
          </p:nvPr>
        </p:nvSpPr>
        <p:spPr>
          <a:xfrm>
            <a:off x="1295402" y="982132"/>
            <a:ext cx="3660056" cy="1325373"/>
          </a:xfrm>
        </p:spPr>
        <p:txBody>
          <a:bodyPr anchor="b">
            <a:normAutofit fontScale="90000"/>
          </a:bodyPr>
          <a:lstStyle/>
          <a:p>
            <a:r>
              <a:rPr lang="en-US" sz="3600" b="1" dirty="0"/>
              <a:t>Recruitment Trends</a:t>
            </a:r>
            <a:r>
              <a:rPr lang="en-US" sz="3600" dirty="0"/>
              <a:t>          in 2022</a:t>
            </a:r>
            <a:endParaRPr lang="en-CA" sz="3600" dirty="0"/>
          </a:p>
        </p:txBody>
      </p:sp>
      <p:cxnSp>
        <p:nvCxnSpPr>
          <p:cNvPr id="81" name="Straight Connector 80">
            <a:extLst>
              <a:ext uri="{FF2B5EF4-FFF2-40B4-BE49-F238E27FC236}">
                <a16:creationId xmlns:a16="http://schemas.microsoft.com/office/drawing/2014/main" id="{4272FA93-03B0-4857-8946-E04C5E7E26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1030" name="Content Placeholder 1029">
            <a:extLst>
              <a:ext uri="{FF2B5EF4-FFF2-40B4-BE49-F238E27FC236}">
                <a16:creationId xmlns:a16="http://schemas.microsoft.com/office/drawing/2014/main" id="{6BA60BEF-99DE-4601-A1DB-F36F150B0CDF}"/>
              </a:ext>
            </a:extLst>
          </p:cNvPr>
          <p:cNvSpPr>
            <a:spLocks noGrp="1"/>
          </p:cNvSpPr>
          <p:nvPr>
            <p:ph idx="1"/>
          </p:nvPr>
        </p:nvSpPr>
        <p:spPr>
          <a:xfrm>
            <a:off x="736847" y="2493773"/>
            <a:ext cx="4367813" cy="3676205"/>
          </a:xfrm>
        </p:spPr>
        <p:txBody>
          <a:bodyPr>
            <a:normAutofit/>
          </a:bodyPr>
          <a:lstStyle/>
          <a:p>
            <a:pPr marL="0" indent="0" algn="ctr">
              <a:buNone/>
            </a:pPr>
            <a:r>
              <a:rPr lang="en-US" sz="3600" i="1" dirty="0"/>
              <a:t>“Time spent on hiring is time well spent.”</a:t>
            </a:r>
          </a:p>
          <a:p>
            <a:pPr marL="0" indent="0" algn="ctr">
              <a:buNone/>
            </a:pPr>
            <a:r>
              <a:rPr lang="en-US" i="1" dirty="0"/>
              <a:t>Robert Half</a:t>
            </a:r>
          </a:p>
          <a:p>
            <a:pPr marL="0" indent="0" algn="ctr">
              <a:buNone/>
            </a:pPr>
            <a:r>
              <a:rPr lang="en-US" sz="3600" i="1" dirty="0"/>
              <a:t>“If you can hire tough, you can manage easy.”</a:t>
            </a:r>
          </a:p>
          <a:p>
            <a:pPr marL="0" indent="0" algn="ctr">
              <a:buNone/>
            </a:pPr>
            <a:r>
              <a:rPr lang="en-US" i="1" dirty="0"/>
              <a:t>Sue </a:t>
            </a:r>
            <a:r>
              <a:rPr lang="en-US" i="1" dirty="0" err="1"/>
              <a:t>Tetzlaff</a:t>
            </a:r>
            <a:r>
              <a:rPr lang="en-US" i="1" dirty="0"/>
              <a:t>, Author </a:t>
            </a:r>
          </a:p>
        </p:txBody>
      </p:sp>
      <p:pic>
        <p:nvPicPr>
          <p:cNvPr id="1026" name="Picture 2" descr="hiring and recruitment change in 2022">
            <a:extLst>
              <a:ext uri="{FF2B5EF4-FFF2-40B4-BE49-F238E27FC236}">
                <a16:creationId xmlns:a16="http://schemas.microsoft.com/office/drawing/2014/main" id="{3A03AB82-3127-4B75-852F-B2B69D55D1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450" r="6228" b="3"/>
          <a:stretch/>
        </p:blipFill>
        <p:spPr bwMode="auto">
          <a:xfrm>
            <a:off x="5418668" y="982131"/>
            <a:ext cx="5469466" cy="4893735"/>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53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68AE1-0EE2-42CA-A5A6-960602173558}"/>
              </a:ext>
            </a:extLst>
          </p:cNvPr>
          <p:cNvSpPr txBox="1"/>
          <p:nvPr/>
        </p:nvSpPr>
        <p:spPr>
          <a:xfrm>
            <a:off x="1154097" y="754602"/>
            <a:ext cx="10472354" cy="646331"/>
          </a:xfrm>
          <a:prstGeom prst="rect">
            <a:avLst/>
          </a:prstGeom>
          <a:noFill/>
        </p:spPr>
        <p:txBody>
          <a:bodyPr wrap="none" rtlCol="0">
            <a:spAutoFit/>
          </a:bodyPr>
          <a:lstStyle/>
          <a:p>
            <a:r>
              <a:rPr lang="en-US" sz="3600" b="1" dirty="0"/>
              <a:t>Recruiters need new skills for the new world of work</a:t>
            </a:r>
          </a:p>
        </p:txBody>
      </p:sp>
      <p:sp>
        <p:nvSpPr>
          <p:cNvPr id="3" name="TextBox 2">
            <a:extLst>
              <a:ext uri="{FF2B5EF4-FFF2-40B4-BE49-F238E27FC236}">
                <a16:creationId xmlns:a16="http://schemas.microsoft.com/office/drawing/2014/main" id="{840D79F7-39DA-4234-8050-3E891B819FA7}"/>
              </a:ext>
            </a:extLst>
          </p:cNvPr>
          <p:cNvSpPr txBox="1"/>
          <p:nvPr/>
        </p:nvSpPr>
        <p:spPr>
          <a:xfrm>
            <a:off x="840419" y="1471954"/>
            <a:ext cx="10653204" cy="4154984"/>
          </a:xfrm>
          <a:prstGeom prst="rect">
            <a:avLst/>
          </a:prstGeom>
          <a:noFill/>
        </p:spPr>
        <p:txBody>
          <a:bodyPr wrap="square" rtlCol="0">
            <a:spAutoFit/>
          </a:bodyPr>
          <a:lstStyle/>
          <a:p>
            <a:r>
              <a:rPr lang="en-CA" sz="2400" b="1" dirty="0"/>
              <a:t>4. Strong attention to detail~</a:t>
            </a:r>
            <a:r>
              <a:rPr lang="en-US" sz="2400" dirty="0"/>
              <a:t>The cost of a wrong hire can be enormous, regardless of which role it is for. Therefore, recruiters need to have the ability to sift through the masses of candidate information, select the most appropriate applicants and make a careful decision after interacting with them. If one does not pay attention to detail, that can lead to a lower quality of hire. </a:t>
            </a:r>
          </a:p>
          <a:p>
            <a:r>
              <a:rPr lang="en-US" sz="2400" b="1" dirty="0"/>
              <a:t>5. Ability  to create a positive candidate experience~ </a:t>
            </a:r>
            <a:r>
              <a:rPr lang="en-US" sz="2400" dirty="0"/>
              <a:t>Did you know that 69% of applicants would not accept a job with an employer with whom they had poor experience? Recruiters are in charge of creating a positive first impression for the potential hire on behalf of the company.  Therefore, it is vital to ensure that the entire recruitment process flows smoothly, is as transparent as possible, and involves appropriately challenging selection rounds.</a:t>
            </a:r>
            <a:endParaRPr lang="en-CA" sz="2400" dirty="0"/>
          </a:p>
        </p:txBody>
      </p:sp>
    </p:spTree>
    <p:extLst>
      <p:ext uri="{BB962C8B-B14F-4D97-AF65-F5344CB8AC3E}">
        <p14:creationId xmlns:p14="http://schemas.microsoft.com/office/powerpoint/2010/main" val="121763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7918EA-E6B3-4701-81E1-4FADDD243E59}"/>
              </a:ext>
            </a:extLst>
          </p:cNvPr>
          <p:cNvSpPr txBox="1"/>
          <p:nvPr/>
        </p:nvSpPr>
        <p:spPr>
          <a:xfrm>
            <a:off x="1047565" y="745724"/>
            <a:ext cx="10472354" cy="646331"/>
          </a:xfrm>
          <a:prstGeom prst="rect">
            <a:avLst/>
          </a:prstGeom>
          <a:noFill/>
        </p:spPr>
        <p:txBody>
          <a:bodyPr wrap="none" rtlCol="0">
            <a:spAutoFit/>
          </a:bodyPr>
          <a:lstStyle/>
          <a:p>
            <a:r>
              <a:rPr lang="en-US" sz="3600" b="1" dirty="0"/>
              <a:t>Recruiters need new skills for the new world of work</a:t>
            </a:r>
          </a:p>
        </p:txBody>
      </p:sp>
      <p:sp>
        <p:nvSpPr>
          <p:cNvPr id="4" name="TextBox 3">
            <a:extLst>
              <a:ext uri="{FF2B5EF4-FFF2-40B4-BE49-F238E27FC236}">
                <a16:creationId xmlns:a16="http://schemas.microsoft.com/office/drawing/2014/main" id="{B49A544E-28B7-4ADF-8FFF-571FC494D375}"/>
              </a:ext>
            </a:extLst>
          </p:cNvPr>
          <p:cNvSpPr txBox="1"/>
          <p:nvPr/>
        </p:nvSpPr>
        <p:spPr>
          <a:xfrm>
            <a:off x="843379" y="1482572"/>
            <a:ext cx="10676540" cy="5262979"/>
          </a:xfrm>
          <a:prstGeom prst="rect">
            <a:avLst/>
          </a:prstGeom>
          <a:noFill/>
        </p:spPr>
        <p:txBody>
          <a:bodyPr wrap="square" rtlCol="0">
            <a:spAutoFit/>
          </a:bodyPr>
          <a:lstStyle/>
          <a:p>
            <a:r>
              <a:rPr lang="en-US" sz="2400" dirty="0"/>
              <a:t>6. </a:t>
            </a:r>
            <a:r>
              <a:rPr lang="en-US" sz="2400" b="1" dirty="0"/>
              <a:t>Exception Communication Skills-</a:t>
            </a:r>
            <a:r>
              <a:rPr lang="en-US" sz="2400" dirty="0"/>
              <a:t>Candidates</a:t>
            </a:r>
            <a:r>
              <a:rPr lang="en-US" sz="2400" b="1" dirty="0"/>
              <a:t> </a:t>
            </a:r>
            <a:r>
              <a:rPr lang="en-US" sz="2400" dirty="0"/>
              <a:t>crave communication when applying for jobs. A CareerBuilder survey found that 84% of candidates expect a personal email response acknowledging the company has received their application. Plus, 36% of them expect to be updated throughout the hiring process.</a:t>
            </a:r>
          </a:p>
          <a:p>
            <a:endParaRPr lang="en-US" sz="2400" dirty="0"/>
          </a:p>
          <a:p>
            <a:r>
              <a:rPr lang="en-US" sz="2400" dirty="0"/>
              <a:t>Unfortunately, only 26% of companies inform the candidates about the status proactively. Therefore, recruiters must ensure the applicants they handle are continually updated about where they stand in the recruitment process.</a:t>
            </a:r>
          </a:p>
          <a:p>
            <a:endParaRPr lang="en-US" sz="2400" dirty="0"/>
          </a:p>
          <a:p>
            <a:r>
              <a:rPr lang="en-US" sz="2400" dirty="0"/>
              <a:t>Ghosting them is detrimental to the company's reputation. However, prompt communication is just one part of it. The communications themselves need to be respectful, coherent, informative, and personalized.</a:t>
            </a:r>
          </a:p>
          <a:p>
            <a:endParaRPr lang="en-US" sz="2400" dirty="0"/>
          </a:p>
          <a:p>
            <a:endParaRPr lang="en-CA" sz="2400" dirty="0"/>
          </a:p>
        </p:txBody>
      </p:sp>
    </p:spTree>
    <p:extLst>
      <p:ext uri="{BB962C8B-B14F-4D97-AF65-F5344CB8AC3E}">
        <p14:creationId xmlns:p14="http://schemas.microsoft.com/office/powerpoint/2010/main" val="1914649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A85677-C840-4642-B273-D661A42CBE7D}"/>
              </a:ext>
            </a:extLst>
          </p:cNvPr>
          <p:cNvSpPr txBox="1"/>
          <p:nvPr/>
        </p:nvSpPr>
        <p:spPr>
          <a:xfrm>
            <a:off x="1020932" y="807867"/>
            <a:ext cx="10472354" cy="646331"/>
          </a:xfrm>
          <a:prstGeom prst="rect">
            <a:avLst/>
          </a:prstGeom>
          <a:noFill/>
        </p:spPr>
        <p:txBody>
          <a:bodyPr wrap="none" rtlCol="0">
            <a:spAutoFit/>
          </a:bodyPr>
          <a:lstStyle/>
          <a:p>
            <a:r>
              <a:rPr lang="en-US" sz="3600" b="1" dirty="0"/>
              <a:t>Recruiters need new skills for the new world of work</a:t>
            </a:r>
          </a:p>
        </p:txBody>
      </p:sp>
      <p:sp>
        <p:nvSpPr>
          <p:cNvPr id="4" name="TextBox 3">
            <a:extLst>
              <a:ext uri="{FF2B5EF4-FFF2-40B4-BE49-F238E27FC236}">
                <a16:creationId xmlns:a16="http://schemas.microsoft.com/office/drawing/2014/main" id="{8A225000-B835-4BE7-B23E-3A39A63364F7}"/>
              </a:ext>
            </a:extLst>
          </p:cNvPr>
          <p:cNvSpPr txBox="1"/>
          <p:nvPr/>
        </p:nvSpPr>
        <p:spPr>
          <a:xfrm>
            <a:off x="778276" y="1487969"/>
            <a:ext cx="10635448" cy="4154984"/>
          </a:xfrm>
          <a:prstGeom prst="rect">
            <a:avLst/>
          </a:prstGeom>
          <a:noFill/>
        </p:spPr>
        <p:txBody>
          <a:bodyPr wrap="square" rtlCol="0">
            <a:spAutoFit/>
          </a:bodyPr>
          <a:lstStyle/>
          <a:p>
            <a:r>
              <a:rPr lang="en-CA" sz="2400" b="1" dirty="0"/>
              <a:t>7. Excellent Time Management Skills~   </a:t>
            </a:r>
            <a:r>
              <a:rPr lang="en-US" sz="2400" dirty="0"/>
              <a:t>Recruiting involves a lot of back-and-</a:t>
            </a:r>
            <a:r>
              <a:rPr lang="en-US" sz="2400" dirty="0" err="1"/>
              <a:t>forths</a:t>
            </a:r>
            <a:r>
              <a:rPr lang="en-US" sz="2400" dirty="0"/>
              <a:t> and juggling large amounts of data simultaneously, which can be highly stressful unless the recruiter has excellent time management skills. They need to be able to organize their day and their task list so that things happen accurately and on time without being overwhelming</a:t>
            </a:r>
            <a:r>
              <a:rPr lang="en-US" sz="2400" b="1" dirty="0"/>
              <a:t>.</a:t>
            </a:r>
          </a:p>
          <a:p>
            <a:endParaRPr lang="en-US" sz="2400" b="1" dirty="0"/>
          </a:p>
          <a:p>
            <a:r>
              <a:rPr lang="en-US" sz="2400" b="1" dirty="0"/>
              <a:t>8. Reliability~ </a:t>
            </a:r>
            <a:r>
              <a:rPr lang="en-US" sz="2400" dirty="0"/>
              <a:t>The best thing recruiters can do for both sides is to set realistic goals, keep communicating, and deliver on the promises you make. Both the company and the candidates need to feel like the recruiter is on their side</a:t>
            </a:r>
            <a:r>
              <a:rPr lang="en-US" sz="2400" b="1" dirty="0"/>
              <a:t>. </a:t>
            </a:r>
            <a:r>
              <a:rPr lang="en-US" sz="2400" dirty="0"/>
              <a:t>As mentioned previously, they must always provide interview feedback to candidates and regular updates to hiring managers. Reliability is one of the most important skills recruiters need to thrive.</a:t>
            </a:r>
            <a:endParaRPr lang="en-CA" sz="2400" dirty="0"/>
          </a:p>
        </p:txBody>
      </p:sp>
    </p:spTree>
    <p:extLst>
      <p:ext uri="{BB962C8B-B14F-4D97-AF65-F5344CB8AC3E}">
        <p14:creationId xmlns:p14="http://schemas.microsoft.com/office/powerpoint/2010/main" val="1677666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4F60AF-5939-4DC5-9E5A-BC941BCBEE05}"/>
              </a:ext>
            </a:extLst>
          </p:cNvPr>
          <p:cNvSpPr txBox="1"/>
          <p:nvPr/>
        </p:nvSpPr>
        <p:spPr>
          <a:xfrm>
            <a:off x="1020932" y="807867"/>
            <a:ext cx="10472354" cy="646331"/>
          </a:xfrm>
          <a:prstGeom prst="rect">
            <a:avLst/>
          </a:prstGeom>
          <a:noFill/>
        </p:spPr>
        <p:txBody>
          <a:bodyPr wrap="none" rtlCol="0">
            <a:spAutoFit/>
          </a:bodyPr>
          <a:lstStyle/>
          <a:p>
            <a:r>
              <a:rPr lang="en-US" sz="3600" b="1"/>
              <a:t>Recruiters need new skills for the new world of work</a:t>
            </a:r>
            <a:endParaRPr lang="en-US" sz="3600" b="1" dirty="0"/>
          </a:p>
        </p:txBody>
      </p:sp>
      <p:sp>
        <p:nvSpPr>
          <p:cNvPr id="3" name="TextBox 2">
            <a:extLst>
              <a:ext uri="{FF2B5EF4-FFF2-40B4-BE49-F238E27FC236}">
                <a16:creationId xmlns:a16="http://schemas.microsoft.com/office/drawing/2014/main" id="{A0A332E9-D704-41EC-AE70-A78D3DED947E}"/>
              </a:ext>
            </a:extLst>
          </p:cNvPr>
          <p:cNvSpPr txBox="1"/>
          <p:nvPr/>
        </p:nvSpPr>
        <p:spPr>
          <a:xfrm>
            <a:off x="859823" y="1580225"/>
            <a:ext cx="6570787" cy="4524315"/>
          </a:xfrm>
          <a:prstGeom prst="rect">
            <a:avLst/>
          </a:prstGeom>
          <a:noFill/>
        </p:spPr>
        <p:txBody>
          <a:bodyPr wrap="square" rtlCol="0">
            <a:spAutoFit/>
          </a:bodyPr>
          <a:lstStyle/>
          <a:p>
            <a:r>
              <a:rPr lang="en-US" sz="2400" b="1"/>
              <a:t>9. Patience</a:t>
            </a:r>
          </a:p>
          <a:p>
            <a:r>
              <a:rPr lang="en-US" sz="2400"/>
              <a:t>This may seem obvious, but the process of how to be a good recruiter requires them to exercise patience during the recruitment process. There are multiple candidates to follow up with and schedule interviews with, which can naturally get stressful at times.</a:t>
            </a:r>
          </a:p>
          <a:p>
            <a:endParaRPr lang="en-US" sz="2400"/>
          </a:p>
          <a:p>
            <a:r>
              <a:rPr lang="en-US" sz="2400"/>
              <a:t>However, the best recruiters know how to keep any impatience in check when speaking with candidates. Plus, bear in mind that the pandemic has been stressful for everyone, so a bit of patience goes a long way.</a:t>
            </a:r>
            <a:endParaRPr lang="en-CA" sz="2400" dirty="0"/>
          </a:p>
        </p:txBody>
      </p:sp>
      <p:pic>
        <p:nvPicPr>
          <p:cNvPr id="1030" name="Picture 6" descr="Inspirational Quote: Patience Is Not The Ability To Wait, But How You Act  While You Do - Inspire99">
            <a:extLst>
              <a:ext uri="{FF2B5EF4-FFF2-40B4-BE49-F238E27FC236}">
                <a16:creationId xmlns:a16="http://schemas.microsoft.com/office/drawing/2014/main" id="{B8F42B3F-536A-4E97-A81C-0FDCA6416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636" y="2318382"/>
            <a:ext cx="405765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2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C422E-1BF3-41A3-9420-3577BA2BA558}"/>
              </a:ext>
            </a:extLst>
          </p:cNvPr>
          <p:cNvSpPr txBox="1"/>
          <p:nvPr/>
        </p:nvSpPr>
        <p:spPr>
          <a:xfrm>
            <a:off x="962025" y="620790"/>
            <a:ext cx="10458450" cy="1323439"/>
          </a:xfrm>
          <a:prstGeom prst="rect">
            <a:avLst/>
          </a:prstGeom>
          <a:noFill/>
        </p:spPr>
        <p:txBody>
          <a:bodyPr wrap="square" rtlCol="0">
            <a:spAutoFit/>
          </a:bodyPr>
          <a:lstStyle/>
          <a:p>
            <a:pPr algn="ctr"/>
            <a:r>
              <a:rPr lang="en-CA" sz="4000" b="1" dirty="0"/>
              <a:t>Conclusions Regarding New Skills For Recruiting</a:t>
            </a:r>
          </a:p>
        </p:txBody>
      </p:sp>
      <p:sp>
        <p:nvSpPr>
          <p:cNvPr id="3" name="TextBox 2">
            <a:extLst>
              <a:ext uri="{FF2B5EF4-FFF2-40B4-BE49-F238E27FC236}">
                <a16:creationId xmlns:a16="http://schemas.microsoft.com/office/drawing/2014/main" id="{3B1FB6EA-874A-4CA2-8958-6E09E4E87D55}"/>
              </a:ext>
            </a:extLst>
          </p:cNvPr>
          <p:cNvSpPr txBox="1"/>
          <p:nvPr/>
        </p:nvSpPr>
        <p:spPr>
          <a:xfrm>
            <a:off x="1104068" y="1859340"/>
            <a:ext cx="9762200" cy="1569660"/>
          </a:xfrm>
          <a:prstGeom prst="rect">
            <a:avLst/>
          </a:prstGeom>
          <a:noFill/>
        </p:spPr>
        <p:txBody>
          <a:bodyPr wrap="square" rtlCol="0">
            <a:spAutoFit/>
          </a:bodyPr>
          <a:lstStyle/>
          <a:p>
            <a:pPr algn="just"/>
            <a:r>
              <a:rPr lang="en-US" sz="2400" dirty="0"/>
              <a:t>The business world is in a constant state of flux, and new technologies and hiring preferences can emerge at any time. Recruiters need to be able to adapt to these changes quickly and take them in your stride, which is why these recruitment skills are a must-have!</a:t>
            </a:r>
            <a:endParaRPr lang="en-CA" sz="2400" dirty="0"/>
          </a:p>
        </p:txBody>
      </p:sp>
      <p:pic>
        <p:nvPicPr>
          <p:cNvPr id="2050" name="Picture 2" descr="HRdownloads®">
            <a:extLst>
              <a:ext uri="{FF2B5EF4-FFF2-40B4-BE49-F238E27FC236}">
                <a16:creationId xmlns:a16="http://schemas.microsoft.com/office/drawing/2014/main" id="{480CE909-B5E8-4AB8-9D77-CF06BE08D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068" y="4155351"/>
            <a:ext cx="4724400" cy="962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437FEC-C169-4B6C-A4F5-1D5573605B8E}"/>
              </a:ext>
            </a:extLst>
          </p:cNvPr>
          <p:cNvSpPr txBox="1"/>
          <p:nvPr/>
        </p:nvSpPr>
        <p:spPr>
          <a:xfrm>
            <a:off x="5891629" y="3266757"/>
            <a:ext cx="5457825" cy="2739211"/>
          </a:xfrm>
          <a:prstGeom prst="rect">
            <a:avLst/>
          </a:prstGeom>
          <a:noFill/>
          <a:ln w="31750">
            <a:solidFill>
              <a:schemeClr val="accent1"/>
            </a:solidFill>
            <a:prstDash val="dash"/>
          </a:ln>
        </p:spPr>
        <p:txBody>
          <a:bodyPr wrap="square" rtlCol="0">
            <a:spAutoFit/>
          </a:bodyPr>
          <a:lstStyle/>
          <a:p>
            <a:r>
              <a:rPr lang="en-CA" dirty="0"/>
              <a:t>	</a:t>
            </a:r>
            <a:r>
              <a:rPr lang="en-CA" sz="2400" dirty="0"/>
              <a:t>			</a:t>
            </a:r>
            <a:r>
              <a:rPr lang="en-CA" sz="2800" b="1" dirty="0"/>
              <a:t>Don’t Forget </a:t>
            </a:r>
          </a:p>
          <a:p>
            <a:pPr algn="just"/>
            <a:r>
              <a:rPr lang="en-CA" sz="2400" dirty="0"/>
              <a:t>Lots of training resources are available with HR Downloads.  Talk to HR about what areas you are interested, and webinars can be assigned to your library for you to take. There’s also articles and other material available</a:t>
            </a:r>
            <a:r>
              <a:rPr lang="en-CA" dirty="0"/>
              <a:t>.   </a:t>
            </a:r>
            <a:r>
              <a:rPr lang="en-CA" sz="2400" b="1" dirty="0"/>
              <a:t>Just ask! </a:t>
            </a:r>
          </a:p>
        </p:txBody>
      </p:sp>
    </p:spTree>
    <p:extLst>
      <p:ext uri="{BB962C8B-B14F-4D97-AF65-F5344CB8AC3E}">
        <p14:creationId xmlns:p14="http://schemas.microsoft.com/office/powerpoint/2010/main" val="1862466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923506-A8D6-4A30-AAA8-8FB40DE35590}"/>
              </a:ext>
            </a:extLst>
          </p:cNvPr>
          <p:cNvSpPr txBox="1"/>
          <p:nvPr/>
        </p:nvSpPr>
        <p:spPr>
          <a:xfrm>
            <a:off x="850926" y="843379"/>
            <a:ext cx="10672290" cy="1200329"/>
          </a:xfrm>
          <a:prstGeom prst="rect">
            <a:avLst/>
          </a:prstGeom>
          <a:noFill/>
        </p:spPr>
        <p:txBody>
          <a:bodyPr wrap="square" rtlCol="0">
            <a:spAutoFit/>
          </a:bodyPr>
          <a:lstStyle/>
          <a:p>
            <a:pPr algn="ctr"/>
            <a:r>
              <a:rPr lang="en-US" sz="4000" b="1" dirty="0"/>
              <a:t>Retention Will Become Even More Important </a:t>
            </a:r>
          </a:p>
          <a:p>
            <a:pPr algn="ctr"/>
            <a:r>
              <a:rPr lang="en-US" sz="3200" dirty="0"/>
              <a:t>(even for the Season)</a:t>
            </a:r>
          </a:p>
        </p:txBody>
      </p:sp>
      <p:sp>
        <p:nvSpPr>
          <p:cNvPr id="4" name="TextBox 3">
            <a:extLst>
              <a:ext uri="{FF2B5EF4-FFF2-40B4-BE49-F238E27FC236}">
                <a16:creationId xmlns:a16="http://schemas.microsoft.com/office/drawing/2014/main" id="{367FD308-0D8F-47F6-A378-4FE3784DAC60}"/>
              </a:ext>
            </a:extLst>
          </p:cNvPr>
          <p:cNvSpPr txBox="1"/>
          <p:nvPr/>
        </p:nvSpPr>
        <p:spPr>
          <a:xfrm>
            <a:off x="850926" y="2043708"/>
            <a:ext cx="10672290"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a:t>Managing for employee retention involves strategic actions to keep employees motivated and focused so they elect to remain employed and fully productive for the entire season.</a:t>
            </a:r>
          </a:p>
          <a:p>
            <a:pPr marL="342900" indent="-342900">
              <a:buFont typeface="Arial" panose="020B0604020202020204" pitchFamily="34" charset="0"/>
              <a:buChar char="•"/>
            </a:pPr>
            <a:r>
              <a:rPr lang="en-US" sz="2800" dirty="0"/>
              <a:t>It is more efficient to retain a quality employee than to recruit, train and orient a replacement employee of the same quality. </a:t>
            </a:r>
          </a:p>
          <a:p>
            <a:pPr marL="342900" indent="-342900">
              <a:buFont typeface="Arial" panose="020B0604020202020204" pitchFamily="34" charset="0"/>
              <a:buChar char="•"/>
            </a:pPr>
            <a:r>
              <a:rPr lang="en-US" sz="2800" dirty="0"/>
              <a:t>Fairness and transparency are fundamental yet powerful concepts that can make a lasting impression on employees</a:t>
            </a:r>
          </a:p>
          <a:p>
            <a:pPr marL="342900" indent="-342900">
              <a:buFont typeface="Arial" panose="020B0604020202020204" pitchFamily="34" charset="0"/>
              <a:buChar char="•"/>
            </a:pPr>
            <a:r>
              <a:rPr lang="en-US" sz="2800" b="1" dirty="0"/>
              <a:t>Retention = Job Satisfaction </a:t>
            </a:r>
            <a:r>
              <a:rPr lang="en-US" sz="2800" dirty="0"/>
              <a:t>from your employees. Its important to understand Job Satisfaction and how to achieve it.   </a:t>
            </a:r>
          </a:p>
        </p:txBody>
      </p:sp>
    </p:spTree>
    <p:extLst>
      <p:ext uri="{BB962C8B-B14F-4D97-AF65-F5344CB8AC3E}">
        <p14:creationId xmlns:p14="http://schemas.microsoft.com/office/powerpoint/2010/main" val="793350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97E96C-755A-42BF-87FC-A54427A7BAF1}"/>
              </a:ext>
            </a:extLst>
          </p:cNvPr>
          <p:cNvSpPr txBox="1"/>
          <p:nvPr/>
        </p:nvSpPr>
        <p:spPr>
          <a:xfrm>
            <a:off x="850926" y="843379"/>
            <a:ext cx="10672290" cy="1200329"/>
          </a:xfrm>
          <a:prstGeom prst="rect">
            <a:avLst/>
          </a:prstGeom>
          <a:noFill/>
        </p:spPr>
        <p:txBody>
          <a:bodyPr wrap="square" rtlCol="0">
            <a:spAutoFit/>
          </a:bodyPr>
          <a:lstStyle/>
          <a:p>
            <a:pPr algn="ctr"/>
            <a:r>
              <a:rPr lang="en-US" sz="4000" b="1" dirty="0"/>
              <a:t>Retention Will Become Even More Important </a:t>
            </a:r>
          </a:p>
          <a:p>
            <a:pPr algn="ctr"/>
            <a:r>
              <a:rPr lang="en-US" sz="3200" dirty="0"/>
              <a:t>(even for the Season)</a:t>
            </a:r>
          </a:p>
        </p:txBody>
      </p:sp>
      <p:sp>
        <p:nvSpPr>
          <p:cNvPr id="3" name="TextBox 2">
            <a:extLst>
              <a:ext uri="{FF2B5EF4-FFF2-40B4-BE49-F238E27FC236}">
                <a16:creationId xmlns:a16="http://schemas.microsoft.com/office/drawing/2014/main" id="{3DE5F57E-CFB5-491A-AE94-FEE91D2127AF}"/>
              </a:ext>
            </a:extLst>
          </p:cNvPr>
          <p:cNvSpPr txBox="1"/>
          <p:nvPr/>
        </p:nvSpPr>
        <p:spPr>
          <a:xfrm>
            <a:off x="668784" y="2043708"/>
            <a:ext cx="10854432" cy="4062651"/>
          </a:xfrm>
          <a:prstGeom prst="rect">
            <a:avLst/>
          </a:prstGeom>
          <a:noFill/>
        </p:spPr>
        <p:txBody>
          <a:bodyPr wrap="square" rtlCol="0">
            <a:spAutoFit/>
          </a:bodyPr>
          <a:lstStyle/>
          <a:p>
            <a:r>
              <a:rPr lang="en-CA" sz="2400" b="1" dirty="0"/>
              <a:t>Proven Ingredients for Job Satisfaction: </a:t>
            </a:r>
          </a:p>
          <a:p>
            <a:r>
              <a:rPr lang="en-CA" dirty="0"/>
              <a:t>1. </a:t>
            </a:r>
            <a:r>
              <a:rPr lang="en-CA" b="1" dirty="0"/>
              <a:t>Communication</a:t>
            </a:r>
            <a:r>
              <a:rPr lang="en-CA" dirty="0"/>
              <a:t>~ </a:t>
            </a:r>
            <a:r>
              <a:rPr lang="en-US" dirty="0"/>
              <a:t>Communication can be extremely important to retaining levels of satisfaction, on both a personal and professional level. It is exhibited in allowing employees to be open, collaborative, trustworthy, and even confrontational when needed.</a:t>
            </a:r>
            <a:endParaRPr lang="en-CA" dirty="0"/>
          </a:p>
          <a:p>
            <a:r>
              <a:rPr lang="en-US" dirty="0"/>
              <a:t>2. </a:t>
            </a:r>
            <a:r>
              <a:rPr lang="en-US" b="1" dirty="0"/>
              <a:t>Culture</a:t>
            </a:r>
            <a:r>
              <a:rPr lang="en-US" dirty="0"/>
              <a:t>~ Defining a company culture links to job satisfaction as it provides values and guidance about topics ranging from organizational goals to appropriate levels of interaction between employees.</a:t>
            </a:r>
          </a:p>
          <a:p>
            <a:r>
              <a:rPr lang="en-CA" b="1" dirty="0"/>
              <a:t>3. Leadership~ </a:t>
            </a:r>
            <a:r>
              <a:rPr lang="en-CA" dirty="0"/>
              <a:t>w</a:t>
            </a:r>
            <a:r>
              <a:rPr lang="en-US" dirty="0"/>
              <a:t>hen employees feel that leaders can guide them through tasks, their motivation and satisfaction increases.</a:t>
            </a:r>
          </a:p>
          <a:p>
            <a:r>
              <a:rPr lang="en-US" dirty="0"/>
              <a:t>4. </a:t>
            </a:r>
            <a:r>
              <a:rPr lang="en-US" b="1" dirty="0"/>
              <a:t>Working conditions</a:t>
            </a:r>
            <a:r>
              <a:rPr lang="en-US" dirty="0"/>
              <a:t>~ Job satisfaction can be increased if a resilient workplace is a cooperative environment. This means a place with respect for diverse ideas and opinions, honest and constructive feedback, mentoring opportunities, and freedom from harassment</a:t>
            </a:r>
          </a:p>
          <a:p>
            <a:r>
              <a:rPr lang="en-US" dirty="0"/>
              <a:t>5</a:t>
            </a:r>
            <a:r>
              <a:rPr lang="en-US" b="1" dirty="0"/>
              <a:t>. Recognition~ Recognize good work. </a:t>
            </a:r>
            <a:r>
              <a:rPr lang="en-US" dirty="0"/>
              <a:t>63% of employees feel like they don’t get enough praise. This job satisfaction statistic reveals a huge opportunity for leaders to step up and make their employees proud of their work. Give feedback often and workers value the time you took to do so.  Especially when its constructive.  </a:t>
            </a:r>
            <a:endParaRPr lang="en-CA" dirty="0"/>
          </a:p>
        </p:txBody>
      </p:sp>
    </p:spTree>
    <p:extLst>
      <p:ext uri="{BB962C8B-B14F-4D97-AF65-F5344CB8AC3E}">
        <p14:creationId xmlns:p14="http://schemas.microsoft.com/office/powerpoint/2010/main" val="305230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985B-6CD4-4BEA-86D8-D6190377BD93}"/>
              </a:ext>
            </a:extLst>
          </p:cNvPr>
          <p:cNvSpPr>
            <a:spLocks noGrp="1"/>
          </p:cNvSpPr>
          <p:nvPr>
            <p:ph type="title" idx="4294967295"/>
          </p:nvPr>
        </p:nvSpPr>
        <p:spPr>
          <a:xfrm>
            <a:off x="1473200" y="449263"/>
            <a:ext cx="9601200" cy="1304925"/>
          </a:xfrm>
        </p:spPr>
        <p:txBody>
          <a:bodyPr>
            <a:normAutofit/>
          </a:bodyPr>
          <a:lstStyle/>
          <a:p>
            <a:r>
              <a:rPr lang="en-US" sz="5400" b="1" dirty="0"/>
              <a:t>Orientation Processes</a:t>
            </a:r>
            <a:endParaRPr lang="en-CA" sz="5400" b="1" dirty="0"/>
          </a:p>
        </p:txBody>
      </p:sp>
      <p:sp>
        <p:nvSpPr>
          <p:cNvPr id="3" name="Content Placeholder 2">
            <a:extLst>
              <a:ext uri="{FF2B5EF4-FFF2-40B4-BE49-F238E27FC236}">
                <a16:creationId xmlns:a16="http://schemas.microsoft.com/office/drawing/2014/main" id="{0AA78E6D-AC84-496A-8501-9393CEB1CC59}"/>
              </a:ext>
            </a:extLst>
          </p:cNvPr>
          <p:cNvSpPr>
            <a:spLocks noGrp="1"/>
          </p:cNvSpPr>
          <p:nvPr>
            <p:ph idx="4294967295"/>
          </p:nvPr>
        </p:nvSpPr>
        <p:spPr>
          <a:xfrm>
            <a:off x="822325" y="1528763"/>
            <a:ext cx="10902950" cy="4129087"/>
          </a:xfrm>
        </p:spPr>
        <p:txBody>
          <a:bodyPr>
            <a:noAutofit/>
          </a:bodyPr>
          <a:lstStyle/>
          <a:p>
            <a:r>
              <a:rPr lang="en-US" sz="2800" dirty="0"/>
              <a:t>Everything stays the same.  There are no shortcuts in a pandemic.  </a:t>
            </a:r>
          </a:p>
          <a:p>
            <a:r>
              <a:rPr lang="en-US" sz="2800" dirty="0"/>
              <a:t>All hiring processes must be followed. </a:t>
            </a:r>
          </a:p>
          <a:p>
            <a:r>
              <a:rPr lang="en-US" sz="2800" dirty="0"/>
              <a:t>All orientation processes must be followed. </a:t>
            </a:r>
          </a:p>
          <a:p>
            <a:r>
              <a:rPr lang="en-US" sz="2800" dirty="0"/>
              <a:t>New hires (including re-hires IF they missed a season) must have full orientation completed prior to start date. NO exceptions. </a:t>
            </a:r>
          </a:p>
          <a:p>
            <a:r>
              <a:rPr lang="en-US" sz="2800" dirty="0"/>
              <a:t>Re-hires can have a condensed orientation version but also must be completed prior to first day in the stores. </a:t>
            </a:r>
          </a:p>
          <a:p>
            <a:r>
              <a:rPr lang="en-US" sz="2800" dirty="0"/>
              <a:t>ALL must receive the full covid training in addition to the previous requirements.   </a:t>
            </a:r>
            <a:endParaRPr lang="en-CA" sz="2800" dirty="0"/>
          </a:p>
        </p:txBody>
      </p:sp>
    </p:spTree>
    <p:extLst>
      <p:ext uri="{BB962C8B-B14F-4D97-AF65-F5344CB8AC3E}">
        <p14:creationId xmlns:p14="http://schemas.microsoft.com/office/powerpoint/2010/main" val="3407301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F9A5-8E40-46C5-941B-702A846AF78B}"/>
              </a:ext>
            </a:extLst>
          </p:cNvPr>
          <p:cNvSpPr>
            <a:spLocks noGrp="1"/>
          </p:cNvSpPr>
          <p:nvPr>
            <p:ph type="title" idx="4294967295"/>
          </p:nvPr>
        </p:nvSpPr>
        <p:spPr>
          <a:xfrm>
            <a:off x="1371600" y="696913"/>
            <a:ext cx="9601200" cy="1303337"/>
          </a:xfrm>
        </p:spPr>
        <p:txBody>
          <a:bodyPr>
            <a:normAutofit/>
          </a:bodyPr>
          <a:lstStyle/>
          <a:p>
            <a:r>
              <a:rPr lang="en-US" sz="5400" b="1" dirty="0"/>
              <a:t>Seasonal Contracts</a:t>
            </a:r>
            <a:endParaRPr lang="en-CA" sz="5400" b="1" dirty="0"/>
          </a:p>
        </p:txBody>
      </p:sp>
      <p:sp>
        <p:nvSpPr>
          <p:cNvPr id="3" name="Content Placeholder 2">
            <a:extLst>
              <a:ext uri="{FF2B5EF4-FFF2-40B4-BE49-F238E27FC236}">
                <a16:creationId xmlns:a16="http://schemas.microsoft.com/office/drawing/2014/main" id="{F7F4CF05-17E3-440A-918E-C4266EDB2874}"/>
              </a:ext>
            </a:extLst>
          </p:cNvPr>
          <p:cNvSpPr>
            <a:spLocks noGrp="1"/>
          </p:cNvSpPr>
          <p:nvPr>
            <p:ph idx="4294967295"/>
          </p:nvPr>
        </p:nvSpPr>
        <p:spPr>
          <a:xfrm>
            <a:off x="657224" y="1809750"/>
            <a:ext cx="10906125" cy="4095750"/>
          </a:xfrm>
        </p:spPr>
        <p:txBody>
          <a:bodyPr>
            <a:normAutofit lnSpcReduction="10000"/>
          </a:bodyPr>
          <a:lstStyle/>
          <a:p>
            <a:r>
              <a:rPr lang="en-US" b="1" u="sng" dirty="0"/>
              <a:t>Remember these are seasonal termed contracts.  Returning workers are a bonus but they are each individual contracts.  Its important to understand and use the proper terminology. </a:t>
            </a:r>
          </a:p>
          <a:p>
            <a:r>
              <a:rPr lang="en-US" b="1" u="sng" dirty="0"/>
              <a:t>Must be completed prior to first day in stores-can be done at in person interview. </a:t>
            </a:r>
          </a:p>
          <a:p>
            <a:r>
              <a:rPr lang="en-US" dirty="0"/>
              <a:t>New pay rate is $15.50/</a:t>
            </a:r>
            <a:r>
              <a:rPr lang="en-US" dirty="0" err="1"/>
              <a:t>hr</a:t>
            </a:r>
            <a:r>
              <a:rPr lang="en-US" dirty="0"/>
              <a:t> for new hires and $16.00/</a:t>
            </a:r>
            <a:r>
              <a:rPr lang="en-US" dirty="0" err="1"/>
              <a:t>hr</a:t>
            </a:r>
            <a:r>
              <a:rPr lang="en-US" dirty="0"/>
              <a:t> for returning. No further increases will be considered.  </a:t>
            </a:r>
          </a:p>
          <a:p>
            <a:r>
              <a:rPr lang="en-US" dirty="0"/>
              <a:t>These are legal documents. Please ensure accuracy when entering. </a:t>
            </a:r>
          </a:p>
          <a:p>
            <a:r>
              <a:rPr lang="en-US" dirty="0"/>
              <a:t>Common contract errors: NO SIN number should be entered</a:t>
            </a:r>
          </a:p>
          <a:p>
            <a:pPr marL="3200400" lvl="7" indent="0">
              <a:buNone/>
            </a:pPr>
            <a:r>
              <a:rPr lang="en-US" sz="2400" dirty="0"/>
              <a:t>Must be in candidates legal name  (no nick names)</a:t>
            </a:r>
            <a:endParaRPr lang="en-CA" sz="2400" dirty="0"/>
          </a:p>
        </p:txBody>
      </p:sp>
    </p:spTree>
    <p:extLst>
      <p:ext uri="{BB962C8B-B14F-4D97-AF65-F5344CB8AC3E}">
        <p14:creationId xmlns:p14="http://schemas.microsoft.com/office/powerpoint/2010/main" val="504078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68EF-9C5B-4D87-BA9C-649449C81A3B}"/>
              </a:ext>
            </a:extLst>
          </p:cNvPr>
          <p:cNvSpPr>
            <a:spLocks noGrp="1"/>
          </p:cNvSpPr>
          <p:nvPr>
            <p:ph type="title" idx="4294967295"/>
          </p:nvPr>
        </p:nvSpPr>
        <p:spPr>
          <a:xfrm>
            <a:off x="1228725" y="601663"/>
            <a:ext cx="9601200" cy="1303337"/>
          </a:xfrm>
        </p:spPr>
        <p:txBody>
          <a:bodyPr>
            <a:normAutofit/>
          </a:bodyPr>
          <a:lstStyle/>
          <a:p>
            <a:r>
              <a:rPr lang="en-US" sz="5400" dirty="0"/>
              <a:t>Training</a:t>
            </a:r>
            <a:endParaRPr lang="en-CA" sz="5400" dirty="0"/>
          </a:p>
        </p:txBody>
      </p:sp>
      <p:sp>
        <p:nvSpPr>
          <p:cNvPr id="3" name="Content Placeholder 2">
            <a:extLst>
              <a:ext uri="{FF2B5EF4-FFF2-40B4-BE49-F238E27FC236}">
                <a16:creationId xmlns:a16="http://schemas.microsoft.com/office/drawing/2014/main" id="{C100F5BE-5A76-4A71-8C82-FF0EC4C2F9BC}"/>
              </a:ext>
            </a:extLst>
          </p:cNvPr>
          <p:cNvSpPr>
            <a:spLocks noGrp="1"/>
          </p:cNvSpPr>
          <p:nvPr>
            <p:ph idx="4294967295"/>
          </p:nvPr>
        </p:nvSpPr>
        <p:spPr>
          <a:xfrm>
            <a:off x="962025" y="1804988"/>
            <a:ext cx="10363200" cy="4033837"/>
          </a:xfrm>
        </p:spPr>
        <p:txBody>
          <a:bodyPr>
            <a:normAutofit fontScale="92500" lnSpcReduction="10000"/>
          </a:bodyPr>
          <a:lstStyle/>
          <a:p>
            <a:r>
              <a:rPr lang="en-US" sz="3000" dirty="0"/>
              <a:t>All training is paid time and must be done prior to working in the store.  If they have an accident on the job, and this isn’t done, we haven’t done our due diligence. </a:t>
            </a:r>
          </a:p>
          <a:p>
            <a:r>
              <a:rPr lang="en-US" sz="3000" dirty="0"/>
              <a:t>Use the checklist provided to track  your document submission. This is your responsibility. </a:t>
            </a:r>
          </a:p>
          <a:p>
            <a:r>
              <a:rPr lang="en-US" sz="3000" dirty="0"/>
              <a:t>Please send in documents by employee, do not mix any scans as this makes it difficult for electronic filing. </a:t>
            </a:r>
          </a:p>
          <a:p>
            <a:r>
              <a:rPr lang="en-US" sz="3000" dirty="0"/>
              <a:t>Ensure all documents are completed prior to signing. </a:t>
            </a:r>
          </a:p>
          <a:p>
            <a:endParaRPr lang="en-US" dirty="0"/>
          </a:p>
          <a:p>
            <a:endParaRPr lang="en-US" dirty="0"/>
          </a:p>
          <a:p>
            <a:endParaRPr lang="en-CA" dirty="0"/>
          </a:p>
        </p:txBody>
      </p:sp>
    </p:spTree>
    <p:extLst>
      <p:ext uri="{BB962C8B-B14F-4D97-AF65-F5344CB8AC3E}">
        <p14:creationId xmlns:p14="http://schemas.microsoft.com/office/powerpoint/2010/main" val="40907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5F9A-2A01-435F-B058-157C6C5A358D}"/>
              </a:ext>
            </a:extLst>
          </p:cNvPr>
          <p:cNvSpPr>
            <a:spLocks noGrp="1"/>
          </p:cNvSpPr>
          <p:nvPr>
            <p:ph type="title"/>
          </p:nvPr>
        </p:nvSpPr>
        <p:spPr>
          <a:xfrm>
            <a:off x="1295401" y="886882"/>
            <a:ext cx="9601196" cy="1303867"/>
          </a:xfrm>
        </p:spPr>
        <p:txBody>
          <a:bodyPr>
            <a:normAutofit/>
          </a:bodyPr>
          <a:lstStyle/>
          <a:p>
            <a:r>
              <a:rPr lang="en-US" sz="5400" dirty="0"/>
              <a:t>2022 Trends </a:t>
            </a:r>
            <a:endParaRPr lang="en-CA" sz="5400" dirty="0"/>
          </a:p>
        </p:txBody>
      </p:sp>
      <p:sp>
        <p:nvSpPr>
          <p:cNvPr id="3" name="Content Placeholder 2">
            <a:extLst>
              <a:ext uri="{FF2B5EF4-FFF2-40B4-BE49-F238E27FC236}">
                <a16:creationId xmlns:a16="http://schemas.microsoft.com/office/drawing/2014/main" id="{4704363B-3133-422A-B7C0-7BFDC19F8993}"/>
              </a:ext>
            </a:extLst>
          </p:cNvPr>
          <p:cNvSpPr>
            <a:spLocks noGrp="1"/>
          </p:cNvSpPr>
          <p:nvPr>
            <p:ph idx="1"/>
          </p:nvPr>
        </p:nvSpPr>
        <p:spPr/>
        <p:txBody>
          <a:bodyPr/>
          <a:lstStyle/>
          <a:p>
            <a:r>
              <a:rPr lang="en-US" dirty="0"/>
              <a:t>Remote Hiring Becomes a Permanent Fixture</a:t>
            </a:r>
          </a:p>
          <a:p>
            <a:r>
              <a:rPr lang="en-US" dirty="0"/>
              <a:t>Passive Candidates Become a Prime Target</a:t>
            </a:r>
          </a:p>
          <a:p>
            <a:r>
              <a:rPr lang="en-US" dirty="0"/>
              <a:t>More Selective Candidates-- Candidate-driven market</a:t>
            </a:r>
          </a:p>
          <a:p>
            <a:r>
              <a:rPr lang="en-US" dirty="0"/>
              <a:t>Diverse Hiring is a MUST have to build a strong team. </a:t>
            </a:r>
          </a:p>
          <a:p>
            <a:r>
              <a:rPr lang="en-US" dirty="0"/>
              <a:t>Recruiters need new skills for the new world of work</a:t>
            </a:r>
          </a:p>
          <a:p>
            <a:r>
              <a:rPr lang="en-US" dirty="0"/>
              <a:t>Retention Will Become Even More Important (even for the Season)</a:t>
            </a:r>
          </a:p>
          <a:p>
            <a:endParaRPr lang="en-US" dirty="0"/>
          </a:p>
        </p:txBody>
      </p:sp>
    </p:spTree>
    <p:extLst>
      <p:ext uri="{BB962C8B-B14F-4D97-AF65-F5344CB8AC3E}">
        <p14:creationId xmlns:p14="http://schemas.microsoft.com/office/powerpoint/2010/main" val="3026825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FB892FB-613B-4928-9435-6CC186E52A51}"/>
              </a:ext>
            </a:extLst>
          </p:cNvPr>
          <p:cNvSpPr txBox="1"/>
          <p:nvPr/>
        </p:nvSpPr>
        <p:spPr>
          <a:xfrm>
            <a:off x="3162300" y="935688"/>
            <a:ext cx="6073394" cy="1107996"/>
          </a:xfrm>
          <a:prstGeom prst="rect">
            <a:avLst/>
          </a:prstGeom>
          <a:noFill/>
        </p:spPr>
        <p:txBody>
          <a:bodyPr wrap="none" rtlCol="0">
            <a:spAutoFit/>
          </a:bodyPr>
          <a:lstStyle/>
          <a:p>
            <a:r>
              <a:rPr lang="en-US" sz="6600" dirty="0"/>
              <a:t>Required Training</a:t>
            </a:r>
            <a:endParaRPr lang="en-CA" sz="6600" dirty="0"/>
          </a:p>
        </p:txBody>
      </p:sp>
      <p:sp>
        <p:nvSpPr>
          <p:cNvPr id="9" name="TextBox 8">
            <a:extLst>
              <a:ext uri="{FF2B5EF4-FFF2-40B4-BE49-F238E27FC236}">
                <a16:creationId xmlns:a16="http://schemas.microsoft.com/office/drawing/2014/main" id="{3215B7E7-D35A-4B76-959D-B9956CFFE307}"/>
              </a:ext>
            </a:extLst>
          </p:cNvPr>
          <p:cNvSpPr txBox="1"/>
          <p:nvPr/>
        </p:nvSpPr>
        <p:spPr>
          <a:xfrm>
            <a:off x="2418699" y="4946469"/>
            <a:ext cx="7560596" cy="646331"/>
          </a:xfrm>
          <a:prstGeom prst="rect">
            <a:avLst/>
          </a:prstGeom>
          <a:noFill/>
        </p:spPr>
        <p:txBody>
          <a:bodyPr wrap="none" rtlCol="0">
            <a:spAutoFit/>
          </a:bodyPr>
          <a:lstStyle/>
          <a:p>
            <a:pPr algn="ctr"/>
            <a:r>
              <a:rPr lang="en-US" sz="3600" i="1" dirty="0"/>
              <a:t>“Confidence comes from discipline &amp; training.” </a:t>
            </a:r>
            <a:endParaRPr lang="en-CA" sz="3600" i="1" dirty="0"/>
          </a:p>
        </p:txBody>
      </p:sp>
      <p:pic>
        <p:nvPicPr>
          <p:cNvPr id="3" name="Picture 2">
            <a:extLst>
              <a:ext uri="{FF2B5EF4-FFF2-40B4-BE49-F238E27FC236}">
                <a16:creationId xmlns:a16="http://schemas.microsoft.com/office/drawing/2014/main" id="{1348501C-FBF0-4362-8705-0688F4BD4701}"/>
              </a:ext>
            </a:extLst>
          </p:cNvPr>
          <p:cNvPicPr>
            <a:picLocks noChangeAspect="1"/>
          </p:cNvPicPr>
          <p:nvPr/>
        </p:nvPicPr>
        <p:blipFill>
          <a:blip r:embed="rId2"/>
          <a:stretch>
            <a:fillRect/>
          </a:stretch>
        </p:blipFill>
        <p:spPr>
          <a:xfrm>
            <a:off x="822664" y="1987414"/>
            <a:ext cx="10546672" cy="2959055"/>
          </a:xfrm>
          <a:prstGeom prst="rect">
            <a:avLst/>
          </a:prstGeom>
        </p:spPr>
      </p:pic>
    </p:spTree>
    <p:extLst>
      <p:ext uri="{BB962C8B-B14F-4D97-AF65-F5344CB8AC3E}">
        <p14:creationId xmlns:p14="http://schemas.microsoft.com/office/powerpoint/2010/main" val="3542690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D349-AE2B-46E6-AEC6-6C8D9EA02AC4}"/>
              </a:ext>
            </a:extLst>
          </p:cNvPr>
          <p:cNvSpPr txBox="1"/>
          <p:nvPr/>
        </p:nvSpPr>
        <p:spPr>
          <a:xfrm>
            <a:off x="852256" y="852256"/>
            <a:ext cx="10626571" cy="646331"/>
          </a:xfrm>
          <a:prstGeom prst="rect">
            <a:avLst/>
          </a:prstGeom>
          <a:noFill/>
        </p:spPr>
        <p:txBody>
          <a:bodyPr wrap="square" rtlCol="0">
            <a:spAutoFit/>
          </a:bodyPr>
          <a:lstStyle/>
          <a:p>
            <a:pPr algn="ctr"/>
            <a:r>
              <a:rPr lang="en-CA" sz="3600" b="1" dirty="0"/>
              <a:t>Documentation: </a:t>
            </a:r>
            <a:r>
              <a:rPr lang="en-CA" sz="3600" dirty="0"/>
              <a:t>Human Resources</a:t>
            </a:r>
          </a:p>
        </p:txBody>
      </p:sp>
      <p:pic>
        <p:nvPicPr>
          <p:cNvPr id="3074" name="Picture 2" descr="HR Documentation: 4 Things to Avoid | Employers Resource">
            <a:extLst>
              <a:ext uri="{FF2B5EF4-FFF2-40B4-BE49-F238E27FC236}">
                <a16:creationId xmlns:a16="http://schemas.microsoft.com/office/drawing/2014/main" id="{EDA72CD1-31EF-4EA8-A258-E0DCFF096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256" y="1371600"/>
            <a:ext cx="4752976" cy="4752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8C664E-2EB1-4906-92E7-CE6EC213913C}"/>
              </a:ext>
            </a:extLst>
          </p:cNvPr>
          <p:cNvSpPr txBox="1"/>
          <p:nvPr/>
        </p:nvSpPr>
        <p:spPr>
          <a:xfrm>
            <a:off x="5717406" y="1668123"/>
            <a:ext cx="5761421" cy="4031873"/>
          </a:xfrm>
          <a:prstGeom prst="rect">
            <a:avLst/>
          </a:prstGeom>
          <a:noFill/>
        </p:spPr>
        <p:txBody>
          <a:bodyPr wrap="square" rtlCol="0">
            <a:spAutoFit/>
          </a:bodyPr>
          <a:lstStyle/>
          <a:p>
            <a:pPr marL="285750" indent="-285750">
              <a:buFont typeface="Arial" panose="020B0604020202020204" pitchFamily="34" charset="0"/>
              <a:buChar char="•"/>
            </a:pPr>
            <a:r>
              <a:rPr lang="en-CA" sz="3200" dirty="0"/>
              <a:t>It demonstrates professionalism</a:t>
            </a:r>
          </a:p>
          <a:p>
            <a:pPr marL="285750" indent="-285750">
              <a:buFont typeface="Arial" panose="020B0604020202020204" pitchFamily="34" charset="0"/>
              <a:buChar char="•"/>
            </a:pPr>
            <a:r>
              <a:rPr lang="en-US" sz="3200" dirty="0"/>
              <a:t> It provides helpful guidance for performance</a:t>
            </a:r>
          </a:p>
          <a:p>
            <a:pPr marL="285750" indent="-285750">
              <a:buFont typeface="Arial" panose="020B0604020202020204" pitchFamily="34" charset="0"/>
              <a:buChar char="•"/>
            </a:pPr>
            <a:r>
              <a:rPr lang="en-US" sz="3200" dirty="0"/>
              <a:t>Ensures the entire Onboarding process has been done correctly. </a:t>
            </a:r>
          </a:p>
          <a:p>
            <a:pPr marL="285750" indent="-285750">
              <a:buFont typeface="Arial" panose="020B0604020202020204" pitchFamily="34" charset="0"/>
              <a:buChar char="•"/>
            </a:pPr>
            <a:r>
              <a:rPr lang="en-US" sz="3200" dirty="0"/>
              <a:t>Keeps you on target (deadlines and goals). </a:t>
            </a:r>
          </a:p>
          <a:p>
            <a:pPr marL="285750" indent="-285750">
              <a:buFont typeface="Arial" panose="020B0604020202020204" pitchFamily="34" charset="0"/>
              <a:buChar char="•"/>
            </a:pPr>
            <a:r>
              <a:rPr lang="en-US" sz="3200" dirty="0"/>
              <a:t>Legal compliance. </a:t>
            </a:r>
            <a:endParaRPr lang="en-CA" sz="3200" dirty="0"/>
          </a:p>
        </p:txBody>
      </p:sp>
    </p:spTree>
    <p:extLst>
      <p:ext uri="{BB962C8B-B14F-4D97-AF65-F5344CB8AC3E}">
        <p14:creationId xmlns:p14="http://schemas.microsoft.com/office/powerpoint/2010/main" val="2602192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7445-7C29-4FB7-9E05-980AEC0106BC}"/>
              </a:ext>
            </a:extLst>
          </p:cNvPr>
          <p:cNvSpPr>
            <a:spLocks noGrp="1"/>
          </p:cNvSpPr>
          <p:nvPr>
            <p:ph type="title"/>
          </p:nvPr>
        </p:nvSpPr>
        <p:spPr>
          <a:xfrm>
            <a:off x="1055413" y="808373"/>
            <a:ext cx="9603275" cy="1049235"/>
          </a:xfrm>
        </p:spPr>
        <p:txBody>
          <a:bodyPr/>
          <a:lstStyle/>
          <a:p>
            <a:pPr algn="ctr"/>
            <a:r>
              <a:rPr lang="en-CA" b="1" dirty="0">
                <a:solidFill>
                  <a:schemeClr val="accent1"/>
                </a:solidFill>
                <a:latin typeface="Bookman Old Style" panose="02050604050505020204" pitchFamily="18" charset="0"/>
              </a:rPr>
              <a:t>Due Diligence</a:t>
            </a:r>
          </a:p>
        </p:txBody>
      </p:sp>
      <p:sp>
        <p:nvSpPr>
          <p:cNvPr id="3" name="Content Placeholder 2">
            <a:extLst>
              <a:ext uri="{FF2B5EF4-FFF2-40B4-BE49-F238E27FC236}">
                <a16:creationId xmlns:a16="http://schemas.microsoft.com/office/drawing/2014/main" id="{A91E2341-138A-47FC-8AB1-CAE25930A08E}"/>
              </a:ext>
            </a:extLst>
          </p:cNvPr>
          <p:cNvSpPr>
            <a:spLocks noGrp="1"/>
          </p:cNvSpPr>
          <p:nvPr>
            <p:ph idx="1"/>
          </p:nvPr>
        </p:nvSpPr>
        <p:spPr>
          <a:xfrm>
            <a:off x="1446611" y="1683506"/>
            <a:ext cx="10137018" cy="724893"/>
          </a:xfrm>
        </p:spPr>
        <p:txBody>
          <a:bodyPr>
            <a:noAutofit/>
          </a:bodyPr>
          <a:lstStyle/>
          <a:p>
            <a:pPr marL="0" indent="0">
              <a:buNone/>
            </a:pPr>
            <a:r>
              <a:rPr lang="en-US" sz="2800" b="1" dirty="0">
                <a:latin typeface="Bookman Old Style" panose="02050604050505020204" pitchFamily="18" charset="0"/>
              </a:rPr>
              <a:t>Due diligence is the level of: </a:t>
            </a:r>
          </a:p>
          <a:p>
            <a:pPr>
              <a:spcBef>
                <a:spcPts val="0"/>
              </a:spcBef>
            </a:pPr>
            <a:endParaRPr lang="en-US" dirty="0">
              <a:latin typeface="Bookman Old Style" panose="02050604050505020204" pitchFamily="18" charset="0"/>
            </a:endParaRPr>
          </a:p>
        </p:txBody>
      </p:sp>
      <p:sp>
        <p:nvSpPr>
          <p:cNvPr id="4" name="TextBox 3">
            <a:extLst>
              <a:ext uri="{FF2B5EF4-FFF2-40B4-BE49-F238E27FC236}">
                <a16:creationId xmlns:a16="http://schemas.microsoft.com/office/drawing/2014/main" id="{3AC5BA3C-1309-459D-9F86-EA164E4FC948}"/>
              </a:ext>
            </a:extLst>
          </p:cNvPr>
          <p:cNvSpPr txBox="1"/>
          <p:nvPr/>
        </p:nvSpPr>
        <p:spPr>
          <a:xfrm>
            <a:off x="1388889" y="3109430"/>
            <a:ext cx="2699778" cy="2215991"/>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Bookman Old Style" panose="02050604050505020204" pitchFamily="18" charset="0"/>
              </a:rPr>
              <a:t>Judgement</a:t>
            </a:r>
          </a:p>
          <a:p>
            <a:pPr marL="342900" indent="-342900">
              <a:buFont typeface="Arial" panose="020B0604020202020204" pitchFamily="34" charset="0"/>
              <a:buChar char="•"/>
            </a:pPr>
            <a:r>
              <a:rPr lang="en-US" sz="2400" dirty="0">
                <a:latin typeface="Bookman Old Style" panose="02050604050505020204" pitchFamily="18" charset="0"/>
              </a:rPr>
              <a:t>Care</a:t>
            </a:r>
          </a:p>
          <a:p>
            <a:pPr marL="342900" indent="-342900">
              <a:buFont typeface="Arial" panose="020B0604020202020204" pitchFamily="34" charset="0"/>
              <a:buChar char="•"/>
            </a:pPr>
            <a:r>
              <a:rPr lang="en-US" sz="2400" dirty="0">
                <a:latin typeface="Bookman Old Style" panose="02050604050505020204" pitchFamily="18" charset="0"/>
              </a:rPr>
              <a:t>Prudence</a:t>
            </a:r>
          </a:p>
          <a:p>
            <a:pPr marL="342900" indent="-342900">
              <a:buFont typeface="Arial" panose="020B0604020202020204" pitchFamily="34" charset="0"/>
              <a:buChar char="•"/>
            </a:pPr>
            <a:r>
              <a:rPr lang="en-US" sz="2400" dirty="0">
                <a:latin typeface="Bookman Old Style" panose="02050604050505020204" pitchFamily="18" charset="0"/>
              </a:rPr>
              <a:t>Determination</a:t>
            </a:r>
          </a:p>
          <a:p>
            <a:pPr marL="342900" indent="-342900">
              <a:buFont typeface="Arial" panose="020B0604020202020204" pitchFamily="34" charset="0"/>
              <a:buChar char="•"/>
            </a:pPr>
            <a:r>
              <a:rPr lang="en-US" sz="2400" dirty="0">
                <a:latin typeface="Bookman Old Style" panose="02050604050505020204" pitchFamily="18" charset="0"/>
              </a:rPr>
              <a:t>Activity </a:t>
            </a:r>
          </a:p>
          <a:p>
            <a:endParaRPr lang="en-US" dirty="0"/>
          </a:p>
        </p:txBody>
      </p:sp>
      <p:sp>
        <p:nvSpPr>
          <p:cNvPr id="5" name="Cloud 4">
            <a:extLst>
              <a:ext uri="{FF2B5EF4-FFF2-40B4-BE49-F238E27FC236}">
                <a16:creationId xmlns:a16="http://schemas.microsoft.com/office/drawing/2014/main" id="{7E0CD962-1D5A-4B2C-8B2B-F3406381D0C7}"/>
              </a:ext>
            </a:extLst>
          </p:cNvPr>
          <p:cNvSpPr/>
          <p:nvPr/>
        </p:nvSpPr>
        <p:spPr>
          <a:xfrm>
            <a:off x="5710178" y="2603403"/>
            <a:ext cx="5623034" cy="336331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Bookman Old Style" panose="02050604050505020204" pitchFamily="18" charset="0"/>
              </a:rPr>
              <a:t>What a person would reasonably be expected to do under specific circumstances</a:t>
            </a:r>
            <a:endParaRPr lang="en-CA" sz="2800" dirty="0">
              <a:latin typeface="Bookman Old Style" panose="02050604050505020204" pitchFamily="18" charset="0"/>
            </a:endParaRPr>
          </a:p>
        </p:txBody>
      </p:sp>
    </p:spTree>
    <p:extLst>
      <p:ext uri="{BB962C8B-B14F-4D97-AF65-F5344CB8AC3E}">
        <p14:creationId xmlns:p14="http://schemas.microsoft.com/office/powerpoint/2010/main" val="855458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88687-AC13-42DB-9397-DC62584FB6C5}"/>
              </a:ext>
            </a:extLst>
          </p:cNvPr>
          <p:cNvSpPr>
            <a:spLocks noGrp="1"/>
          </p:cNvSpPr>
          <p:nvPr>
            <p:ph type="title"/>
          </p:nvPr>
        </p:nvSpPr>
        <p:spPr>
          <a:xfrm>
            <a:off x="1378006" y="1309016"/>
            <a:ext cx="9603275" cy="1049235"/>
          </a:xfrm>
        </p:spPr>
        <p:txBody>
          <a:bodyPr/>
          <a:lstStyle/>
          <a:p>
            <a:r>
              <a:rPr lang="en-CA" b="1" dirty="0">
                <a:solidFill>
                  <a:schemeClr val="accent1"/>
                </a:solidFill>
                <a:latin typeface="Bookman Old Style" panose="02050604050505020204" pitchFamily="18" charset="0"/>
              </a:rPr>
              <a:t>The Secret Diary</a:t>
            </a:r>
          </a:p>
        </p:txBody>
      </p:sp>
      <p:sp>
        <p:nvSpPr>
          <p:cNvPr id="3" name="Content Placeholder 2">
            <a:extLst>
              <a:ext uri="{FF2B5EF4-FFF2-40B4-BE49-F238E27FC236}">
                <a16:creationId xmlns:a16="http://schemas.microsoft.com/office/drawing/2014/main" id="{A2ECC6F4-B07F-458A-BE60-ACD63BB5092E}"/>
              </a:ext>
            </a:extLst>
          </p:cNvPr>
          <p:cNvSpPr>
            <a:spLocks noGrp="1"/>
          </p:cNvSpPr>
          <p:nvPr>
            <p:ph idx="1"/>
          </p:nvPr>
        </p:nvSpPr>
        <p:spPr>
          <a:xfrm>
            <a:off x="443768" y="2924943"/>
            <a:ext cx="8077200" cy="1008113"/>
          </a:xfrm>
        </p:spPr>
        <p:txBody>
          <a:bodyPr>
            <a:noAutofit/>
          </a:bodyPr>
          <a:lstStyle/>
          <a:p>
            <a:pPr marL="0" indent="0" algn="ctr">
              <a:buNone/>
            </a:pPr>
            <a:r>
              <a:rPr lang="en-CA" sz="2800" dirty="0">
                <a:latin typeface="Bookman Old Style" panose="02050604050505020204" pitchFamily="18" charset="0"/>
              </a:rPr>
              <a:t>If its important enough to discuss, </a:t>
            </a:r>
          </a:p>
          <a:p>
            <a:pPr marL="0" indent="0" algn="ctr">
              <a:buNone/>
            </a:pPr>
            <a:r>
              <a:rPr lang="en-CA" sz="2800" dirty="0">
                <a:latin typeface="Bookman Old Style" panose="02050604050505020204" pitchFamily="18" charset="0"/>
              </a:rPr>
              <a:t>its important enough to write down. </a:t>
            </a:r>
          </a:p>
        </p:txBody>
      </p:sp>
      <p:pic>
        <p:nvPicPr>
          <p:cNvPr id="1026" name="Picture 2" descr="Image result for black closed secure notebook clip art">
            <a:extLst>
              <a:ext uri="{FF2B5EF4-FFF2-40B4-BE49-F238E27FC236}">
                <a16:creationId xmlns:a16="http://schemas.microsoft.com/office/drawing/2014/main" id="{B0B228F4-3ADC-4442-8544-9413C2E73C5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07288" y="2613922"/>
            <a:ext cx="3345221" cy="33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49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R Daily Advisor_ 10 Sins of Employee Documentation">
            <a:hlinkClick r:id="" action="ppaction://media"/>
            <a:extLst>
              <a:ext uri="{FF2B5EF4-FFF2-40B4-BE49-F238E27FC236}">
                <a16:creationId xmlns:a16="http://schemas.microsoft.com/office/drawing/2014/main" id="{4D54CDF4-79CE-462F-9CB6-ABF990437C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3475" y="547687"/>
            <a:ext cx="10244667" cy="5762625"/>
          </a:xfrm>
          <a:prstGeom prst="rect">
            <a:avLst/>
          </a:prstGeom>
        </p:spPr>
      </p:pic>
    </p:spTree>
    <p:extLst>
      <p:ext uri="{BB962C8B-B14F-4D97-AF65-F5344CB8AC3E}">
        <p14:creationId xmlns:p14="http://schemas.microsoft.com/office/powerpoint/2010/main" val="251517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693341-34E5-4B5F-9A7F-1765D46ED510}"/>
              </a:ext>
            </a:extLst>
          </p:cNvPr>
          <p:cNvSpPr>
            <a:spLocks noGrp="1"/>
          </p:cNvSpPr>
          <p:nvPr>
            <p:ph type="title" idx="4294967295"/>
          </p:nvPr>
        </p:nvSpPr>
        <p:spPr>
          <a:xfrm>
            <a:off x="1295400" y="822325"/>
            <a:ext cx="9601200" cy="1303337"/>
          </a:xfrm>
        </p:spPr>
        <p:txBody>
          <a:bodyPr>
            <a:normAutofit/>
          </a:bodyPr>
          <a:lstStyle/>
          <a:p>
            <a:r>
              <a:rPr lang="en-US" sz="5400" b="1" dirty="0"/>
              <a:t>Training</a:t>
            </a:r>
            <a:endParaRPr lang="en-CA" sz="5400" b="1" dirty="0"/>
          </a:p>
        </p:txBody>
      </p:sp>
      <p:sp>
        <p:nvSpPr>
          <p:cNvPr id="4" name="Content Placeholder 3">
            <a:extLst>
              <a:ext uri="{FF2B5EF4-FFF2-40B4-BE49-F238E27FC236}">
                <a16:creationId xmlns:a16="http://schemas.microsoft.com/office/drawing/2014/main" id="{CC13049C-34CE-46E0-941C-347449FD19F2}"/>
              </a:ext>
            </a:extLst>
          </p:cNvPr>
          <p:cNvSpPr>
            <a:spLocks noGrp="1"/>
          </p:cNvSpPr>
          <p:nvPr>
            <p:ph idx="4294967295"/>
          </p:nvPr>
        </p:nvSpPr>
        <p:spPr>
          <a:xfrm>
            <a:off x="1045500" y="1954212"/>
            <a:ext cx="10252075" cy="3775075"/>
          </a:xfrm>
        </p:spPr>
        <p:txBody>
          <a:bodyPr>
            <a:normAutofit lnSpcReduction="10000"/>
          </a:bodyPr>
          <a:lstStyle/>
          <a:p>
            <a:r>
              <a:rPr lang="en-US" dirty="0"/>
              <a:t>For re-hires, do as much training as possible via phone. (handbook review, rack handling video, customer service, MOLTSD Awareness Certificate, Covid-19 training)</a:t>
            </a:r>
          </a:p>
          <a:p>
            <a:r>
              <a:rPr lang="en-US" dirty="0"/>
              <a:t>Meet with new hires at the store or in the garden </a:t>
            </a:r>
            <a:r>
              <a:rPr lang="en-US" dirty="0" err="1"/>
              <a:t>centre</a:t>
            </a:r>
            <a:r>
              <a:rPr lang="en-US" dirty="0"/>
              <a:t> to go over the pronto forms and any in-person training.</a:t>
            </a:r>
          </a:p>
          <a:p>
            <a:pPr marL="896938" indent="0">
              <a:buFont typeface="Wingdings" panose="05000000000000000000" pitchFamily="2" charset="2"/>
              <a:buChar char="Ø"/>
            </a:pPr>
            <a:r>
              <a:rPr lang="en-US" dirty="0"/>
              <a:t> (Sanitize hands prior and after phone usage &amp; keep physical distance.)</a:t>
            </a:r>
          </a:p>
          <a:p>
            <a:r>
              <a:rPr lang="en-US" dirty="0"/>
              <a:t>Have the employees access the documents via the website. </a:t>
            </a:r>
          </a:p>
          <a:p>
            <a:r>
              <a:rPr lang="en-US" dirty="0"/>
              <a:t>Those who are able can use adobe fill and scan to complete and send the training forms. </a:t>
            </a:r>
          </a:p>
          <a:p>
            <a:endParaRPr lang="en-CA" dirty="0"/>
          </a:p>
        </p:txBody>
      </p:sp>
    </p:spTree>
    <p:extLst>
      <p:ext uri="{BB962C8B-B14F-4D97-AF65-F5344CB8AC3E}">
        <p14:creationId xmlns:p14="http://schemas.microsoft.com/office/powerpoint/2010/main" val="1907524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51AB-2D25-4CB1-BF58-DFDF1559B0D5}"/>
              </a:ext>
            </a:extLst>
          </p:cNvPr>
          <p:cNvSpPr>
            <a:spLocks noGrp="1"/>
          </p:cNvSpPr>
          <p:nvPr>
            <p:ph type="title" idx="4294967295"/>
          </p:nvPr>
        </p:nvSpPr>
        <p:spPr>
          <a:xfrm>
            <a:off x="1114425" y="700088"/>
            <a:ext cx="9601200" cy="1303337"/>
          </a:xfrm>
        </p:spPr>
        <p:txBody>
          <a:bodyPr>
            <a:normAutofit/>
          </a:bodyPr>
          <a:lstStyle/>
          <a:p>
            <a:r>
              <a:rPr lang="en-US" sz="5400" b="1" dirty="0"/>
              <a:t>Covid-19 Training</a:t>
            </a:r>
            <a:endParaRPr lang="en-CA" sz="5400" b="1" dirty="0"/>
          </a:p>
        </p:txBody>
      </p:sp>
      <p:sp>
        <p:nvSpPr>
          <p:cNvPr id="3" name="Content Placeholder 2">
            <a:extLst>
              <a:ext uri="{FF2B5EF4-FFF2-40B4-BE49-F238E27FC236}">
                <a16:creationId xmlns:a16="http://schemas.microsoft.com/office/drawing/2014/main" id="{7770BA30-319B-41AE-9E15-4CD3686250E3}"/>
              </a:ext>
            </a:extLst>
          </p:cNvPr>
          <p:cNvSpPr>
            <a:spLocks noGrp="1"/>
          </p:cNvSpPr>
          <p:nvPr>
            <p:ph idx="4294967295"/>
          </p:nvPr>
        </p:nvSpPr>
        <p:spPr>
          <a:xfrm>
            <a:off x="1114425" y="1881188"/>
            <a:ext cx="9601200" cy="3317875"/>
          </a:xfrm>
        </p:spPr>
        <p:txBody>
          <a:bodyPr>
            <a:normAutofit/>
          </a:bodyPr>
          <a:lstStyle/>
          <a:p>
            <a:r>
              <a:rPr lang="en-US" sz="2800" dirty="0"/>
              <a:t>All merchandising representatives must complete Covid-19 training as part of the orientation process. This includes; </a:t>
            </a:r>
          </a:p>
          <a:p>
            <a:pPr marL="809625" indent="0">
              <a:buFont typeface="+mj-lt"/>
              <a:buAutoNum type="arabicParenR"/>
            </a:pPr>
            <a:r>
              <a:rPr lang="en-US" sz="2800" dirty="0"/>
              <a:t> Viewing the Covid-19 Home Depot/Jeffery’s presentation on the website.  </a:t>
            </a:r>
            <a:r>
              <a:rPr lang="en-US" sz="2800" dirty="0">
                <a:highlight>
                  <a:srgbClr val="FFFF00"/>
                </a:highlight>
              </a:rPr>
              <a:t>(To be updated after March 11 Phone Call)</a:t>
            </a:r>
          </a:p>
          <a:p>
            <a:pPr marL="809625" indent="0">
              <a:buFont typeface="+mj-lt"/>
              <a:buAutoNum type="arabicParenR"/>
            </a:pPr>
            <a:r>
              <a:rPr lang="en-US" sz="2800" dirty="0"/>
              <a:t> Reviewing the Jeffery’s Covid-19 Merchandising Memo. </a:t>
            </a:r>
          </a:p>
          <a:p>
            <a:pPr marL="809625" indent="0">
              <a:buFont typeface="+mj-lt"/>
              <a:buAutoNum type="arabicParenR"/>
            </a:pPr>
            <a:r>
              <a:rPr lang="en-US" sz="2800" dirty="0"/>
              <a:t> Completing the Record of Training form   </a:t>
            </a:r>
            <a:endParaRPr lang="en-CA" sz="2800" dirty="0"/>
          </a:p>
        </p:txBody>
      </p:sp>
    </p:spTree>
    <p:extLst>
      <p:ext uri="{BB962C8B-B14F-4D97-AF65-F5344CB8AC3E}">
        <p14:creationId xmlns:p14="http://schemas.microsoft.com/office/powerpoint/2010/main" val="550429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2CD7-B166-4CF1-BDC1-9D1E4AFED32E}"/>
              </a:ext>
            </a:extLst>
          </p:cNvPr>
          <p:cNvSpPr>
            <a:spLocks noGrp="1"/>
          </p:cNvSpPr>
          <p:nvPr>
            <p:ph type="title" idx="4294967295"/>
          </p:nvPr>
        </p:nvSpPr>
        <p:spPr>
          <a:xfrm>
            <a:off x="1095375" y="725488"/>
            <a:ext cx="9601200" cy="1303337"/>
          </a:xfrm>
        </p:spPr>
        <p:txBody>
          <a:bodyPr>
            <a:normAutofit/>
          </a:bodyPr>
          <a:lstStyle/>
          <a:p>
            <a:r>
              <a:rPr lang="en-US" sz="5400" b="1" dirty="0"/>
              <a:t>Remember!</a:t>
            </a:r>
            <a:endParaRPr lang="en-CA" sz="5400" b="1" dirty="0"/>
          </a:p>
        </p:txBody>
      </p:sp>
      <p:sp>
        <p:nvSpPr>
          <p:cNvPr id="3" name="Content Placeholder 2">
            <a:extLst>
              <a:ext uri="{FF2B5EF4-FFF2-40B4-BE49-F238E27FC236}">
                <a16:creationId xmlns:a16="http://schemas.microsoft.com/office/drawing/2014/main" id="{5464926D-6CFF-4FD0-B4FF-1D4008D41A83}"/>
              </a:ext>
            </a:extLst>
          </p:cNvPr>
          <p:cNvSpPr>
            <a:spLocks noGrp="1"/>
          </p:cNvSpPr>
          <p:nvPr>
            <p:ph idx="4294967295"/>
          </p:nvPr>
        </p:nvSpPr>
        <p:spPr>
          <a:xfrm>
            <a:off x="885824" y="1762495"/>
            <a:ext cx="10797189" cy="4283198"/>
          </a:xfrm>
        </p:spPr>
        <p:txBody>
          <a:bodyPr>
            <a:normAutofit fontScale="92500"/>
          </a:bodyPr>
          <a:lstStyle/>
          <a:p>
            <a:r>
              <a:rPr lang="en-US" sz="2800" dirty="0"/>
              <a:t>Never send ANY personal information by email! This includes; </a:t>
            </a:r>
          </a:p>
          <a:p>
            <a:pPr marL="444500" indent="0">
              <a:buFont typeface="Wingdings" panose="05000000000000000000" pitchFamily="2" charset="2"/>
              <a:buChar char="Ø"/>
            </a:pPr>
            <a:r>
              <a:rPr lang="en-CA" sz="2800" dirty="0"/>
              <a:t>SIN number, Driver’s License, Banking Info, Health Card. </a:t>
            </a:r>
          </a:p>
          <a:p>
            <a:pPr marL="342900" indent="-342900">
              <a:buFont typeface="Arial" panose="020B0604020202020204" pitchFamily="34" charset="0"/>
              <a:buChar char="•"/>
            </a:pPr>
            <a:r>
              <a:rPr lang="en-CA" sz="2800" dirty="0"/>
              <a:t>Use the secure document transmission button on the website when not including on the </a:t>
            </a:r>
            <a:r>
              <a:rPr lang="en-CA" sz="2800" dirty="0" err="1"/>
              <a:t>prontoform</a:t>
            </a:r>
            <a:r>
              <a:rPr lang="en-CA" sz="2800" dirty="0"/>
              <a:t> directly. </a:t>
            </a:r>
          </a:p>
          <a:p>
            <a:pPr marL="342900" indent="-342900">
              <a:buFont typeface="Arial" panose="020B0604020202020204" pitchFamily="34" charset="0"/>
              <a:buChar char="•"/>
            </a:pPr>
            <a:r>
              <a:rPr lang="en-CA" sz="2800" dirty="0"/>
              <a:t>Phase 1 of Advertising has begun.  Phase 2 will go live the week of March 21. </a:t>
            </a:r>
          </a:p>
          <a:p>
            <a:pPr marL="342900" indent="-342900">
              <a:buFont typeface="Arial" panose="020B0604020202020204" pitchFamily="34" charset="0"/>
              <a:buChar char="•"/>
            </a:pPr>
            <a:r>
              <a:rPr lang="en-CA" dirty="0"/>
              <a:t>Be mindful of how early you hire. Unless its very selective, targeted hiring, the random person is not willing to wait long to start working. Work with Brian to target when it is appropriate to start hiring. Most hiring will occur March 21</a:t>
            </a:r>
            <a:r>
              <a:rPr lang="en-CA" baseline="30000" dirty="0"/>
              <a:t>st</a:t>
            </a:r>
            <a:r>
              <a:rPr lang="en-CA" dirty="0"/>
              <a:t> onwards. </a:t>
            </a:r>
          </a:p>
          <a:p>
            <a:pPr marL="342900" indent="-342900">
              <a:buFont typeface="Arial" panose="020B0604020202020204" pitchFamily="34" charset="0"/>
              <a:buChar char="•"/>
            </a:pPr>
            <a:r>
              <a:rPr lang="en-CA" dirty="0"/>
              <a:t>Once you have a more final summary of who is returning, please send into HR. </a:t>
            </a:r>
          </a:p>
          <a:p>
            <a:pPr marL="342900" indent="-342900">
              <a:buFont typeface="Arial" panose="020B0604020202020204" pitchFamily="34" charset="0"/>
              <a:buChar char="•"/>
            </a:pPr>
            <a:endParaRPr lang="en-CA" dirty="0"/>
          </a:p>
          <a:p>
            <a:pPr marL="342900" indent="-342900">
              <a:buFont typeface="Arial" panose="020B0604020202020204" pitchFamily="34" charset="0"/>
              <a:buChar char="•"/>
            </a:pPr>
            <a:endParaRPr lang="en-CA" dirty="0"/>
          </a:p>
          <a:p>
            <a:pPr marL="342900" indent="-342900">
              <a:buFont typeface="Arial" panose="020B0604020202020204" pitchFamily="34" charset="0"/>
              <a:buChar char="•"/>
            </a:pPr>
            <a:endParaRPr lang="en-CA" dirty="0"/>
          </a:p>
        </p:txBody>
      </p:sp>
    </p:spTree>
    <p:extLst>
      <p:ext uri="{BB962C8B-B14F-4D97-AF65-F5344CB8AC3E}">
        <p14:creationId xmlns:p14="http://schemas.microsoft.com/office/powerpoint/2010/main" val="3942271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F82E3E-E291-4077-9561-D03BD8817A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72226"/>
            <a:chOff x="0" y="0"/>
            <a:chExt cx="12188825" cy="6872226"/>
          </a:xfrm>
        </p:grpSpPr>
        <p:pic>
          <p:nvPicPr>
            <p:cNvPr id="10" name="Picture 9">
              <a:extLst>
                <a:ext uri="{FF2B5EF4-FFF2-40B4-BE49-F238E27FC236}">
                  <a16:creationId xmlns:a16="http://schemas.microsoft.com/office/drawing/2014/main" id="{064A9319-91FB-4B4F-815A-A046C6378C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1365E65E-138F-4485-AA9E-188DF346C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82DE2924-A79E-4612-8899-04138000324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3" name="Picture 12">
              <a:extLst>
                <a:ext uri="{FF2B5EF4-FFF2-40B4-BE49-F238E27FC236}">
                  <a16:creationId xmlns:a16="http://schemas.microsoft.com/office/drawing/2014/main" id="{594B8494-882E-4FE9-BFAD-2651558746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cxnSp>
        <p:nvCxnSpPr>
          <p:cNvPr id="15" name="Straight Connector 14">
            <a:extLst>
              <a:ext uri="{FF2B5EF4-FFF2-40B4-BE49-F238E27FC236}">
                <a16:creationId xmlns:a16="http://schemas.microsoft.com/office/drawing/2014/main" id="{9A5BFCFB-CCDF-43A8-888F-E16CF73D2F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17E54A9A-C353-44DE-A4F2-CB4451345A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8" name="Rectangle 17">
              <a:extLst>
                <a:ext uri="{FF2B5EF4-FFF2-40B4-BE49-F238E27FC236}">
                  <a16:creationId xmlns:a16="http://schemas.microsoft.com/office/drawing/2014/main" id="{D4071868-6980-4C45-83AB-30058637D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E16D8F9F-59A6-4BC9-8DFE-ED60618FC6C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0" name="Picture 19">
                <a:extLst>
                  <a:ext uri="{FF2B5EF4-FFF2-40B4-BE49-F238E27FC236}">
                    <a16:creationId xmlns:a16="http://schemas.microsoft.com/office/drawing/2014/main" id="{D9FE5CB9-13CA-4343-BC1A-DA1132B4D7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B973DCF3-9BE0-4E66-8DFE-3FBE025F5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D809BA1F-396A-41B1-A897-99476DBA8D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3" name="Picture 22">
                <a:extLst>
                  <a:ext uri="{FF2B5EF4-FFF2-40B4-BE49-F238E27FC236}">
                    <a16:creationId xmlns:a16="http://schemas.microsoft.com/office/drawing/2014/main" id="{FFAB676C-8A11-4B22-BA24-ACB2FB42B0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3" name="TextBox 2">
            <a:extLst>
              <a:ext uri="{FF2B5EF4-FFF2-40B4-BE49-F238E27FC236}">
                <a16:creationId xmlns:a16="http://schemas.microsoft.com/office/drawing/2014/main" id="{CE1560DE-C0A2-4FCF-A388-7C666EC0FB44}"/>
              </a:ext>
            </a:extLst>
          </p:cNvPr>
          <p:cNvSpPr txBox="1"/>
          <p:nvPr/>
        </p:nvSpPr>
        <p:spPr>
          <a:xfrm>
            <a:off x="6553770" y="1041401"/>
            <a:ext cx="4538526"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a:ln w="3175" cmpd="sng">
                  <a:noFill/>
                </a:ln>
                <a:solidFill>
                  <a:schemeClr val="tx1">
                    <a:lumMod val="85000"/>
                    <a:lumOff val="15000"/>
                  </a:schemeClr>
                </a:solidFill>
                <a:latin typeface="+mj-lt"/>
                <a:ea typeface="+mj-ea"/>
                <a:cs typeface="+mj-cs"/>
              </a:rPr>
              <a:t>Call Human Resources </a:t>
            </a:r>
          </a:p>
          <a:p>
            <a:pPr algn="ctr">
              <a:lnSpc>
                <a:spcPct val="90000"/>
              </a:lnSpc>
              <a:spcBef>
                <a:spcPct val="0"/>
              </a:spcBef>
              <a:spcAft>
                <a:spcPts val="600"/>
              </a:spcAft>
            </a:pPr>
            <a:r>
              <a:rPr lang="en-US" sz="3800">
                <a:ln w="3175" cmpd="sng">
                  <a:noFill/>
                </a:ln>
                <a:solidFill>
                  <a:schemeClr val="tx1">
                    <a:lumMod val="85000"/>
                    <a:lumOff val="15000"/>
                  </a:schemeClr>
                </a:solidFill>
                <a:latin typeface="+mj-lt"/>
                <a:ea typeface="+mj-ea"/>
                <a:cs typeface="+mj-cs"/>
              </a:rPr>
              <a:t>if any questions or to ask for help</a:t>
            </a:r>
          </a:p>
        </p:txBody>
      </p:sp>
      <p:sp>
        <p:nvSpPr>
          <p:cNvPr id="25" name="Rectangle 24">
            <a:extLst>
              <a:ext uri="{FF2B5EF4-FFF2-40B4-BE49-F238E27FC236}">
                <a16:creationId xmlns:a16="http://schemas.microsoft.com/office/drawing/2014/main" id="{12A3A34B-F13A-40B6-99A9-41598F440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3C6559-1E92-4422-A57B-4B58A6B5999C}"/>
              </a:ext>
            </a:extLst>
          </p:cNvPr>
          <p:cNvPicPr>
            <a:picLocks noChangeAspect="1"/>
          </p:cNvPicPr>
          <p:nvPr/>
        </p:nvPicPr>
        <p:blipFill>
          <a:blip r:embed="rId7"/>
          <a:stretch>
            <a:fillRect/>
          </a:stretch>
        </p:blipFill>
        <p:spPr>
          <a:xfrm>
            <a:off x="1932694" y="1410208"/>
            <a:ext cx="3308903" cy="3858780"/>
          </a:xfrm>
          <a:prstGeom prst="rect">
            <a:avLst/>
          </a:prstGeom>
        </p:spPr>
      </p:pic>
      <p:cxnSp>
        <p:nvCxnSpPr>
          <p:cNvPr id="27" name="Straight Connector 26">
            <a:extLst>
              <a:ext uri="{FF2B5EF4-FFF2-40B4-BE49-F238E27FC236}">
                <a16:creationId xmlns:a16="http://schemas.microsoft.com/office/drawing/2014/main" id="{0ADC4750-67CB-4B67-B80F-E157788C03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F2D46A1-E228-4408-AB52-B832453014FA}"/>
              </a:ext>
            </a:extLst>
          </p:cNvPr>
          <p:cNvSpPr txBox="1"/>
          <p:nvPr/>
        </p:nvSpPr>
        <p:spPr>
          <a:xfrm>
            <a:off x="6168252" y="3875990"/>
            <a:ext cx="5221798" cy="1231106"/>
          </a:xfrm>
          <a:prstGeom prst="rect">
            <a:avLst/>
          </a:prstGeom>
          <a:noFill/>
        </p:spPr>
        <p:txBody>
          <a:bodyPr wrap="square" rtlCol="0">
            <a:spAutoFit/>
          </a:bodyPr>
          <a:lstStyle/>
          <a:p>
            <a:pPr algn="ctr"/>
            <a:r>
              <a:rPr lang="en-US" sz="2800" dirty="0"/>
              <a:t>“Blossom by blossom the          spring begins.”</a:t>
            </a:r>
          </a:p>
          <a:p>
            <a:r>
              <a:rPr lang="en-CA" dirty="0"/>
              <a:t>								</a:t>
            </a:r>
            <a:r>
              <a:rPr lang="en-CA" dirty="0" err="1"/>
              <a:t>A.Swinburne</a:t>
            </a:r>
            <a:endParaRPr lang="en-CA" dirty="0"/>
          </a:p>
        </p:txBody>
      </p:sp>
    </p:spTree>
    <p:extLst>
      <p:ext uri="{BB962C8B-B14F-4D97-AF65-F5344CB8AC3E}">
        <p14:creationId xmlns:p14="http://schemas.microsoft.com/office/powerpoint/2010/main" val="2614687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5" name="Group 12">
            <a:extLst>
              <a:ext uri="{FF2B5EF4-FFF2-40B4-BE49-F238E27FC236}">
                <a16:creationId xmlns:a16="http://schemas.microsoft.com/office/drawing/2014/main" id="{A35723D1-BE23-4F7B-872D-35CA6D17FB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4" name="Picture 13">
              <a:extLst>
                <a:ext uri="{FF2B5EF4-FFF2-40B4-BE49-F238E27FC236}">
                  <a16:creationId xmlns:a16="http://schemas.microsoft.com/office/drawing/2014/main" id="{D6E618D2-8F0C-4909-AFC7-B7A1807529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D4523B5A-3C1B-43E2-9848-4224E638B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6E82BC15-7FB9-4C06-AF5C-CEFF4A4AA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7" name="Picture 16">
              <a:extLst>
                <a:ext uri="{FF2B5EF4-FFF2-40B4-BE49-F238E27FC236}">
                  <a16:creationId xmlns:a16="http://schemas.microsoft.com/office/drawing/2014/main" id="{31D50916-7994-4161-83BF-EDC798D7BC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cxnSp>
        <p:nvCxnSpPr>
          <p:cNvPr id="36" name="Straight Connector 18">
            <a:extLst>
              <a:ext uri="{FF2B5EF4-FFF2-40B4-BE49-F238E27FC236}">
                <a16:creationId xmlns:a16="http://schemas.microsoft.com/office/drawing/2014/main" id="{CF2CD8F0-C030-420D-9AA6-5D9243779F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grpSp>
        <p:nvGrpSpPr>
          <p:cNvPr id="37" name="Group 20">
            <a:extLst>
              <a:ext uri="{FF2B5EF4-FFF2-40B4-BE49-F238E27FC236}">
                <a16:creationId xmlns:a16="http://schemas.microsoft.com/office/drawing/2014/main" id="{71315106-A7B3-4730-9E6C-5A878C4668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2" name="Rectangle 21">
              <a:extLst>
                <a:ext uri="{FF2B5EF4-FFF2-40B4-BE49-F238E27FC236}">
                  <a16:creationId xmlns:a16="http://schemas.microsoft.com/office/drawing/2014/main" id="{BD4BC59E-CB55-4DBD-9167-83683CF5C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12B0D5C-D671-4BE5-A795-F9E3F4917F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4" name="Picture 23">
                <a:extLst>
                  <a:ext uri="{FF2B5EF4-FFF2-40B4-BE49-F238E27FC236}">
                    <a16:creationId xmlns:a16="http://schemas.microsoft.com/office/drawing/2014/main" id="{9C3C9968-3015-4513-8699-20563F8826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FF20E447-AC9A-4615-B8F6-3D2192D83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6" name="Picture 25">
                <a:extLst>
                  <a:ext uri="{FF2B5EF4-FFF2-40B4-BE49-F238E27FC236}">
                    <a16:creationId xmlns:a16="http://schemas.microsoft.com/office/drawing/2014/main" id="{CF0CB558-FAA8-4F42-8DE5-6E14A66A11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7" name="Picture 26">
                <a:extLst>
                  <a:ext uri="{FF2B5EF4-FFF2-40B4-BE49-F238E27FC236}">
                    <a16:creationId xmlns:a16="http://schemas.microsoft.com/office/drawing/2014/main" id="{826614F0-52FE-48FC-AA4F-AE0E9CDCE39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57FFEC6B-D162-4F90-A7AB-7B4E953B654A}"/>
              </a:ext>
            </a:extLst>
          </p:cNvPr>
          <p:cNvSpPr>
            <a:spLocks noGrp="1"/>
          </p:cNvSpPr>
          <p:nvPr>
            <p:ph type="title" idx="4294967295"/>
          </p:nvPr>
        </p:nvSpPr>
        <p:spPr>
          <a:xfrm>
            <a:off x="7535825" y="982132"/>
            <a:ext cx="3360772" cy="1303867"/>
          </a:xfrm>
        </p:spPr>
        <p:txBody>
          <a:bodyPr vert="horz" lIns="91440" tIns="45720" rIns="91440" bIns="45720" rtlCol="0" anchor="ctr">
            <a:normAutofit fontScale="90000"/>
          </a:bodyPr>
          <a:lstStyle/>
          <a:p>
            <a:pPr>
              <a:lnSpc>
                <a:spcPct val="90000"/>
              </a:lnSpc>
            </a:pPr>
            <a:r>
              <a:rPr lang="en-US" sz="3100" b="1" dirty="0">
                <a:latin typeface="+mn-lt"/>
              </a:rPr>
              <a:t>Remote Hiring Becomes a Permanent Fixture</a:t>
            </a:r>
            <a:br>
              <a:rPr lang="en-US" sz="2400" dirty="0"/>
            </a:br>
            <a:endParaRPr lang="en-US" sz="2400" dirty="0"/>
          </a:p>
        </p:txBody>
      </p:sp>
      <p:sp>
        <p:nvSpPr>
          <p:cNvPr id="29" name="Rectangle 28">
            <a:extLst>
              <a:ext uri="{FF2B5EF4-FFF2-40B4-BE49-F238E27FC236}">
                <a16:creationId xmlns:a16="http://schemas.microsoft.com/office/drawing/2014/main" id="{E336C991-AA99-423E-8FE1-5BA9C97F2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2B860ED-0E27-4D8E-B5F4-C8C3F33C7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D927BD04-CB0A-4841-A65C-ADB9C31B817D}"/>
              </a:ext>
            </a:extLst>
          </p:cNvPr>
          <p:cNvSpPr>
            <a:spLocks noGrp="1"/>
          </p:cNvSpPr>
          <p:nvPr>
            <p:ph type="body" idx="4294967295"/>
          </p:nvPr>
        </p:nvSpPr>
        <p:spPr>
          <a:xfrm>
            <a:off x="7418327" y="2515280"/>
            <a:ext cx="3737918" cy="3691467"/>
          </a:xfrm>
        </p:spPr>
        <p:txBody>
          <a:bodyPr vert="horz" lIns="91440" tIns="45720" rIns="91440" bIns="45720" rtlCol="0" anchor="t">
            <a:normAutofit/>
          </a:bodyPr>
          <a:lstStyle/>
          <a:p>
            <a:r>
              <a:rPr lang="en-US" sz="3200" dirty="0"/>
              <a:t>The Goal Remains the Same; </a:t>
            </a:r>
            <a:r>
              <a:rPr lang="en-US" sz="3200" b="1" dirty="0"/>
              <a:t>Hire a Strong Team for the Season </a:t>
            </a:r>
          </a:p>
          <a:p>
            <a:r>
              <a:rPr lang="en-US" sz="3200" dirty="0"/>
              <a:t>Only the Methods Will Change </a:t>
            </a:r>
          </a:p>
          <a:p>
            <a:endParaRPr lang="en-US" dirty="0"/>
          </a:p>
        </p:txBody>
      </p:sp>
      <p:pic>
        <p:nvPicPr>
          <p:cNvPr id="1028" name="Picture 4" descr="Hiring Remote Workers – Here&amp;amp;#39;s What You Should Consider First | Live Assets  Blog | Toronto&amp;amp;#39;s #1 Recruitment Agency">
            <a:extLst>
              <a:ext uri="{FF2B5EF4-FFF2-40B4-BE49-F238E27FC236}">
                <a16:creationId xmlns:a16="http://schemas.microsoft.com/office/drawing/2014/main" id="{95FA8C7B-B956-46B3-B0DE-357FB203D5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22" t="13267" r="21954" b="14225"/>
          <a:stretch/>
        </p:blipFill>
        <p:spPr bwMode="auto">
          <a:xfrm>
            <a:off x="1092643" y="1090414"/>
            <a:ext cx="5994725" cy="451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7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8D163-B5B6-45DF-8266-733B4382C9F2}"/>
              </a:ext>
            </a:extLst>
          </p:cNvPr>
          <p:cNvSpPr>
            <a:spLocks noGrp="1"/>
          </p:cNvSpPr>
          <p:nvPr>
            <p:ph type="title"/>
          </p:nvPr>
        </p:nvSpPr>
        <p:spPr/>
        <p:txBody>
          <a:bodyPr/>
          <a:lstStyle/>
          <a:p>
            <a:r>
              <a:rPr lang="en-US" dirty="0"/>
              <a:t>Remote Hiring Methods</a:t>
            </a:r>
            <a:endParaRPr lang="en-CA" dirty="0"/>
          </a:p>
        </p:txBody>
      </p:sp>
      <p:sp>
        <p:nvSpPr>
          <p:cNvPr id="3" name="Content Placeholder 2">
            <a:extLst>
              <a:ext uri="{FF2B5EF4-FFF2-40B4-BE49-F238E27FC236}">
                <a16:creationId xmlns:a16="http://schemas.microsoft.com/office/drawing/2014/main" id="{933D01EE-1568-43B4-9C5B-2F41B9484B34}"/>
              </a:ext>
            </a:extLst>
          </p:cNvPr>
          <p:cNvSpPr>
            <a:spLocks noGrp="1"/>
          </p:cNvSpPr>
          <p:nvPr>
            <p:ph idx="1"/>
          </p:nvPr>
        </p:nvSpPr>
        <p:spPr>
          <a:xfrm>
            <a:off x="1295401" y="2556932"/>
            <a:ext cx="6029324" cy="3318936"/>
          </a:xfrm>
        </p:spPr>
        <p:txBody>
          <a:bodyPr/>
          <a:lstStyle/>
          <a:p>
            <a:r>
              <a:rPr lang="en-US" sz="3600" dirty="0"/>
              <a:t>Screen Resumés Properly</a:t>
            </a:r>
          </a:p>
          <a:p>
            <a:r>
              <a:rPr lang="en-US" sz="3600" dirty="0"/>
              <a:t>Take Advantage of the Phone Screen </a:t>
            </a:r>
          </a:p>
          <a:p>
            <a:r>
              <a:rPr lang="en-US" sz="3600" dirty="0"/>
              <a:t>Interview in Person. </a:t>
            </a:r>
          </a:p>
          <a:p>
            <a:endParaRPr lang="en-CA" dirty="0"/>
          </a:p>
        </p:txBody>
      </p:sp>
      <p:pic>
        <p:nvPicPr>
          <p:cNvPr id="2052" name="Picture 4" descr="The Know-How&amp;amp;#39;s Of Resume Screening To Screen Better">
            <a:extLst>
              <a:ext uri="{FF2B5EF4-FFF2-40B4-BE49-F238E27FC236}">
                <a16:creationId xmlns:a16="http://schemas.microsoft.com/office/drawing/2014/main" id="{D40DA732-C291-4A32-B0BF-C49CD86C2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2556932"/>
            <a:ext cx="1576388" cy="15763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og - Ask a Recruiter - Bristol Associates, Inc.">
            <a:extLst>
              <a:ext uri="{FF2B5EF4-FFF2-40B4-BE49-F238E27FC236}">
                <a16:creationId xmlns:a16="http://schemas.microsoft.com/office/drawing/2014/main" id="{0B2CD513-2A32-414A-A72A-CAB3D8F40E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00" t="-1" r="20875" b="1555"/>
          <a:stretch/>
        </p:blipFill>
        <p:spPr bwMode="auto">
          <a:xfrm>
            <a:off x="9137538" y="4404253"/>
            <a:ext cx="1759060" cy="1833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97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DE66FF-87F5-4E1D-902A-7B452C914CA8}"/>
              </a:ext>
            </a:extLst>
          </p:cNvPr>
          <p:cNvSpPr>
            <a:spLocks noGrp="1"/>
          </p:cNvSpPr>
          <p:nvPr>
            <p:ph idx="4294967295"/>
          </p:nvPr>
        </p:nvSpPr>
        <p:spPr>
          <a:xfrm>
            <a:off x="666750" y="2024062"/>
            <a:ext cx="10906125" cy="4140363"/>
          </a:xfrm>
        </p:spPr>
        <p:txBody>
          <a:bodyPr>
            <a:normAutofit fontScale="92500" lnSpcReduction="10000"/>
          </a:bodyPr>
          <a:lstStyle/>
          <a:p>
            <a:r>
              <a:rPr lang="en-US" b="1" i="0" dirty="0">
                <a:solidFill>
                  <a:srgbClr val="FF0000"/>
                </a:solidFill>
                <a:effectLst/>
              </a:rPr>
              <a:t>Saying a lot while saying nothing at all </a:t>
            </a:r>
            <a:r>
              <a:rPr lang="en-US" b="1" dirty="0">
                <a:solidFill>
                  <a:srgbClr val="FF0000"/>
                </a:solidFill>
              </a:rPr>
              <a:t>- </a:t>
            </a:r>
            <a:r>
              <a:rPr lang="en-US" dirty="0"/>
              <a:t>resumés filled with verbiage but no detail are usually something to be mindful of. You don’t need to discard but do ask more directed questions to clarify details during the interview process. </a:t>
            </a:r>
          </a:p>
          <a:p>
            <a:r>
              <a:rPr lang="en-CA" b="1" dirty="0">
                <a:solidFill>
                  <a:srgbClr val="FF0000"/>
                </a:solidFill>
              </a:rPr>
              <a:t>Ignoring the Basics - </a:t>
            </a:r>
            <a:r>
              <a:rPr lang="en-CA" dirty="0" err="1">
                <a:solidFill>
                  <a:schemeClr val="tx1"/>
                </a:solidFill>
              </a:rPr>
              <a:t>resum</a:t>
            </a:r>
            <a:r>
              <a:rPr lang="en-US" dirty="0"/>
              <a:t>é</a:t>
            </a:r>
            <a:r>
              <a:rPr lang="en-CA" dirty="0">
                <a:solidFill>
                  <a:schemeClr val="tx1"/>
                </a:solidFill>
              </a:rPr>
              <a:t>s with lots of errors usually do not offer the skill sets needed and become problem hires. </a:t>
            </a:r>
          </a:p>
          <a:p>
            <a:r>
              <a:rPr lang="en-CA" b="1" dirty="0">
                <a:solidFill>
                  <a:srgbClr val="FF0000"/>
                </a:solidFill>
              </a:rPr>
              <a:t>Irrelevant references - </a:t>
            </a:r>
            <a:r>
              <a:rPr lang="en-US" dirty="0">
                <a:solidFill>
                  <a:schemeClr val="tx1"/>
                </a:solidFill>
              </a:rPr>
              <a:t>A good reference list is crucial. It’s a red flag if a candidate’s references are unrelated to the job they’ve applied for or have little experience working closely with them. Because self-selected references are nearly always positive, it’s important to assess the value of each reference to see if they’re illustrative. Ask your candidate about their relationship with each reference to get a better sense of how relevant their references are.  In other words, its not necessary to check references, but you should at least ask for a minimum of one professional reference. Who a candidate can provide as a reference is telling in itself. </a:t>
            </a:r>
            <a:endParaRPr lang="en-CA" dirty="0">
              <a:solidFill>
                <a:schemeClr val="tx1"/>
              </a:solidFill>
            </a:endParaRPr>
          </a:p>
          <a:p>
            <a:endParaRPr lang="en-CA" b="1" dirty="0">
              <a:solidFill>
                <a:srgbClr val="FF0000"/>
              </a:solidFill>
            </a:endParaRPr>
          </a:p>
        </p:txBody>
      </p:sp>
      <p:sp>
        <p:nvSpPr>
          <p:cNvPr id="4" name="Title 3">
            <a:extLst>
              <a:ext uri="{FF2B5EF4-FFF2-40B4-BE49-F238E27FC236}">
                <a16:creationId xmlns:a16="http://schemas.microsoft.com/office/drawing/2014/main" id="{7A81826E-1B30-47F3-88AA-CD05EA1DA637}"/>
              </a:ext>
            </a:extLst>
          </p:cNvPr>
          <p:cNvSpPr>
            <a:spLocks noGrp="1"/>
          </p:cNvSpPr>
          <p:nvPr>
            <p:ph type="title" idx="4294967295"/>
          </p:nvPr>
        </p:nvSpPr>
        <p:spPr>
          <a:xfrm>
            <a:off x="2333625" y="693575"/>
            <a:ext cx="7686077" cy="835767"/>
          </a:xfrm>
        </p:spPr>
        <p:txBody>
          <a:bodyPr/>
          <a:lstStyle/>
          <a:p>
            <a:r>
              <a:rPr lang="en-US" dirty="0"/>
              <a:t>Resumé Flags</a:t>
            </a:r>
            <a:endParaRPr lang="en-CA" dirty="0"/>
          </a:p>
        </p:txBody>
      </p:sp>
      <p:sp>
        <p:nvSpPr>
          <p:cNvPr id="5" name="AutoShape 4" descr="Home - Red Flag">
            <a:extLst>
              <a:ext uri="{FF2B5EF4-FFF2-40B4-BE49-F238E27FC236}">
                <a16:creationId xmlns:a16="http://schemas.microsoft.com/office/drawing/2014/main" id="{A89437E2-196B-4C5A-9884-DD9D9D3048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Picture 8" descr="Icon&#10;&#10;Description automatically generated with medium confidence">
            <a:extLst>
              <a:ext uri="{FF2B5EF4-FFF2-40B4-BE49-F238E27FC236}">
                <a16:creationId xmlns:a16="http://schemas.microsoft.com/office/drawing/2014/main" id="{7D3F0D7F-8AB6-4A9A-B69B-0DC3AF5AA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12973">
            <a:off x="10367854" y="660389"/>
            <a:ext cx="1032975" cy="1364402"/>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870B82F8-26A2-4E03-9589-F57325CC7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12973">
            <a:off x="1038824" y="660387"/>
            <a:ext cx="1032975" cy="1364402"/>
          </a:xfrm>
          <a:prstGeom prst="rect">
            <a:avLst/>
          </a:prstGeom>
        </p:spPr>
      </p:pic>
      <p:cxnSp>
        <p:nvCxnSpPr>
          <p:cNvPr id="11" name="Straight Connector 10">
            <a:extLst>
              <a:ext uri="{FF2B5EF4-FFF2-40B4-BE49-F238E27FC236}">
                <a16:creationId xmlns:a16="http://schemas.microsoft.com/office/drawing/2014/main" id="{2D1E0158-932E-40ED-B815-FEB171248EB7}"/>
              </a:ext>
            </a:extLst>
          </p:cNvPr>
          <p:cNvCxnSpPr/>
          <p:nvPr/>
        </p:nvCxnSpPr>
        <p:spPr>
          <a:xfrm>
            <a:off x="1952625" y="1933575"/>
            <a:ext cx="846772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321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9C494BF-E283-4DB8-8BEE-17A1445322FA}"/>
              </a:ext>
            </a:extLst>
          </p:cNvPr>
          <p:cNvSpPr txBox="1">
            <a:spLocks/>
          </p:cNvSpPr>
          <p:nvPr/>
        </p:nvSpPr>
        <p:spPr>
          <a:xfrm>
            <a:off x="2333625" y="693575"/>
            <a:ext cx="7686077" cy="8357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Benefits of a Phone Screen</a:t>
            </a:r>
            <a:endParaRPr lang="en-CA" dirty="0"/>
          </a:p>
        </p:txBody>
      </p:sp>
      <p:sp>
        <p:nvSpPr>
          <p:cNvPr id="3" name="TextBox 2">
            <a:extLst>
              <a:ext uri="{FF2B5EF4-FFF2-40B4-BE49-F238E27FC236}">
                <a16:creationId xmlns:a16="http://schemas.microsoft.com/office/drawing/2014/main" id="{9E2A25F7-01FC-4419-9EB1-C37737F438DA}"/>
              </a:ext>
            </a:extLst>
          </p:cNvPr>
          <p:cNvSpPr txBox="1"/>
          <p:nvPr/>
        </p:nvSpPr>
        <p:spPr>
          <a:xfrm>
            <a:off x="773836" y="1422810"/>
            <a:ext cx="10644327" cy="5078313"/>
          </a:xfrm>
          <a:prstGeom prst="rect">
            <a:avLst/>
          </a:prstGeom>
          <a:noFill/>
        </p:spPr>
        <p:txBody>
          <a:bodyPr wrap="square" rtlCol="0">
            <a:spAutoFit/>
          </a:bodyPr>
          <a:lstStyle/>
          <a:p>
            <a:pPr algn="l"/>
            <a:r>
              <a:rPr lang="en-US" sz="2800" b="1" i="0" dirty="0">
                <a:solidFill>
                  <a:srgbClr val="292929"/>
                </a:solidFill>
                <a:effectLst/>
              </a:rPr>
              <a:t>Shorter Time to Hire: </a:t>
            </a:r>
            <a:r>
              <a:rPr lang="en-US" sz="2000" b="0" i="0" dirty="0">
                <a:solidFill>
                  <a:srgbClr val="292929"/>
                </a:solidFill>
                <a:effectLst/>
              </a:rPr>
              <a:t>By conducting phone interviews in the early phase of the interviewing process, employers can save time and money that would otherwise be wasted on meeting unsuitable candidates face to face.</a:t>
            </a:r>
          </a:p>
          <a:p>
            <a:r>
              <a:rPr lang="en-US" sz="2800" b="1" i="0" dirty="0">
                <a:solidFill>
                  <a:srgbClr val="292929"/>
                </a:solidFill>
                <a:effectLst/>
              </a:rPr>
              <a:t>Improved the quality of hire: </a:t>
            </a:r>
            <a:r>
              <a:rPr lang="en-US" sz="2000" i="0" dirty="0">
                <a:solidFill>
                  <a:srgbClr val="292929"/>
                </a:solidFill>
                <a:effectLst/>
              </a:rPr>
              <a:t>Phone interviews are primarily used as a screening method which helps an employer eliminate unsuitable candidates for a position.</a:t>
            </a:r>
          </a:p>
          <a:p>
            <a:r>
              <a:rPr lang="en-US" sz="2800" b="1" i="0" dirty="0">
                <a:solidFill>
                  <a:srgbClr val="292929"/>
                </a:solidFill>
                <a:effectLst/>
              </a:rPr>
              <a:t>Tests candidates’ communication skills:</a:t>
            </a:r>
            <a:r>
              <a:rPr lang="en-US" sz="2000" i="0" dirty="0">
                <a:solidFill>
                  <a:srgbClr val="292929"/>
                </a:solidFill>
                <a:effectLst/>
              </a:rPr>
              <a:t> Phone interviews are an especially important part of the hiring process for positions that require candidates to communicate with customers.  </a:t>
            </a:r>
            <a:r>
              <a:rPr lang="en-US" sz="2000" dirty="0">
                <a:solidFill>
                  <a:srgbClr val="292929"/>
                </a:solidFill>
              </a:rPr>
              <a:t>Those who can communicate well on the phone can usually communicate well in person. </a:t>
            </a:r>
          </a:p>
          <a:p>
            <a:r>
              <a:rPr lang="en-US" sz="2800" b="1" i="0" dirty="0">
                <a:solidFill>
                  <a:srgbClr val="292929"/>
                </a:solidFill>
                <a:effectLst/>
              </a:rPr>
              <a:t>Reduced Bias: </a:t>
            </a:r>
            <a:r>
              <a:rPr lang="en-US" sz="2000" i="0" dirty="0">
                <a:solidFill>
                  <a:srgbClr val="292929"/>
                </a:solidFill>
                <a:effectLst/>
              </a:rPr>
              <a:t>A properly conducted phone screening interview minimizes the impact of first impressions, thus improving the objectivity of the selection process and reducing bias in recruitment</a:t>
            </a:r>
            <a:r>
              <a:rPr lang="en-US" sz="2800" i="0" dirty="0">
                <a:solidFill>
                  <a:srgbClr val="292929"/>
                </a:solidFill>
                <a:effectLst/>
              </a:rPr>
              <a:t>.</a:t>
            </a:r>
          </a:p>
          <a:p>
            <a:pPr algn="l"/>
            <a:r>
              <a:rPr lang="en-US" sz="2800" b="1" i="0" dirty="0">
                <a:solidFill>
                  <a:srgbClr val="292929"/>
                </a:solidFill>
                <a:effectLst/>
              </a:rPr>
              <a:t>Improved candidate experience: </a:t>
            </a:r>
            <a:r>
              <a:rPr lang="en-US" sz="2000" i="0" dirty="0">
                <a:solidFill>
                  <a:srgbClr val="292929"/>
                </a:solidFill>
                <a:effectLst/>
              </a:rPr>
              <a:t>Even candidates who don’t select for a face-to-face interview will feel that you’ve given them a chance, time and attention.</a:t>
            </a:r>
          </a:p>
          <a:p>
            <a:pPr algn="l"/>
            <a:endParaRPr lang="en-US" b="1" dirty="0">
              <a:solidFill>
                <a:srgbClr val="292929"/>
              </a:solidFill>
              <a:latin typeface="charter"/>
            </a:endParaRPr>
          </a:p>
          <a:p>
            <a:pPr algn="l"/>
            <a:endParaRPr lang="en-US" b="1" i="0" dirty="0">
              <a:solidFill>
                <a:srgbClr val="292929"/>
              </a:solidFill>
              <a:effectLst/>
              <a:latin typeface="charter"/>
            </a:endParaRPr>
          </a:p>
        </p:txBody>
      </p:sp>
    </p:spTree>
    <p:extLst>
      <p:ext uri="{BB962C8B-B14F-4D97-AF65-F5344CB8AC3E}">
        <p14:creationId xmlns:p14="http://schemas.microsoft.com/office/powerpoint/2010/main" val="1740405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262A800-B89F-42A3-8DF4-3CB8ECED80FC}"/>
              </a:ext>
            </a:extLst>
          </p:cNvPr>
          <p:cNvSpPr txBox="1">
            <a:spLocks/>
          </p:cNvSpPr>
          <p:nvPr/>
        </p:nvSpPr>
        <p:spPr>
          <a:xfrm>
            <a:off x="2333625" y="693575"/>
            <a:ext cx="7686077" cy="8357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Phone Screen Questions</a:t>
            </a:r>
            <a:endParaRPr lang="en-CA" dirty="0"/>
          </a:p>
        </p:txBody>
      </p:sp>
      <p:cxnSp>
        <p:nvCxnSpPr>
          <p:cNvPr id="3" name="Straight Connector 2">
            <a:extLst>
              <a:ext uri="{FF2B5EF4-FFF2-40B4-BE49-F238E27FC236}">
                <a16:creationId xmlns:a16="http://schemas.microsoft.com/office/drawing/2014/main" id="{1DDF22B3-1D2C-46B3-8E99-D8373FF01AF8}"/>
              </a:ext>
            </a:extLst>
          </p:cNvPr>
          <p:cNvCxnSpPr/>
          <p:nvPr/>
        </p:nvCxnSpPr>
        <p:spPr>
          <a:xfrm>
            <a:off x="2005891" y="1529342"/>
            <a:ext cx="846772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1CC21F4-A856-4EA7-8590-D614D147ED97}"/>
              </a:ext>
            </a:extLst>
          </p:cNvPr>
          <p:cNvSpPr txBox="1"/>
          <p:nvPr/>
        </p:nvSpPr>
        <p:spPr>
          <a:xfrm>
            <a:off x="727969" y="1928118"/>
            <a:ext cx="10259997" cy="3785652"/>
          </a:xfrm>
          <a:prstGeom prst="rect">
            <a:avLst/>
          </a:prstGeom>
          <a:noFill/>
        </p:spPr>
        <p:txBody>
          <a:bodyPr wrap="square" rtlCol="0">
            <a:spAutoFit/>
          </a:bodyPr>
          <a:lstStyle/>
          <a:p>
            <a:r>
              <a:rPr lang="en-US" sz="2000" dirty="0"/>
              <a:t>1</a:t>
            </a:r>
            <a:r>
              <a:rPr lang="en-US" sz="2400" dirty="0"/>
              <a:t>.	Did you apply for the Garden Center Merchandiser Position at __________ location? </a:t>
            </a:r>
          </a:p>
          <a:p>
            <a:r>
              <a:rPr lang="en-US" sz="2400" dirty="0"/>
              <a:t>2.	Where are you currently located? </a:t>
            </a:r>
          </a:p>
          <a:p>
            <a:r>
              <a:rPr lang="en-US" sz="2400" dirty="0"/>
              <a:t>3.	Are you aware of the (insert potential start date) and (length of contract)? </a:t>
            </a:r>
          </a:p>
          <a:p>
            <a:r>
              <a:rPr lang="en-US" sz="2400" dirty="0"/>
              <a:t>4.	Are you currently working?   If yes, are you aware this is a temporary position?</a:t>
            </a:r>
          </a:p>
          <a:p>
            <a:r>
              <a:rPr lang="en-US" sz="2400" dirty="0"/>
              <a:t>5.	What is your availability for work? Full time, days etc... Any schedule restrictions? </a:t>
            </a:r>
          </a:p>
          <a:p>
            <a:r>
              <a:rPr lang="en-US" sz="2400" dirty="0"/>
              <a:t>6.	Are you willing to work longer hours during peak periods?</a:t>
            </a:r>
          </a:p>
          <a:p>
            <a:r>
              <a:rPr lang="en-US" sz="2400" dirty="0"/>
              <a:t>7.	Do you have experience (or okay with) working outdoors in a physically demanding position? </a:t>
            </a:r>
          </a:p>
          <a:p>
            <a:r>
              <a:rPr lang="en-US" sz="2400" dirty="0"/>
              <a:t>8.	Why did you apply to the position?</a:t>
            </a:r>
            <a:endParaRPr lang="en-CA" sz="2400" dirty="0"/>
          </a:p>
        </p:txBody>
      </p:sp>
    </p:spTree>
    <p:extLst>
      <p:ext uri="{BB962C8B-B14F-4D97-AF65-F5344CB8AC3E}">
        <p14:creationId xmlns:p14="http://schemas.microsoft.com/office/powerpoint/2010/main" val="381447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F8B9-1967-4245-ABCE-B935CCE594A0}"/>
              </a:ext>
            </a:extLst>
          </p:cNvPr>
          <p:cNvSpPr>
            <a:spLocks noGrp="1"/>
          </p:cNvSpPr>
          <p:nvPr>
            <p:ph type="title"/>
          </p:nvPr>
        </p:nvSpPr>
        <p:spPr/>
        <p:txBody>
          <a:bodyPr/>
          <a:lstStyle/>
          <a:p>
            <a:r>
              <a:rPr lang="en-US" dirty="0"/>
              <a:t>Follow Up</a:t>
            </a:r>
            <a:endParaRPr lang="en-CA" dirty="0"/>
          </a:p>
        </p:txBody>
      </p:sp>
      <p:sp>
        <p:nvSpPr>
          <p:cNvPr id="4" name="Content Placeholder 3">
            <a:extLst>
              <a:ext uri="{FF2B5EF4-FFF2-40B4-BE49-F238E27FC236}">
                <a16:creationId xmlns:a16="http://schemas.microsoft.com/office/drawing/2014/main" id="{7677FAA7-3814-4227-B9AC-143141205D78}"/>
              </a:ext>
            </a:extLst>
          </p:cNvPr>
          <p:cNvSpPr txBox="1">
            <a:spLocks noGrp="1"/>
          </p:cNvSpPr>
          <p:nvPr>
            <p:ph idx="1"/>
          </p:nvPr>
        </p:nvSpPr>
        <p:spPr>
          <a:xfrm>
            <a:off x="717847" y="2453457"/>
            <a:ext cx="10690789" cy="3702552"/>
          </a:xfrm>
          <a:prstGeom prst="rect">
            <a:avLst/>
          </a:prstGeom>
          <a:noFill/>
        </p:spPr>
        <p:txBody>
          <a:bodyPr wrap="square" rtlCol="0">
            <a:spAutoFit/>
          </a:bodyPr>
          <a:lstStyle/>
          <a:p>
            <a:pPr marL="285750" indent="-285750">
              <a:buFont typeface="Arial" panose="020B0604020202020204" pitchFamily="34" charset="0"/>
              <a:buChar char="•"/>
            </a:pPr>
            <a:r>
              <a:rPr lang="en-US" sz="2800" dirty="0"/>
              <a:t>For every phone screen you schedule an interview with, follow up by email confirmation. Thank them for their time, confirm how you will meet next and ask them to reply to your email confirming receipt.   </a:t>
            </a:r>
          </a:p>
          <a:p>
            <a:pPr marL="285750" indent="-285750">
              <a:buFont typeface="Arial" panose="020B0604020202020204" pitchFamily="34" charset="0"/>
              <a:buChar char="•"/>
            </a:pPr>
            <a:r>
              <a:rPr lang="en-US" sz="2800" dirty="0"/>
              <a:t>Finish your phone call AND send them an email by asking them the same question - to please do you a </a:t>
            </a:r>
            <a:r>
              <a:rPr lang="en-US" sz="2800" dirty="0" err="1"/>
              <a:t>favour</a:t>
            </a:r>
            <a:r>
              <a:rPr lang="en-US" sz="2800" dirty="0"/>
              <a:t> “IF something comes up and you can’t make it can you please let me know so I can give your time slot to someone else.”  </a:t>
            </a:r>
            <a:r>
              <a:rPr lang="en-US" sz="2800" b="1" u="sng" dirty="0"/>
              <a:t>These two actions, follow up and a request  makes them feel singled out AND WILL reduce your no shows.   </a:t>
            </a:r>
            <a:endParaRPr lang="en-CA" sz="2800" b="1" u="sng" dirty="0"/>
          </a:p>
        </p:txBody>
      </p:sp>
      <p:pic>
        <p:nvPicPr>
          <p:cNvPr id="5122" name="Picture 2" descr="The Gold Is In The Follow Up">
            <a:extLst>
              <a:ext uri="{FF2B5EF4-FFF2-40B4-BE49-F238E27FC236}">
                <a16:creationId xmlns:a16="http://schemas.microsoft.com/office/drawing/2014/main" id="{5BE156DF-3045-4A94-9D03-AA3856309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0" y="765809"/>
            <a:ext cx="2483556" cy="13038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8 Polite Follow-Up Email Samples &amp;amp;amp; Mistakes To Avoid – Marketcircle Blog">
            <a:extLst>
              <a:ext uri="{FF2B5EF4-FFF2-40B4-BE49-F238E27FC236}">
                <a16:creationId xmlns:a16="http://schemas.microsoft.com/office/drawing/2014/main" id="{3C7BE055-913F-48CE-BDC1-2C6C51B45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701991"/>
            <a:ext cx="2625962" cy="151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015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693</TotalTime>
  <Words>3724</Words>
  <Application>Microsoft Office PowerPoint</Application>
  <PresentationFormat>Widescreen</PresentationFormat>
  <Paragraphs>199</Paragraphs>
  <Slides>38</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charter</vt:lpstr>
      <vt:lpstr>Arial</vt:lpstr>
      <vt:lpstr>Bookman Old Style</vt:lpstr>
      <vt:lpstr>Calibri</vt:lpstr>
      <vt:lpstr>Calibri Light</vt:lpstr>
      <vt:lpstr>Garamond</vt:lpstr>
      <vt:lpstr>Wingdings</vt:lpstr>
      <vt:lpstr>Organic</vt:lpstr>
      <vt:lpstr>Custom Design</vt:lpstr>
      <vt:lpstr>Human Resources  Best Practices</vt:lpstr>
      <vt:lpstr>Recruitment Trends          in 2022</vt:lpstr>
      <vt:lpstr>2022 Trends </vt:lpstr>
      <vt:lpstr>Remote Hiring Becomes a Permanent Fixture </vt:lpstr>
      <vt:lpstr>Remote Hiring Methods</vt:lpstr>
      <vt:lpstr>Resumé Flags</vt:lpstr>
      <vt:lpstr>PowerPoint Presentation</vt:lpstr>
      <vt:lpstr>PowerPoint Presentation</vt:lpstr>
      <vt:lpstr>Follow Up</vt:lpstr>
      <vt:lpstr>The Interview </vt:lpstr>
      <vt:lpstr>Passive Candidates Become a Prime Target </vt:lpstr>
      <vt:lpstr>Passive Candidates Become a Prime Target </vt:lpstr>
      <vt:lpstr>Passive Candidates Become a Prime Target HOW?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Orientation Processes</vt:lpstr>
      <vt:lpstr>Seasonal Contracts</vt:lpstr>
      <vt:lpstr>Training</vt:lpstr>
      <vt:lpstr>PowerPoint Presentation</vt:lpstr>
      <vt:lpstr>PowerPoint Presentation</vt:lpstr>
      <vt:lpstr>Due Diligence</vt:lpstr>
      <vt:lpstr>The Secret Diary</vt:lpstr>
      <vt:lpstr>PowerPoint Presentation</vt:lpstr>
      <vt:lpstr>Training</vt:lpstr>
      <vt:lpstr>Covid-19 Training</vt:lpstr>
      <vt:lpstr>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Beekhuis</dc:creator>
  <cp:lastModifiedBy>Gina Marchionda</cp:lastModifiedBy>
  <cp:revision>57</cp:revision>
  <dcterms:created xsi:type="dcterms:W3CDTF">2021-03-11T21:59:26Z</dcterms:created>
  <dcterms:modified xsi:type="dcterms:W3CDTF">2022-03-18T13:05:24Z</dcterms:modified>
</cp:coreProperties>
</file>