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6" r:id="rId2"/>
    <p:sldId id="257" r:id="rId3"/>
    <p:sldId id="258" r:id="rId4"/>
    <p:sldId id="259" r:id="rId5"/>
    <p:sldId id="260" r:id="rId6"/>
    <p:sldId id="262" r:id="rId7"/>
    <p:sldId id="261" r:id="rId8"/>
    <p:sldId id="263" r:id="rId9"/>
    <p:sldId id="264" r:id="rId10"/>
    <p:sldId id="265" r:id="rId11"/>
    <p:sldId id="273" r:id="rId12"/>
    <p:sldId id="279" r:id="rId13"/>
    <p:sldId id="275" r:id="rId14"/>
    <p:sldId id="266" r:id="rId15"/>
    <p:sldId id="267" r:id="rId16"/>
    <p:sldId id="268" r:id="rId17"/>
    <p:sldId id="269" r:id="rId18"/>
    <p:sldId id="270" r:id="rId19"/>
    <p:sldId id="274" r:id="rId20"/>
    <p:sldId id="272" r:id="rId21"/>
    <p:sldId id="276" r:id="rId22"/>
    <p:sldId id="278" r:id="rId23"/>
    <p:sldId id="277" r:id="rId24"/>
    <p:sldId id="2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383" autoAdjust="0"/>
  </p:normalViewPr>
  <p:slideViewPr>
    <p:cSldViewPr snapToGrid="0">
      <p:cViewPr varScale="1">
        <p:scale>
          <a:sx n="81" d="100"/>
          <a:sy n="81" d="100"/>
        </p:scale>
        <p:origin x="1614"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21420-6577-4EC3-B6B0-6135DDCBABF5}" type="datetimeFigureOut">
              <a:rPr lang="en-CA" smtClean="0"/>
              <a:t>2021-03-12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6F5B1-E23B-44D4-BD69-8D84BD4D9D83}" type="slidenum">
              <a:rPr lang="en-CA" smtClean="0"/>
              <a:t>‹#›</a:t>
            </a:fld>
            <a:endParaRPr lang="en-CA"/>
          </a:p>
        </p:txBody>
      </p:sp>
    </p:spTree>
    <p:extLst>
      <p:ext uri="{BB962C8B-B14F-4D97-AF65-F5344CB8AC3E}">
        <p14:creationId xmlns:p14="http://schemas.microsoft.com/office/powerpoint/2010/main" val="381067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66F5B1-E23B-44D4-BD69-8D84BD4D9D83}" type="slidenum">
              <a:rPr lang="en-CA" smtClean="0"/>
              <a:t>4</a:t>
            </a:fld>
            <a:endParaRPr lang="en-CA"/>
          </a:p>
        </p:txBody>
      </p:sp>
    </p:spTree>
    <p:extLst>
      <p:ext uri="{BB962C8B-B14F-4D97-AF65-F5344CB8AC3E}">
        <p14:creationId xmlns:p14="http://schemas.microsoft.com/office/powerpoint/2010/main" val="340518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arrangements may include specific guidelines so that a "core" working day exists. Flex time is usually arranged in advance with the employee and employer or supervisor and a set range of start and finish times are established. The total hours of work are not usually affected by this arrangement.</a:t>
            </a:r>
          </a:p>
          <a:p>
            <a:endParaRPr lang="en-CA" dirty="0"/>
          </a:p>
        </p:txBody>
      </p:sp>
      <p:sp>
        <p:nvSpPr>
          <p:cNvPr id="4" name="Slide Number Placeholder 3"/>
          <p:cNvSpPr>
            <a:spLocks noGrp="1"/>
          </p:cNvSpPr>
          <p:nvPr>
            <p:ph type="sldNum" sz="quarter" idx="5"/>
          </p:nvPr>
        </p:nvSpPr>
        <p:spPr/>
        <p:txBody>
          <a:bodyPr/>
          <a:lstStyle/>
          <a:p>
            <a:fld id="{4166F5B1-E23B-44D4-BD69-8D84BD4D9D83}" type="slidenum">
              <a:rPr lang="en-CA" smtClean="0"/>
              <a:t>5</a:t>
            </a:fld>
            <a:endParaRPr lang="en-CA"/>
          </a:p>
        </p:txBody>
      </p:sp>
    </p:spTree>
    <p:extLst>
      <p:ext uri="{BB962C8B-B14F-4D97-AF65-F5344CB8AC3E}">
        <p14:creationId xmlns:p14="http://schemas.microsoft.com/office/powerpoint/2010/main" val="278565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66F5B1-E23B-44D4-BD69-8D84BD4D9D83}" type="slidenum">
              <a:rPr lang="en-CA" smtClean="0"/>
              <a:t>7</a:t>
            </a:fld>
            <a:endParaRPr lang="en-CA"/>
          </a:p>
        </p:txBody>
      </p:sp>
    </p:spTree>
    <p:extLst>
      <p:ext uri="{BB962C8B-B14F-4D97-AF65-F5344CB8AC3E}">
        <p14:creationId xmlns:p14="http://schemas.microsoft.com/office/powerpoint/2010/main" val="79161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59A573-1581-4A14-AE86-D9D1E909DF5D}" type="datetimeFigureOut">
              <a:rPr lang="en-CA" smtClean="0"/>
              <a:t>2021-03-12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D7D690-F7ED-42DF-9BF9-2F660785632A}"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53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A573-1581-4A14-AE86-D9D1E909DF5D}" type="datetimeFigureOut">
              <a:rPr lang="en-CA" smtClean="0"/>
              <a:t>2021-03-12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105273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A573-1581-4A14-AE86-D9D1E909DF5D}" type="datetimeFigureOut">
              <a:rPr lang="en-CA" smtClean="0"/>
              <a:t>2021-03-12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357666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A573-1581-4A14-AE86-D9D1E909DF5D}" type="datetimeFigureOut">
              <a:rPr lang="en-CA" smtClean="0"/>
              <a:t>2021-03-12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218471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59A573-1581-4A14-AE86-D9D1E909DF5D}" type="datetimeFigureOut">
              <a:rPr lang="en-CA" smtClean="0"/>
              <a:t>2021-03-12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D7D690-F7ED-42DF-9BF9-2F660785632A}"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63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59A573-1581-4A14-AE86-D9D1E909DF5D}" type="datetimeFigureOut">
              <a:rPr lang="en-CA" smtClean="0"/>
              <a:t>2021-03-12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3505985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59A573-1581-4A14-AE86-D9D1E909DF5D}" type="datetimeFigureOut">
              <a:rPr lang="en-CA" smtClean="0"/>
              <a:t>2021-03-12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116987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59A573-1581-4A14-AE86-D9D1E909DF5D}" type="datetimeFigureOut">
              <a:rPr lang="en-CA" smtClean="0"/>
              <a:t>2021-03-12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107521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59A573-1581-4A14-AE86-D9D1E909DF5D}" type="datetimeFigureOut">
              <a:rPr lang="en-CA" smtClean="0"/>
              <a:t>2021-03-12</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114931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59A573-1581-4A14-AE86-D9D1E909DF5D}" type="datetimeFigureOut">
              <a:rPr lang="en-CA" smtClean="0"/>
              <a:t>2021-03-12</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D7D690-F7ED-42DF-9BF9-2F660785632A}" type="slidenum">
              <a:rPr lang="en-CA" smtClean="0"/>
              <a:t>‹#›</a:t>
            </a:fld>
            <a:endParaRPr lang="en-CA"/>
          </a:p>
        </p:txBody>
      </p:sp>
    </p:spTree>
    <p:extLst>
      <p:ext uri="{BB962C8B-B14F-4D97-AF65-F5344CB8AC3E}">
        <p14:creationId xmlns:p14="http://schemas.microsoft.com/office/powerpoint/2010/main" val="266286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59A573-1581-4A14-AE86-D9D1E909DF5D}" type="datetimeFigureOut">
              <a:rPr lang="en-CA" smtClean="0"/>
              <a:t>2021-03-12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D7D690-F7ED-42DF-9BF9-2F660785632A}" type="slidenum">
              <a:rPr lang="en-CA" smtClean="0"/>
              <a:t>‹#›</a:t>
            </a:fld>
            <a:endParaRPr lang="en-CA"/>
          </a:p>
        </p:txBody>
      </p:sp>
    </p:spTree>
    <p:extLst>
      <p:ext uri="{BB962C8B-B14F-4D97-AF65-F5344CB8AC3E}">
        <p14:creationId xmlns:p14="http://schemas.microsoft.com/office/powerpoint/2010/main" val="2601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59A573-1581-4A14-AE86-D9D1E909DF5D}" type="datetimeFigureOut">
              <a:rPr lang="en-CA" smtClean="0"/>
              <a:t>2021-03-12</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AD7D690-F7ED-42DF-9BF9-2F660785632A}"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7282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EAviCsconkk"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D82A-F768-4044-A6A0-F37E217E60D5}"/>
              </a:ext>
            </a:extLst>
          </p:cNvPr>
          <p:cNvSpPr>
            <a:spLocks noGrp="1"/>
          </p:cNvSpPr>
          <p:nvPr>
            <p:ph type="ctrTitle"/>
          </p:nvPr>
        </p:nvSpPr>
        <p:spPr/>
        <p:txBody>
          <a:bodyPr/>
          <a:lstStyle/>
          <a:p>
            <a:r>
              <a:rPr lang="en-US" dirty="0">
                <a:latin typeface="Bookman Old Style" panose="02050604050505020204" pitchFamily="18" charset="0"/>
              </a:rPr>
              <a:t>Recruitment </a:t>
            </a:r>
            <a:br>
              <a:rPr lang="en-US" dirty="0">
                <a:latin typeface="Bookman Old Style" panose="02050604050505020204" pitchFamily="18" charset="0"/>
              </a:rPr>
            </a:br>
            <a:r>
              <a:rPr lang="en-US" dirty="0">
                <a:latin typeface="Bookman Old Style" panose="02050604050505020204" pitchFamily="18" charset="0"/>
              </a:rPr>
              <a:t>During a Pandemic</a:t>
            </a:r>
            <a:endParaRPr lang="en-CA" dirty="0">
              <a:latin typeface="Bookman Old Style" panose="02050604050505020204" pitchFamily="18" charset="0"/>
            </a:endParaRPr>
          </a:p>
        </p:txBody>
      </p:sp>
      <p:sp>
        <p:nvSpPr>
          <p:cNvPr id="3" name="Subtitle 2">
            <a:extLst>
              <a:ext uri="{FF2B5EF4-FFF2-40B4-BE49-F238E27FC236}">
                <a16:creationId xmlns:a16="http://schemas.microsoft.com/office/drawing/2014/main" id="{1406E0D6-C803-4CAB-BBC6-0A6707CC2CE9}"/>
              </a:ext>
            </a:extLst>
          </p:cNvPr>
          <p:cNvSpPr>
            <a:spLocks noGrp="1"/>
          </p:cNvSpPr>
          <p:nvPr>
            <p:ph type="subTitle" idx="1"/>
          </p:nvPr>
        </p:nvSpPr>
        <p:spPr/>
        <p:txBody>
          <a:bodyPr/>
          <a:lstStyle/>
          <a:p>
            <a:r>
              <a:rPr lang="en-US" dirty="0"/>
              <a:t>Human Resources Strategies</a:t>
            </a:r>
          </a:p>
          <a:p>
            <a:r>
              <a:rPr lang="en-US" dirty="0"/>
              <a:t>March 12, 2021</a:t>
            </a:r>
            <a:endParaRPr lang="en-CA" dirty="0"/>
          </a:p>
        </p:txBody>
      </p:sp>
      <p:pic>
        <p:nvPicPr>
          <p:cNvPr id="5" name="Picture 4" descr="Logo, company name&#10;&#10;Description automatically generated">
            <a:extLst>
              <a:ext uri="{FF2B5EF4-FFF2-40B4-BE49-F238E27FC236}">
                <a16:creationId xmlns:a16="http://schemas.microsoft.com/office/drawing/2014/main" id="{9BC622C3-A288-426C-A3A3-5ECFF8AFA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125" y="300211"/>
            <a:ext cx="1514475" cy="1918335"/>
          </a:xfrm>
          <a:prstGeom prst="rect">
            <a:avLst/>
          </a:prstGeom>
        </p:spPr>
      </p:pic>
    </p:spTree>
    <p:extLst>
      <p:ext uri="{BB962C8B-B14F-4D97-AF65-F5344CB8AC3E}">
        <p14:creationId xmlns:p14="http://schemas.microsoft.com/office/powerpoint/2010/main" val="13012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Interviewing Guide">
            <a:hlinkClick r:id="" action="ppaction://media"/>
            <a:extLst>
              <a:ext uri="{FF2B5EF4-FFF2-40B4-BE49-F238E27FC236}">
                <a16:creationId xmlns:a16="http://schemas.microsoft.com/office/drawing/2014/main" id="{54DD29C3-ACE0-4D24-A319-297863794E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6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DF2F42-4A4B-4E78-859C-5173B8289F4B}"/>
              </a:ext>
            </a:extLst>
          </p:cNvPr>
          <p:cNvSpPr txBox="1"/>
          <p:nvPr/>
        </p:nvSpPr>
        <p:spPr>
          <a:xfrm>
            <a:off x="439386" y="356260"/>
            <a:ext cx="10870283" cy="584775"/>
          </a:xfrm>
          <a:prstGeom prst="rect">
            <a:avLst/>
          </a:prstGeom>
          <a:noFill/>
        </p:spPr>
        <p:txBody>
          <a:bodyPr wrap="none" rtlCol="0">
            <a:spAutoFit/>
          </a:bodyPr>
          <a:lstStyle/>
          <a:p>
            <a:r>
              <a:rPr lang="en-US" sz="3200" b="1" dirty="0">
                <a:latin typeface="Bookman Old Style" panose="02050604050505020204" pitchFamily="18" charset="0"/>
              </a:rPr>
              <a:t>Recommend Using Zoom for all Video Interviews: </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453C5221-7E54-4970-BA38-9614FCD9D251}"/>
              </a:ext>
            </a:extLst>
          </p:cNvPr>
          <p:cNvSpPr txBox="1"/>
          <p:nvPr/>
        </p:nvSpPr>
        <p:spPr>
          <a:xfrm>
            <a:off x="585849" y="941035"/>
            <a:ext cx="11020302" cy="286232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Bookman Old Style" panose="02050604050505020204" pitchFamily="18" charset="0"/>
              </a:rPr>
              <a:t>It’s the most user friendly video chat app available. </a:t>
            </a:r>
          </a:p>
          <a:p>
            <a:pPr marL="285750" indent="-285750">
              <a:buFont typeface="Arial" panose="020B0604020202020204" pitchFamily="34" charset="0"/>
              <a:buChar char="•"/>
            </a:pPr>
            <a:r>
              <a:rPr lang="en-CA" sz="2000" dirty="0">
                <a:latin typeface="Bookman Old Style" panose="02050604050505020204" pitchFamily="18" charset="0"/>
              </a:rPr>
              <a:t>The free 40 minutes has been more then sufficient for all interviews done thus far.  </a:t>
            </a:r>
          </a:p>
          <a:p>
            <a:pPr marL="285750" indent="-285750">
              <a:buFont typeface="Arial" panose="020B0604020202020204" pitchFamily="34" charset="0"/>
              <a:buChar char="•"/>
            </a:pPr>
            <a:r>
              <a:rPr lang="en-CA" sz="2000" dirty="0">
                <a:latin typeface="Bookman Old Style" panose="02050604050505020204" pitchFamily="18" charset="0"/>
              </a:rPr>
              <a:t>However, if you require longer time, just instruct the candidate to log in using the same link. </a:t>
            </a:r>
          </a:p>
          <a:p>
            <a:pPr marL="285750" indent="-285750">
              <a:buFont typeface="Arial" panose="020B0604020202020204" pitchFamily="34" charset="0"/>
              <a:buChar char="•"/>
            </a:pPr>
            <a:r>
              <a:rPr lang="en-CA" sz="2000" dirty="0">
                <a:latin typeface="Bookman Old Style" panose="02050604050505020204" pitchFamily="18" charset="0"/>
              </a:rPr>
              <a:t>Zoom Basics YouTube Video found </a:t>
            </a:r>
            <a:r>
              <a:rPr lang="en-CA" sz="2000" dirty="0">
                <a:latin typeface="Bookman Old Style" panose="02050604050505020204" pitchFamily="18" charset="0"/>
                <a:hlinkClick r:id="rId2"/>
              </a:rPr>
              <a:t>here</a:t>
            </a:r>
            <a:r>
              <a:rPr lang="en-CA" sz="2000" dirty="0">
                <a:latin typeface="Bookman Old Style" panose="02050604050505020204" pitchFamily="18" charset="0"/>
              </a:rPr>
              <a:t> will demonstrate everything you need to know if you are not familiar with the platform by now. Gina will make sure the app is downloaded on all your phones. </a:t>
            </a:r>
          </a:p>
          <a:p>
            <a:pPr marL="285750" indent="-285750">
              <a:buFont typeface="Arial" panose="020B0604020202020204" pitchFamily="34" charset="0"/>
              <a:buChar char="•"/>
            </a:pPr>
            <a:r>
              <a:rPr lang="en-CA" sz="2000" dirty="0">
                <a:latin typeface="Bookman Old Style" panose="02050604050505020204" pitchFamily="18" charset="0"/>
              </a:rPr>
              <a:t>Set up the meetings ahead of time and send the candidate the zoom link.  Watch your time zones!</a:t>
            </a:r>
          </a:p>
        </p:txBody>
      </p:sp>
      <p:pic>
        <p:nvPicPr>
          <p:cNvPr id="6" name="Picture 5">
            <a:extLst>
              <a:ext uri="{FF2B5EF4-FFF2-40B4-BE49-F238E27FC236}">
                <a16:creationId xmlns:a16="http://schemas.microsoft.com/office/drawing/2014/main" id="{B9111E16-53C9-4FCC-8FCD-DBE5ADD6B3EF}"/>
              </a:ext>
            </a:extLst>
          </p:cNvPr>
          <p:cNvPicPr>
            <a:picLocks noChangeAspect="1"/>
          </p:cNvPicPr>
          <p:nvPr/>
        </p:nvPicPr>
        <p:blipFill>
          <a:blip r:embed="rId3"/>
          <a:stretch>
            <a:fillRect/>
          </a:stretch>
        </p:blipFill>
        <p:spPr>
          <a:xfrm>
            <a:off x="7394210" y="3803357"/>
            <a:ext cx="3547324" cy="2445306"/>
          </a:xfrm>
          <a:prstGeom prst="rect">
            <a:avLst/>
          </a:prstGeom>
        </p:spPr>
      </p:pic>
      <p:pic>
        <p:nvPicPr>
          <p:cNvPr id="7" name="Picture 6">
            <a:extLst>
              <a:ext uri="{FF2B5EF4-FFF2-40B4-BE49-F238E27FC236}">
                <a16:creationId xmlns:a16="http://schemas.microsoft.com/office/drawing/2014/main" id="{B0F679FB-D41B-4C94-8F59-E58A2E6A0F13}"/>
              </a:ext>
            </a:extLst>
          </p:cNvPr>
          <p:cNvPicPr>
            <a:picLocks noChangeAspect="1"/>
          </p:cNvPicPr>
          <p:nvPr/>
        </p:nvPicPr>
        <p:blipFill>
          <a:blip r:embed="rId4"/>
          <a:stretch>
            <a:fillRect/>
          </a:stretch>
        </p:blipFill>
        <p:spPr>
          <a:xfrm>
            <a:off x="1037112" y="3803357"/>
            <a:ext cx="2445306" cy="2445306"/>
          </a:xfrm>
          <a:prstGeom prst="rect">
            <a:avLst/>
          </a:prstGeom>
        </p:spPr>
      </p:pic>
    </p:spTree>
    <p:extLst>
      <p:ext uri="{BB962C8B-B14F-4D97-AF65-F5344CB8AC3E}">
        <p14:creationId xmlns:p14="http://schemas.microsoft.com/office/powerpoint/2010/main" val="252217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DF2F42-4A4B-4E78-859C-5173B8289F4B}"/>
              </a:ext>
            </a:extLst>
          </p:cNvPr>
          <p:cNvSpPr txBox="1"/>
          <p:nvPr/>
        </p:nvSpPr>
        <p:spPr>
          <a:xfrm>
            <a:off x="439386" y="356260"/>
            <a:ext cx="11372024" cy="584775"/>
          </a:xfrm>
          <a:prstGeom prst="rect">
            <a:avLst/>
          </a:prstGeom>
          <a:noFill/>
        </p:spPr>
        <p:txBody>
          <a:bodyPr wrap="none" rtlCol="0">
            <a:spAutoFit/>
          </a:bodyPr>
          <a:lstStyle/>
          <a:p>
            <a:r>
              <a:rPr lang="en-US" sz="3200" b="1" dirty="0">
                <a:latin typeface="Bookman Old Style" panose="02050604050505020204" pitchFamily="18" charset="0"/>
              </a:rPr>
              <a:t>Microsoft Teams app (unlimited time for meetings): </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453C5221-7E54-4970-BA38-9614FCD9D251}"/>
              </a:ext>
            </a:extLst>
          </p:cNvPr>
          <p:cNvSpPr txBox="1"/>
          <p:nvPr/>
        </p:nvSpPr>
        <p:spPr>
          <a:xfrm>
            <a:off x="585849" y="941035"/>
            <a:ext cx="11020302" cy="286232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Bookman Old Style" panose="02050604050505020204" pitchFamily="18" charset="0"/>
              </a:rPr>
              <a:t>Or you can use your Microsoft Teams app on your cell phone</a:t>
            </a:r>
          </a:p>
          <a:p>
            <a:pPr marL="285750" indent="-285750">
              <a:buFont typeface="Arial" panose="020B0604020202020204" pitchFamily="34" charset="0"/>
              <a:buChar char="•"/>
            </a:pPr>
            <a:r>
              <a:rPr lang="en-CA" sz="2000" dirty="0">
                <a:latin typeface="Bookman Old Style" panose="02050604050505020204" pitchFamily="18" charset="0"/>
              </a:rPr>
              <a:t>Log into the app using your email address and Microsoft mail password</a:t>
            </a:r>
          </a:p>
          <a:p>
            <a:pPr marL="285750" indent="-285750">
              <a:buFont typeface="Arial" panose="020B0604020202020204" pitchFamily="34" charset="0"/>
              <a:buChar char="•"/>
            </a:pPr>
            <a:r>
              <a:rPr lang="en-CA" sz="2000" dirty="0">
                <a:latin typeface="Bookman Old Style" panose="02050604050505020204" pitchFamily="18" charset="0"/>
              </a:rPr>
              <a:t>Select the Calendar icon at the bottom of the phone ; then select the  + to add a meeting in your schedule</a:t>
            </a:r>
          </a:p>
          <a:p>
            <a:pPr marL="285750" indent="-285750">
              <a:buFont typeface="Arial" panose="020B0604020202020204" pitchFamily="34" charset="0"/>
              <a:buChar char="•"/>
            </a:pPr>
            <a:r>
              <a:rPr lang="en-CA" sz="2000" dirty="0">
                <a:latin typeface="Bookman Old Style" panose="02050604050505020204" pitchFamily="18" charset="0"/>
              </a:rPr>
              <a:t>The New Event screen will come up where you can add the title, participants (email address),  the start and end time of the meeting, and click Done</a:t>
            </a:r>
          </a:p>
          <a:p>
            <a:pPr marL="285750" indent="-285750">
              <a:buFont typeface="Arial" panose="020B0604020202020204" pitchFamily="34" charset="0"/>
              <a:buChar char="•"/>
            </a:pPr>
            <a:r>
              <a:rPr lang="en-CA" sz="2000" dirty="0">
                <a:latin typeface="Bookman Old Style" panose="02050604050505020204" pitchFamily="18" charset="0"/>
              </a:rPr>
              <a:t>This will send an email to the recipient with a link to the Microsoft Teams meeting </a:t>
            </a:r>
          </a:p>
          <a:p>
            <a:pPr marL="285750" indent="-285750">
              <a:buFont typeface="Arial" panose="020B0604020202020204" pitchFamily="34" charset="0"/>
              <a:buChar char="•"/>
            </a:pPr>
            <a:r>
              <a:rPr lang="en-CA" sz="2000" dirty="0">
                <a:latin typeface="Bookman Old Style" panose="02050604050505020204" pitchFamily="18" charset="0"/>
              </a:rPr>
              <a:t>It will go back to your Calendar screen and if you scroll to the day that you set the meeting, you will see it listed with a “ Join Button” so that you can start the meeting</a:t>
            </a:r>
          </a:p>
        </p:txBody>
      </p:sp>
      <p:pic>
        <p:nvPicPr>
          <p:cNvPr id="6" name="Picture 5">
            <a:extLst>
              <a:ext uri="{FF2B5EF4-FFF2-40B4-BE49-F238E27FC236}">
                <a16:creationId xmlns:a16="http://schemas.microsoft.com/office/drawing/2014/main" id="{B9111E16-53C9-4FCC-8FCD-DBE5ADD6B3EF}"/>
              </a:ext>
            </a:extLst>
          </p:cNvPr>
          <p:cNvPicPr>
            <a:picLocks noChangeAspect="1"/>
          </p:cNvPicPr>
          <p:nvPr/>
        </p:nvPicPr>
        <p:blipFill>
          <a:blip r:embed="rId2"/>
          <a:stretch>
            <a:fillRect/>
          </a:stretch>
        </p:blipFill>
        <p:spPr>
          <a:xfrm>
            <a:off x="7394210" y="3803357"/>
            <a:ext cx="3547324" cy="2445306"/>
          </a:xfrm>
          <a:prstGeom prst="rect">
            <a:avLst/>
          </a:prstGeom>
        </p:spPr>
      </p:pic>
      <p:pic>
        <p:nvPicPr>
          <p:cNvPr id="4" name="Picture 3">
            <a:extLst>
              <a:ext uri="{FF2B5EF4-FFF2-40B4-BE49-F238E27FC236}">
                <a16:creationId xmlns:a16="http://schemas.microsoft.com/office/drawing/2014/main" id="{7D24CA12-010D-434C-9CA5-32287476A8EF}"/>
              </a:ext>
            </a:extLst>
          </p:cNvPr>
          <p:cNvPicPr>
            <a:picLocks noChangeAspect="1"/>
          </p:cNvPicPr>
          <p:nvPr/>
        </p:nvPicPr>
        <p:blipFill>
          <a:blip r:embed="rId3"/>
          <a:stretch>
            <a:fillRect/>
          </a:stretch>
        </p:blipFill>
        <p:spPr>
          <a:xfrm>
            <a:off x="1360668" y="3803357"/>
            <a:ext cx="2629361" cy="2445306"/>
          </a:xfrm>
          <a:prstGeom prst="rect">
            <a:avLst/>
          </a:prstGeom>
        </p:spPr>
      </p:pic>
    </p:spTree>
    <p:extLst>
      <p:ext uri="{BB962C8B-B14F-4D97-AF65-F5344CB8AC3E}">
        <p14:creationId xmlns:p14="http://schemas.microsoft.com/office/powerpoint/2010/main" val="927898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769B95-3103-4D01-B996-C7912AF9AC72}"/>
              </a:ext>
            </a:extLst>
          </p:cNvPr>
          <p:cNvSpPr txBox="1"/>
          <p:nvPr/>
        </p:nvSpPr>
        <p:spPr>
          <a:xfrm>
            <a:off x="380010" y="237507"/>
            <a:ext cx="10734029" cy="584775"/>
          </a:xfrm>
          <a:prstGeom prst="rect">
            <a:avLst/>
          </a:prstGeom>
          <a:noFill/>
        </p:spPr>
        <p:txBody>
          <a:bodyPr wrap="none" rtlCol="0">
            <a:spAutoFit/>
          </a:bodyPr>
          <a:lstStyle/>
          <a:p>
            <a:r>
              <a:rPr lang="en-US" sz="3200" b="1" dirty="0">
                <a:latin typeface="Bookman Old Style" panose="02050604050505020204" pitchFamily="18" charset="0"/>
              </a:rPr>
              <a:t>How to conduct a video interview: 5 tips &amp; tricks</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06F3440D-E1B8-4D66-89C9-1C0BC6AA5239}"/>
              </a:ext>
            </a:extLst>
          </p:cNvPr>
          <p:cNvSpPr txBox="1"/>
          <p:nvPr/>
        </p:nvSpPr>
        <p:spPr>
          <a:xfrm>
            <a:off x="380010" y="1038922"/>
            <a:ext cx="11542815" cy="5324535"/>
          </a:xfrm>
          <a:prstGeom prst="rect">
            <a:avLst/>
          </a:prstGeom>
          <a:noFill/>
        </p:spPr>
        <p:txBody>
          <a:bodyPr wrap="square" rtlCol="0">
            <a:spAutoFit/>
          </a:bodyPr>
          <a:lstStyle/>
          <a:p>
            <a:r>
              <a:rPr lang="en-US" sz="2000" dirty="0">
                <a:latin typeface="Bookman Old Style" panose="02050604050505020204" pitchFamily="18" charset="0"/>
              </a:rPr>
              <a:t>1) </a:t>
            </a:r>
            <a:r>
              <a:rPr lang="en-US" sz="2000" b="1" dirty="0">
                <a:latin typeface="Bookman Old Style" panose="02050604050505020204" pitchFamily="18" charset="0"/>
              </a:rPr>
              <a:t>Pay Attention to Details: </a:t>
            </a:r>
            <a:r>
              <a:rPr lang="en-US" sz="2000" dirty="0">
                <a:latin typeface="Bookman Old Style" panose="02050604050505020204" pitchFamily="18" charset="0"/>
              </a:rPr>
              <a:t>Before you start the meeting, take a moment to look around the room. How’s the lighting? What’s in the background? Set the camera at eye level, and make sure the light doesn’t come from behind you. You’ll also want to dress accordingly to appear professional and give off the right impression. And stay away from any bright designs or patterns that can be distracting on camera. Is your furry friend secured? </a:t>
            </a:r>
          </a:p>
          <a:p>
            <a:r>
              <a:rPr lang="en-CA" sz="2000" dirty="0">
                <a:latin typeface="Bookman Old Style" panose="02050604050505020204" pitchFamily="18" charset="0"/>
              </a:rPr>
              <a:t>2) </a:t>
            </a:r>
            <a:r>
              <a:rPr lang="en-CA" sz="2000" b="1" dirty="0">
                <a:latin typeface="Bookman Old Style" panose="02050604050505020204" pitchFamily="18" charset="0"/>
              </a:rPr>
              <a:t>Don’t rush: </a:t>
            </a:r>
            <a:r>
              <a:rPr lang="en-CA" sz="2000" dirty="0">
                <a:latin typeface="Bookman Old Style" panose="02050604050505020204" pitchFamily="18" charset="0"/>
              </a:rPr>
              <a:t>A video interview does take less time but that doesn’t mean you need to rush the process. Take your time and be thorough.</a:t>
            </a:r>
          </a:p>
          <a:p>
            <a:r>
              <a:rPr lang="en-US" sz="2000" dirty="0">
                <a:latin typeface="Bookman Old Style" panose="02050604050505020204" pitchFamily="18" charset="0"/>
              </a:rPr>
              <a:t>3) </a:t>
            </a:r>
            <a:r>
              <a:rPr lang="en-US" sz="2000" b="1" dirty="0">
                <a:latin typeface="Bookman Old Style" panose="02050604050505020204" pitchFamily="18" charset="0"/>
              </a:rPr>
              <a:t>Set the right tone: </a:t>
            </a:r>
            <a:r>
              <a:rPr lang="en-US" sz="2000" dirty="0">
                <a:latin typeface="Bookman Old Style" panose="02050604050505020204" pitchFamily="18" charset="0"/>
              </a:rPr>
              <a:t>With your interview questions, you set the tone for the candidates’ responses. Keep your questions simple and to the point, so that candidates can stay on track.</a:t>
            </a:r>
          </a:p>
          <a:p>
            <a:r>
              <a:rPr lang="en-US" sz="2000" dirty="0">
                <a:latin typeface="Bookman Old Style" panose="02050604050505020204" pitchFamily="18" charset="0"/>
              </a:rPr>
              <a:t>4) </a:t>
            </a:r>
            <a:r>
              <a:rPr lang="en-US" sz="2000" b="1" dirty="0">
                <a:latin typeface="Bookman Old Style" panose="02050604050505020204" pitchFamily="18" charset="0"/>
              </a:rPr>
              <a:t>Clarify your expectations: </a:t>
            </a:r>
            <a:r>
              <a:rPr lang="en-US" sz="2000" dirty="0">
                <a:latin typeface="Bookman Old Style" panose="02050604050505020204" pitchFamily="18" charset="0"/>
              </a:rPr>
              <a:t>Video interviews help create a smooth candidate experience—as long as you make your expectations clear. Let the candidate know the agenda. </a:t>
            </a:r>
          </a:p>
          <a:p>
            <a:r>
              <a:rPr lang="en-US" sz="2000" dirty="0">
                <a:latin typeface="Bookman Old Style" panose="02050604050505020204" pitchFamily="18" charset="0"/>
              </a:rPr>
              <a:t>5) </a:t>
            </a:r>
            <a:r>
              <a:rPr lang="en-US" sz="2000" b="1" dirty="0">
                <a:latin typeface="Bookman Old Style" panose="02050604050505020204" pitchFamily="18" charset="0"/>
              </a:rPr>
              <a:t>Invite candidates to ask questions:  </a:t>
            </a:r>
            <a:r>
              <a:rPr lang="en-US" sz="2000" dirty="0">
                <a:latin typeface="Bookman Old Style" panose="02050604050505020204" pitchFamily="18" charset="0"/>
              </a:rPr>
              <a:t>Giving candidates a chance to ask questions not only shows you care about their concerns—it also helps you identify stand-out candidates. Asking insightful questions is an important way candidates can distinguish themselves from the competition</a:t>
            </a:r>
            <a:r>
              <a:rPr lang="en-US" sz="2000" b="1" dirty="0">
                <a:latin typeface="Bookman Old Style" panose="02050604050505020204" pitchFamily="18" charset="0"/>
              </a:rPr>
              <a:t>.</a:t>
            </a:r>
          </a:p>
        </p:txBody>
      </p:sp>
    </p:spTree>
    <p:extLst>
      <p:ext uri="{BB962C8B-B14F-4D97-AF65-F5344CB8AC3E}">
        <p14:creationId xmlns:p14="http://schemas.microsoft.com/office/powerpoint/2010/main" val="376597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DEB97-311E-4415-AE72-8A8A6D7EA037}"/>
              </a:ext>
            </a:extLst>
          </p:cNvPr>
          <p:cNvSpPr txBox="1"/>
          <p:nvPr/>
        </p:nvSpPr>
        <p:spPr>
          <a:xfrm>
            <a:off x="344384" y="201880"/>
            <a:ext cx="4645824" cy="584775"/>
          </a:xfrm>
          <a:prstGeom prst="rect">
            <a:avLst/>
          </a:prstGeom>
          <a:noFill/>
        </p:spPr>
        <p:txBody>
          <a:bodyPr wrap="none" rtlCol="0">
            <a:spAutoFit/>
          </a:bodyPr>
          <a:lstStyle/>
          <a:p>
            <a:r>
              <a:rPr lang="en-US" sz="3200" b="1" dirty="0">
                <a:latin typeface="Bookman Old Style" panose="02050604050505020204" pitchFamily="18" charset="0"/>
              </a:rPr>
              <a:t>Interview Reminders</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F3A807FE-8667-4083-8422-1FD1B47598B9}"/>
              </a:ext>
            </a:extLst>
          </p:cNvPr>
          <p:cNvSpPr txBox="1"/>
          <p:nvPr/>
        </p:nvSpPr>
        <p:spPr>
          <a:xfrm>
            <a:off x="344384" y="693264"/>
            <a:ext cx="11530941" cy="701730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Bookman Old Style" panose="02050604050505020204" pitchFamily="18" charset="0"/>
              </a:rPr>
              <a:t>Contact HR for assistance as needed </a:t>
            </a:r>
          </a:p>
          <a:p>
            <a:pPr marL="342900" indent="-342900">
              <a:buFont typeface="Arial" panose="020B0604020202020204" pitchFamily="34" charset="0"/>
              <a:buChar char="•"/>
            </a:pPr>
            <a:r>
              <a:rPr lang="en-US" sz="2400" dirty="0">
                <a:latin typeface="Bookman Old Style" panose="02050604050505020204" pitchFamily="18" charset="0"/>
              </a:rPr>
              <a:t>HR will continue to facilitate all postings but work in partnership with each supervisor to expand advertising beyond just Indeed.</a:t>
            </a:r>
          </a:p>
          <a:p>
            <a:pPr marL="342900" indent="-342900">
              <a:buFont typeface="Arial" panose="020B0604020202020204" pitchFamily="34" charset="0"/>
              <a:buChar char="•"/>
            </a:pPr>
            <a:r>
              <a:rPr lang="en-US" sz="2400" dirty="0">
                <a:latin typeface="Bookman Old Style" panose="02050604050505020204" pitchFamily="18" charset="0"/>
              </a:rPr>
              <a:t>Only use the posting provided, if a shorter version is needed ask HR to create. </a:t>
            </a:r>
          </a:p>
          <a:p>
            <a:pPr marL="342900" indent="-342900">
              <a:buFont typeface="Arial" panose="020B0604020202020204" pitchFamily="34" charset="0"/>
              <a:buChar char="•"/>
            </a:pPr>
            <a:r>
              <a:rPr lang="en-US" sz="2400" dirty="0">
                <a:latin typeface="Bookman Old Style" panose="02050604050505020204" pitchFamily="18" charset="0"/>
              </a:rPr>
              <a:t>Only use your Jeffery’s email address or company phone for all contact.</a:t>
            </a:r>
          </a:p>
          <a:p>
            <a:pPr marL="342900" indent="-342900">
              <a:buFont typeface="Arial" panose="020B0604020202020204" pitchFamily="34" charset="0"/>
              <a:buChar char="•"/>
            </a:pPr>
            <a:r>
              <a:rPr lang="en-US" sz="2400" dirty="0">
                <a:latin typeface="Bookman Old Style" panose="02050604050505020204" pitchFamily="18" charset="0"/>
              </a:rPr>
              <a:t>Only ask the same questions to each candidate and document properly!</a:t>
            </a:r>
          </a:p>
          <a:p>
            <a:pPr marL="342900" indent="-342900">
              <a:buFont typeface="Arial" panose="020B0604020202020204" pitchFamily="34" charset="0"/>
              <a:buChar char="•"/>
            </a:pPr>
            <a:r>
              <a:rPr lang="en-US" sz="2400" dirty="0">
                <a:latin typeface="Bookman Old Style" panose="02050604050505020204" pitchFamily="18" charset="0"/>
              </a:rPr>
              <a:t>Offer and provide accommodation for the interview</a:t>
            </a:r>
          </a:p>
          <a:p>
            <a:pPr marL="342900" indent="-342900">
              <a:buFont typeface="Arial" panose="020B0604020202020204" pitchFamily="34" charset="0"/>
              <a:buChar char="•"/>
            </a:pPr>
            <a:r>
              <a:rPr lang="en-US" sz="2400" dirty="0">
                <a:latin typeface="Bookman Old Style" panose="02050604050505020204" pitchFamily="18" charset="0"/>
              </a:rPr>
              <a:t>Share the job description properly! Send to them by email ahead of the interview so they have time to review it! </a:t>
            </a:r>
          </a:p>
          <a:p>
            <a:pPr marL="342900" indent="-342900">
              <a:buFont typeface="Arial" panose="020B0604020202020204" pitchFamily="34" charset="0"/>
              <a:buChar char="•"/>
            </a:pPr>
            <a:r>
              <a:rPr lang="en-US" sz="2400" dirty="0">
                <a:latin typeface="Bookman Old Style" panose="02050604050505020204" pitchFamily="18" charset="0"/>
              </a:rPr>
              <a:t>Confirm they can do key elements of the position </a:t>
            </a:r>
          </a:p>
          <a:p>
            <a:pPr marL="342900" indent="-342900">
              <a:buFont typeface="Arial" panose="020B0604020202020204" pitchFamily="34" charset="0"/>
              <a:buChar char="•"/>
            </a:pPr>
            <a:r>
              <a:rPr lang="en-US" sz="2400" dirty="0">
                <a:latin typeface="Bookman Old Style" panose="02050604050505020204" pitchFamily="18" charset="0"/>
              </a:rPr>
              <a:t>Make sure interview questions comply with the Ontario Human Rights Code</a:t>
            </a:r>
          </a:p>
          <a:p>
            <a:pPr marL="342900" indent="-342900">
              <a:buFont typeface="Arial" panose="020B0604020202020204" pitchFamily="34" charset="0"/>
              <a:buChar char="•"/>
            </a:pPr>
            <a:r>
              <a:rPr lang="en-US" sz="2400" dirty="0">
                <a:latin typeface="Bookman Old Style" panose="02050604050505020204" pitchFamily="18" charset="0"/>
              </a:rPr>
              <a:t>Make non-discriminatory hiring decisions.</a:t>
            </a:r>
          </a:p>
          <a:p>
            <a:pPr marL="342900" indent="-342900">
              <a:buFont typeface="Arial" panose="020B0604020202020204" pitchFamily="34" charset="0"/>
              <a:buChar char="•"/>
            </a:pPr>
            <a:endParaRPr lang="en-US" sz="2400" dirty="0">
              <a:latin typeface="Bookman Old Style" panose="02050604050505020204" pitchFamily="18" charset="0"/>
            </a:endParaRPr>
          </a:p>
          <a:p>
            <a:pPr marL="342900" indent="-342900">
              <a:buFont typeface="Arial" panose="020B0604020202020204" pitchFamily="34" charset="0"/>
              <a:buChar char="•"/>
            </a:pPr>
            <a:endParaRPr lang="en-US" sz="2400" dirty="0">
              <a:latin typeface="Bookman Old Style" panose="02050604050505020204" pitchFamily="18" charset="0"/>
            </a:endParaRPr>
          </a:p>
          <a:p>
            <a:endParaRPr lang="en-US" sz="2400" dirty="0">
              <a:latin typeface="Bookman Old Style" panose="02050604050505020204" pitchFamily="18" charset="0"/>
            </a:endParaRPr>
          </a:p>
          <a:p>
            <a:endParaRPr lang="en-US" sz="2400" dirty="0">
              <a:latin typeface="Bookman Old Style" panose="02050604050505020204" pitchFamily="18" charset="0"/>
            </a:endParaRPr>
          </a:p>
          <a:p>
            <a:r>
              <a:rPr lang="en-US" dirty="0"/>
              <a:t> </a:t>
            </a:r>
          </a:p>
        </p:txBody>
      </p:sp>
    </p:spTree>
    <p:extLst>
      <p:ext uri="{BB962C8B-B14F-4D97-AF65-F5344CB8AC3E}">
        <p14:creationId xmlns:p14="http://schemas.microsoft.com/office/powerpoint/2010/main" val="236924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344BD-E897-4C78-9DE7-B6DEC0C35EDB}"/>
              </a:ext>
            </a:extLst>
          </p:cNvPr>
          <p:cNvSpPr txBox="1"/>
          <p:nvPr/>
        </p:nvSpPr>
        <p:spPr>
          <a:xfrm>
            <a:off x="344384" y="201880"/>
            <a:ext cx="3512500" cy="584775"/>
          </a:xfrm>
          <a:prstGeom prst="rect">
            <a:avLst/>
          </a:prstGeom>
          <a:noFill/>
        </p:spPr>
        <p:txBody>
          <a:bodyPr wrap="none" rtlCol="0">
            <a:spAutoFit/>
          </a:bodyPr>
          <a:lstStyle/>
          <a:p>
            <a:r>
              <a:rPr lang="en-US" sz="3200" b="1" dirty="0">
                <a:latin typeface="Bookman Old Style" panose="02050604050505020204" pitchFamily="18" charset="0"/>
              </a:rPr>
              <a:t>Interview Goals</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1833E37C-CA03-415C-8D88-FFB218B47A62}"/>
              </a:ext>
            </a:extLst>
          </p:cNvPr>
          <p:cNvSpPr txBox="1"/>
          <p:nvPr/>
        </p:nvSpPr>
        <p:spPr>
          <a:xfrm>
            <a:off x="344384" y="786655"/>
            <a:ext cx="11503232"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Bookman Old Style" panose="02050604050505020204" pitchFamily="18" charset="0"/>
              </a:rPr>
              <a:t>Give you an opportunity to meet job candidates face-to-face</a:t>
            </a:r>
          </a:p>
          <a:p>
            <a:pPr marL="285750" indent="-285750">
              <a:buFont typeface="Arial" panose="020B0604020202020204" pitchFamily="34" charset="0"/>
              <a:buChar char="•"/>
            </a:pPr>
            <a:r>
              <a:rPr lang="en-US" sz="2400" dirty="0">
                <a:latin typeface="Bookman Old Style" panose="02050604050505020204" pitchFamily="18" charset="0"/>
              </a:rPr>
              <a:t>The job of the interviewer is to ask questions and listen for predictive information from candidates. Candidates should do approximately 80% of the talking, interviewers 20%.</a:t>
            </a:r>
          </a:p>
          <a:p>
            <a:pPr marL="285750" indent="-285750">
              <a:buFont typeface="Arial" panose="020B0604020202020204" pitchFamily="34" charset="0"/>
              <a:buChar char="•"/>
            </a:pPr>
            <a:r>
              <a:rPr lang="en-US" sz="2400" dirty="0">
                <a:latin typeface="Bookman Old Style" panose="02050604050505020204" pitchFamily="18" charset="0"/>
              </a:rPr>
              <a:t>Helps you to assess a candidate’s strengths, weaknesses, and suitability for the job</a:t>
            </a:r>
          </a:p>
          <a:p>
            <a:pPr marL="285750" indent="-285750">
              <a:buFont typeface="Arial" panose="020B0604020202020204" pitchFamily="34" charset="0"/>
              <a:buChar char="•"/>
            </a:pPr>
            <a:r>
              <a:rPr lang="en-US" sz="2400" dirty="0">
                <a:latin typeface="Bookman Old Style" panose="02050604050505020204" pitchFamily="18" charset="0"/>
              </a:rPr>
              <a:t>Provide you with the information you need for making the best hiring decisions</a:t>
            </a:r>
          </a:p>
          <a:p>
            <a:pPr marL="285750" indent="-285750">
              <a:buFont typeface="Arial" panose="020B0604020202020204" pitchFamily="34" charset="0"/>
              <a:buChar char="•"/>
            </a:pPr>
            <a:r>
              <a:rPr lang="en-US" sz="2400" dirty="0">
                <a:latin typeface="Bookman Old Style" panose="02050604050505020204" pitchFamily="18" charset="0"/>
              </a:rPr>
              <a:t>To provide information about the organization and “sell” the position.</a:t>
            </a:r>
          </a:p>
          <a:p>
            <a:pPr marL="285750" indent="-285750">
              <a:buFont typeface="Arial" panose="020B0604020202020204" pitchFamily="34" charset="0"/>
              <a:buChar char="•"/>
            </a:pPr>
            <a:r>
              <a:rPr lang="en-US" sz="2400" dirty="0">
                <a:latin typeface="Bookman Old Style" panose="02050604050505020204" pitchFamily="18" charset="0"/>
              </a:rPr>
              <a:t>To determine proper fit: </a:t>
            </a:r>
          </a:p>
          <a:p>
            <a:pPr marL="1258888">
              <a:buFont typeface="Wingdings" panose="05000000000000000000" pitchFamily="2" charset="2"/>
              <a:buChar char="v"/>
            </a:pPr>
            <a:r>
              <a:rPr lang="en-US" sz="2400" dirty="0">
                <a:latin typeface="Bookman Old Style" panose="02050604050505020204" pitchFamily="18" charset="0"/>
              </a:rPr>
              <a:t>Job: Knowledge, Skills and Abilities</a:t>
            </a:r>
          </a:p>
          <a:p>
            <a:pPr marL="1258888">
              <a:buFont typeface="Wingdings" panose="05000000000000000000" pitchFamily="2" charset="2"/>
              <a:buChar char="v"/>
            </a:pPr>
            <a:r>
              <a:rPr lang="en-US" sz="2400" dirty="0">
                <a:latin typeface="Bookman Old Style" panose="02050604050505020204" pitchFamily="18" charset="0"/>
              </a:rPr>
              <a:t>Schedule Availability</a:t>
            </a:r>
          </a:p>
          <a:p>
            <a:pPr marL="355600" indent="-355600">
              <a:buFont typeface="Arial" panose="020B0604020202020204" pitchFamily="34" charset="0"/>
              <a:buChar char="•"/>
            </a:pPr>
            <a:endParaRPr lang="en-US" sz="2400" dirty="0">
              <a:latin typeface="Bookman Old Style" panose="02050604050505020204" pitchFamily="18" charset="0"/>
            </a:endParaRPr>
          </a:p>
          <a:p>
            <a:pPr marL="285750" indent="-285750">
              <a:buFont typeface="Arial" panose="020B0604020202020204" pitchFamily="34" charset="0"/>
              <a:buChar char="•"/>
            </a:pPr>
            <a:endParaRPr lang="en-US" sz="2400" dirty="0">
              <a:latin typeface="Bookman Old Style" panose="02050604050505020204" pitchFamily="18" charset="0"/>
            </a:endParaRPr>
          </a:p>
        </p:txBody>
      </p:sp>
      <p:pic>
        <p:nvPicPr>
          <p:cNvPr id="4" name="Picture 3">
            <a:extLst>
              <a:ext uri="{FF2B5EF4-FFF2-40B4-BE49-F238E27FC236}">
                <a16:creationId xmlns:a16="http://schemas.microsoft.com/office/drawing/2014/main" id="{D3B005FE-87CB-4864-A1D7-B05DFCF63C65}"/>
              </a:ext>
            </a:extLst>
          </p:cNvPr>
          <p:cNvPicPr>
            <a:picLocks noChangeAspect="1"/>
          </p:cNvPicPr>
          <p:nvPr/>
        </p:nvPicPr>
        <p:blipFill>
          <a:blip r:embed="rId2"/>
          <a:stretch>
            <a:fillRect/>
          </a:stretch>
        </p:blipFill>
        <p:spPr>
          <a:xfrm>
            <a:off x="8135835" y="4187350"/>
            <a:ext cx="3347604" cy="2054212"/>
          </a:xfrm>
          <a:prstGeom prst="rect">
            <a:avLst/>
          </a:prstGeom>
        </p:spPr>
      </p:pic>
    </p:spTree>
    <p:extLst>
      <p:ext uri="{BB962C8B-B14F-4D97-AF65-F5344CB8AC3E}">
        <p14:creationId xmlns:p14="http://schemas.microsoft.com/office/powerpoint/2010/main" val="23137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B9F48-F1B8-4AF1-B900-7EA6FFA84B7C}"/>
              </a:ext>
            </a:extLst>
          </p:cNvPr>
          <p:cNvSpPr txBox="1"/>
          <p:nvPr/>
        </p:nvSpPr>
        <p:spPr>
          <a:xfrm>
            <a:off x="403761" y="405939"/>
            <a:ext cx="3733714" cy="584775"/>
          </a:xfrm>
          <a:prstGeom prst="rect">
            <a:avLst/>
          </a:prstGeom>
          <a:noFill/>
        </p:spPr>
        <p:txBody>
          <a:bodyPr wrap="none" rtlCol="0">
            <a:spAutoFit/>
          </a:bodyPr>
          <a:lstStyle/>
          <a:p>
            <a:r>
              <a:rPr lang="en-US" sz="3200" b="1" dirty="0">
                <a:latin typeface="Bookman Old Style" panose="02050604050505020204" pitchFamily="18" charset="0"/>
              </a:rPr>
              <a:t>Interview Don’ts</a:t>
            </a:r>
            <a:endParaRPr lang="en-CA" sz="3200" b="1" dirty="0">
              <a:latin typeface="Bookman Old Style" panose="02050604050505020204" pitchFamily="18" charset="0"/>
            </a:endParaRPr>
          </a:p>
        </p:txBody>
      </p:sp>
      <p:pic>
        <p:nvPicPr>
          <p:cNvPr id="3" name="Picture 2">
            <a:extLst>
              <a:ext uri="{FF2B5EF4-FFF2-40B4-BE49-F238E27FC236}">
                <a16:creationId xmlns:a16="http://schemas.microsoft.com/office/drawing/2014/main" id="{E8006EC7-B4EF-4A10-9B49-345715897C6B}"/>
              </a:ext>
            </a:extLst>
          </p:cNvPr>
          <p:cNvPicPr>
            <a:picLocks noChangeAspect="1"/>
          </p:cNvPicPr>
          <p:nvPr/>
        </p:nvPicPr>
        <p:blipFill>
          <a:blip r:embed="rId2"/>
          <a:stretch>
            <a:fillRect/>
          </a:stretch>
        </p:blipFill>
        <p:spPr>
          <a:xfrm>
            <a:off x="7422077" y="1653554"/>
            <a:ext cx="4188032" cy="3222052"/>
          </a:xfrm>
          <a:prstGeom prst="rect">
            <a:avLst/>
          </a:prstGeom>
        </p:spPr>
      </p:pic>
      <p:sp>
        <p:nvSpPr>
          <p:cNvPr id="4" name="TextBox 3">
            <a:extLst>
              <a:ext uri="{FF2B5EF4-FFF2-40B4-BE49-F238E27FC236}">
                <a16:creationId xmlns:a16="http://schemas.microsoft.com/office/drawing/2014/main" id="{EBF67B16-BB96-4196-8682-BC2DA9C99501}"/>
              </a:ext>
            </a:extLst>
          </p:cNvPr>
          <p:cNvSpPr txBox="1"/>
          <p:nvPr/>
        </p:nvSpPr>
        <p:spPr>
          <a:xfrm>
            <a:off x="261256" y="1142915"/>
            <a:ext cx="7053943"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Bookman Old Style" panose="02050604050505020204" pitchFamily="18" charset="0"/>
              </a:rPr>
              <a:t>Do not ask discriminatory questions</a:t>
            </a:r>
          </a:p>
          <a:p>
            <a:pPr marL="457200" indent="-457200">
              <a:buFont typeface="Arial" panose="020B0604020202020204" pitchFamily="34" charset="0"/>
              <a:buChar char="•"/>
            </a:pPr>
            <a:r>
              <a:rPr lang="en-US" sz="3200" dirty="0">
                <a:latin typeface="Bookman Old Style" panose="02050604050505020204" pitchFamily="18" charset="0"/>
              </a:rPr>
              <a:t>Do not ask personal questions</a:t>
            </a:r>
          </a:p>
          <a:p>
            <a:pPr marL="457200" indent="-457200">
              <a:buFont typeface="Arial" panose="020B0604020202020204" pitchFamily="34" charset="0"/>
              <a:buChar char="•"/>
            </a:pPr>
            <a:r>
              <a:rPr lang="en-US" sz="3200" dirty="0">
                <a:latin typeface="Bookman Old Style" panose="02050604050505020204" pitchFamily="18" charset="0"/>
              </a:rPr>
              <a:t>Do not allow superficial impressions to influence your decision</a:t>
            </a:r>
          </a:p>
          <a:p>
            <a:pPr marL="457200" indent="-457200">
              <a:buFont typeface="Arial" panose="020B0604020202020204" pitchFamily="34" charset="0"/>
              <a:buChar char="•"/>
            </a:pPr>
            <a:r>
              <a:rPr lang="en-US" sz="3200" dirty="0">
                <a:latin typeface="Bookman Old Style" panose="02050604050505020204" pitchFamily="18" charset="0"/>
              </a:rPr>
              <a:t>Do not allow new recruiting procedures (Video Interviews, Physical Distancing) to influence your decision. </a:t>
            </a:r>
          </a:p>
        </p:txBody>
      </p:sp>
    </p:spTree>
    <p:extLst>
      <p:ext uri="{BB962C8B-B14F-4D97-AF65-F5344CB8AC3E}">
        <p14:creationId xmlns:p14="http://schemas.microsoft.com/office/powerpoint/2010/main" val="46928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E39578-7319-4729-818F-701365CF0B3E}"/>
              </a:ext>
            </a:extLst>
          </p:cNvPr>
          <p:cNvSpPr txBox="1"/>
          <p:nvPr/>
        </p:nvSpPr>
        <p:spPr>
          <a:xfrm>
            <a:off x="665018" y="431163"/>
            <a:ext cx="3882794" cy="584775"/>
          </a:xfrm>
          <a:prstGeom prst="rect">
            <a:avLst/>
          </a:prstGeom>
          <a:noFill/>
        </p:spPr>
        <p:txBody>
          <a:bodyPr wrap="none" rtlCol="0">
            <a:spAutoFit/>
          </a:bodyPr>
          <a:lstStyle/>
          <a:p>
            <a:r>
              <a:rPr lang="en-US" sz="3200" b="1" dirty="0">
                <a:latin typeface="Bookman Old Style" panose="02050604050505020204" pitchFamily="18" charset="0"/>
              </a:rPr>
              <a:t>Do Remember…. </a:t>
            </a:r>
            <a:endParaRPr lang="en-CA" sz="3200" b="1" dirty="0">
              <a:latin typeface="Bookman Old Style" panose="02050604050505020204" pitchFamily="18" charset="0"/>
            </a:endParaRPr>
          </a:p>
        </p:txBody>
      </p:sp>
      <p:sp>
        <p:nvSpPr>
          <p:cNvPr id="4" name="TextBox 3">
            <a:extLst>
              <a:ext uri="{FF2B5EF4-FFF2-40B4-BE49-F238E27FC236}">
                <a16:creationId xmlns:a16="http://schemas.microsoft.com/office/drawing/2014/main" id="{71514561-0C61-4610-A208-2D83C0DB860B}"/>
              </a:ext>
            </a:extLst>
          </p:cNvPr>
          <p:cNvSpPr txBox="1"/>
          <p:nvPr/>
        </p:nvSpPr>
        <p:spPr>
          <a:xfrm>
            <a:off x="486888" y="1240802"/>
            <a:ext cx="1067591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Bookman Old Style" panose="02050604050505020204" pitchFamily="18" charset="0"/>
              </a:rPr>
              <a:t>Probing or follow up questions will encourage further conversation. These questions can elicit useful information beyond rehearsed responses. Basic example: </a:t>
            </a:r>
          </a:p>
          <a:p>
            <a:pPr marL="342900" indent="-342900">
              <a:buFont typeface="Arial" panose="020B0604020202020204" pitchFamily="34" charset="0"/>
              <a:buChar char="•"/>
            </a:pPr>
            <a:r>
              <a:rPr lang="en-US" sz="2400" dirty="0">
                <a:latin typeface="Bookman Old Style" panose="02050604050505020204" pitchFamily="18" charset="0"/>
              </a:rPr>
              <a:t>“Can you provide more detail on that?” or “Then what did you do?”</a:t>
            </a:r>
          </a:p>
          <a:p>
            <a:pPr marL="342900" indent="-342900">
              <a:buFont typeface="Arial" panose="020B0604020202020204" pitchFamily="34" charset="0"/>
              <a:buChar char="•"/>
            </a:pPr>
            <a:r>
              <a:rPr lang="en-US" sz="2400" dirty="0">
                <a:latin typeface="Bookman Old Style" panose="02050604050505020204" pitchFamily="18" charset="0"/>
              </a:rPr>
              <a:t>Give an expected start date for the job</a:t>
            </a:r>
          </a:p>
          <a:p>
            <a:pPr marL="342900" indent="-342900">
              <a:buFont typeface="Arial" panose="020B0604020202020204" pitchFamily="34" charset="0"/>
              <a:buChar char="•"/>
            </a:pPr>
            <a:r>
              <a:rPr lang="en-US" sz="2400" dirty="0">
                <a:latin typeface="Bookman Old Style" panose="02050604050505020204" pitchFamily="18" charset="0"/>
              </a:rPr>
              <a:t>Describe the next steps</a:t>
            </a:r>
          </a:p>
          <a:p>
            <a:pPr marL="342900" indent="-342900">
              <a:buFont typeface="Arial" panose="020B0604020202020204" pitchFamily="34" charset="0"/>
              <a:buChar char="•"/>
            </a:pPr>
            <a:r>
              <a:rPr lang="en-US" sz="2400" dirty="0">
                <a:latin typeface="Bookman Old Style" panose="02050604050505020204" pitchFamily="18" charset="0"/>
              </a:rPr>
              <a:t>End each interview with follow up. “I will make a decision in (blank) days.. and commit to getting back to every candidate who takes time to interview with you.  Even if its an email thanking them for their time but saying you’ve hired another candidate. (sample emails will be provided). </a:t>
            </a:r>
          </a:p>
          <a:p>
            <a:pPr marL="342900" indent="-342900">
              <a:buFont typeface="Arial" panose="020B0604020202020204" pitchFamily="34" charset="0"/>
              <a:buChar char="•"/>
            </a:pPr>
            <a:r>
              <a:rPr lang="en-US" sz="2400" dirty="0">
                <a:latin typeface="Bookman Old Style" panose="02050604050505020204" pitchFamily="18" charset="0"/>
              </a:rPr>
              <a:t>Thank candidates for meeting with you. </a:t>
            </a:r>
          </a:p>
          <a:p>
            <a:pPr marL="342900" indent="-342900">
              <a:buFont typeface="Arial" panose="020B0604020202020204" pitchFamily="34" charset="0"/>
              <a:buChar char="•"/>
            </a:pPr>
            <a:endParaRPr lang="en-US" sz="2400" dirty="0">
              <a:latin typeface="Bookman Old Style" panose="02050604050505020204" pitchFamily="18" charset="0"/>
            </a:endParaRPr>
          </a:p>
        </p:txBody>
      </p:sp>
    </p:spTree>
    <p:extLst>
      <p:ext uri="{BB962C8B-B14F-4D97-AF65-F5344CB8AC3E}">
        <p14:creationId xmlns:p14="http://schemas.microsoft.com/office/powerpoint/2010/main" val="239893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1231E-05E5-422D-A7BD-AB68D7480653}"/>
              </a:ext>
            </a:extLst>
          </p:cNvPr>
          <p:cNvPicPr>
            <a:picLocks noChangeAspect="1"/>
          </p:cNvPicPr>
          <p:nvPr/>
        </p:nvPicPr>
        <p:blipFill>
          <a:blip r:embed="rId2"/>
          <a:stretch>
            <a:fillRect/>
          </a:stretch>
        </p:blipFill>
        <p:spPr>
          <a:xfrm>
            <a:off x="395110" y="490717"/>
            <a:ext cx="4157832" cy="859611"/>
          </a:xfrm>
          <a:prstGeom prst="rect">
            <a:avLst/>
          </a:prstGeom>
        </p:spPr>
      </p:pic>
      <p:sp>
        <p:nvSpPr>
          <p:cNvPr id="3" name="TextBox 2">
            <a:extLst>
              <a:ext uri="{FF2B5EF4-FFF2-40B4-BE49-F238E27FC236}">
                <a16:creationId xmlns:a16="http://schemas.microsoft.com/office/drawing/2014/main" id="{E847DC8A-DC8E-4F01-9C3C-8EDDB43A74E0}"/>
              </a:ext>
            </a:extLst>
          </p:cNvPr>
          <p:cNvSpPr txBox="1"/>
          <p:nvPr/>
        </p:nvSpPr>
        <p:spPr>
          <a:xfrm>
            <a:off x="665018" y="1413162"/>
            <a:ext cx="11091553"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Bookman Old Style" panose="02050604050505020204" pitchFamily="18" charset="0"/>
              </a:rPr>
              <a:t>Notes should be factual</a:t>
            </a:r>
          </a:p>
          <a:p>
            <a:pPr marL="457200" indent="-457200">
              <a:buFont typeface="Arial" panose="020B0604020202020204" pitchFamily="34" charset="0"/>
              <a:buChar char="•"/>
            </a:pPr>
            <a:r>
              <a:rPr lang="en-US" sz="3200" dirty="0">
                <a:latin typeface="Bookman Old Style" panose="02050604050505020204" pitchFamily="18" charset="0"/>
              </a:rPr>
              <a:t>Avoid any opinions or personal biases</a:t>
            </a:r>
          </a:p>
          <a:p>
            <a:pPr marL="457200" indent="-457200">
              <a:buFont typeface="Arial" panose="020B0604020202020204" pitchFamily="34" charset="0"/>
              <a:buChar char="•"/>
            </a:pPr>
            <a:r>
              <a:rPr lang="en-US" sz="3200" dirty="0">
                <a:latin typeface="Bookman Old Style" panose="02050604050505020204" pitchFamily="18" charset="0"/>
              </a:rPr>
              <a:t>Include job-related information only</a:t>
            </a:r>
          </a:p>
          <a:p>
            <a:pPr marL="457200" indent="-457200">
              <a:buFont typeface="Arial" panose="020B0604020202020204" pitchFamily="34" charset="0"/>
              <a:buChar char="•"/>
            </a:pPr>
            <a:r>
              <a:rPr lang="en-US" sz="3200" dirty="0">
                <a:latin typeface="Bookman Old Style" panose="02050604050505020204" pitchFamily="18" charset="0"/>
              </a:rPr>
              <a:t>Keep notes on file for at least 6 months</a:t>
            </a:r>
          </a:p>
          <a:p>
            <a:pPr marL="457200" indent="-457200">
              <a:buFont typeface="Arial" panose="020B0604020202020204" pitchFamily="34" charset="0"/>
              <a:buChar char="•"/>
            </a:pPr>
            <a:r>
              <a:rPr lang="en-US" sz="3200" dirty="0">
                <a:latin typeface="Bookman Old Style" panose="02050604050505020204" pitchFamily="18" charset="0"/>
              </a:rPr>
              <a:t>Interviews are an essential part of the hiring process</a:t>
            </a:r>
          </a:p>
          <a:p>
            <a:pPr marL="457200" indent="-457200">
              <a:buFont typeface="Arial" panose="020B0604020202020204" pitchFamily="34" charset="0"/>
              <a:buChar char="•"/>
            </a:pPr>
            <a:r>
              <a:rPr lang="en-US" sz="3200" dirty="0">
                <a:latin typeface="Bookman Old Style" panose="02050604050505020204" pitchFamily="18" charset="0"/>
              </a:rPr>
              <a:t>You need to be a skilled interviewer</a:t>
            </a:r>
          </a:p>
          <a:p>
            <a:pPr marL="457200" indent="-457200">
              <a:buFont typeface="Arial" panose="020B0604020202020204" pitchFamily="34" charset="0"/>
              <a:buChar char="•"/>
            </a:pPr>
            <a:r>
              <a:rPr lang="en-US" sz="3200" dirty="0">
                <a:latin typeface="Bookman Old Style" panose="02050604050505020204" pitchFamily="18" charset="0"/>
              </a:rPr>
              <a:t>You must be able to plan, conduct, and evaluate interviews with job candidates</a:t>
            </a:r>
          </a:p>
          <a:p>
            <a:pPr marL="457200" indent="-457200">
              <a:buFont typeface="Arial" panose="020B0604020202020204" pitchFamily="34" charset="0"/>
              <a:buChar char="•"/>
            </a:pPr>
            <a:endParaRPr lang="en-US" sz="3200" dirty="0">
              <a:latin typeface="Bookman Old Style" panose="02050604050505020204" pitchFamily="18" charset="0"/>
            </a:endParaRPr>
          </a:p>
        </p:txBody>
      </p:sp>
    </p:spTree>
    <p:extLst>
      <p:ext uri="{BB962C8B-B14F-4D97-AF65-F5344CB8AC3E}">
        <p14:creationId xmlns:p14="http://schemas.microsoft.com/office/powerpoint/2010/main" val="505446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0ACBA-4926-43A1-A807-4BD0DD98FA58}"/>
              </a:ext>
            </a:extLst>
          </p:cNvPr>
          <p:cNvSpPr txBox="1"/>
          <p:nvPr/>
        </p:nvSpPr>
        <p:spPr>
          <a:xfrm>
            <a:off x="256507" y="1451162"/>
            <a:ext cx="11500064"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Bookman Old Style" panose="02050604050505020204" pitchFamily="18" charset="0"/>
              </a:rPr>
              <a:t>Keep in mind that the job is of physical nature, make sure this is very clear in the job interview. </a:t>
            </a:r>
          </a:p>
          <a:p>
            <a:pPr marL="342900" indent="-342900">
              <a:buFont typeface="Arial" panose="020B0604020202020204" pitchFamily="34" charset="0"/>
              <a:buChar char="•"/>
            </a:pPr>
            <a:endParaRPr lang="en-US" sz="2800" dirty="0">
              <a:latin typeface="Bookman Old Style" panose="02050604050505020204" pitchFamily="18" charset="0"/>
            </a:endParaRPr>
          </a:p>
          <a:p>
            <a:pPr marL="342900" indent="-342900">
              <a:buFont typeface="Arial" panose="020B0604020202020204" pitchFamily="34" charset="0"/>
              <a:buChar char="•"/>
            </a:pPr>
            <a:r>
              <a:rPr lang="en-US" sz="2800" dirty="0">
                <a:latin typeface="Bookman Old Style" panose="02050604050505020204" pitchFamily="18" charset="0"/>
              </a:rPr>
              <a:t>Be sure to clearly outline schedule expectations. </a:t>
            </a:r>
          </a:p>
          <a:p>
            <a:pPr marL="342900" indent="-342900">
              <a:buFont typeface="Arial" panose="020B0604020202020204" pitchFamily="34" charset="0"/>
              <a:buChar char="•"/>
            </a:pPr>
            <a:endParaRPr lang="en-US" sz="2800" dirty="0">
              <a:latin typeface="Bookman Old Style" panose="02050604050505020204" pitchFamily="18" charset="0"/>
            </a:endParaRPr>
          </a:p>
          <a:p>
            <a:pPr marL="342900" indent="-342900">
              <a:buFont typeface="Arial" panose="020B0604020202020204" pitchFamily="34" charset="0"/>
              <a:buChar char="•"/>
            </a:pPr>
            <a:r>
              <a:rPr lang="en-US" sz="2800" dirty="0">
                <a:latin typeface="Bookman Old Style" panose="02050604050505020204" pitchFamily="18" charset="0"/>
              </a:rPr>
              <a:t>Clarify that regular communication is necessary for the job.  Access to email and/or phone are great ways to be successful in these positions! </a:t>
            </a:r>
          </a:p>
          <a:p>
            <a:pPr marL="342900" indent="-342900">
              <a:buFont typeface="Arial" panose="020B0604020202020204" pitchFamily="34" charset="0"/>
              <a:buChar char="•"/>
            </a:pPr>
            <a:endParaRPr lang="en-US" sz="2800" dirty="0">
              <a:latin typeface="Bookman Old Style" panose="02050604050505020204" pitchFamily="18" charset="0"/>
            </a:endParaRPr>
          </a:p>
          <a:p>
            <a:pPr marL="342900" indent="-342900">
              <a:buFont typeface="Arial" panose="020B0604020202020204" pitchFamily="34" charset="0"/>
              <a:buChar char="•"/>
            </a:pPr>
            <a:r>
              <a:rPr lang="en-US" sz="2800" dirty="0">
                <a:latin typeface="Bookman Old Style" panose="02050604050505020204" pitchFamily="18" charset="0"/>
              </a:rPr>
              <a:t>Don’t leave anything “hidden” .  No Surprises = A Happy Hire!</a:t>
            </a:r>
          </a:p>
        </p:txBody>
      </p:sp>
      <p:pic>
        <p:nvPicPr>
          <p:cNvPr id="3" name="Picture 2">
            <a:extLst>
              <a:ext uri="{FF2B5EF4-FFF2-40B4-BE49-F238E27FC236}">
                <a16:creationId xmlns:a16="http://schemas.microsoft.com/office/drawing/2014/main" id="{ACE1D881-63C9-44EE-810E-EBB5ECCAFE50}"/>
              </a:ext>
            </a:extLst>
          </p:cNvPr>
          <p:cNvPicPr>
            <a:picLocks noChangeAspect="1"/>
          </p:cNvPicPr>
          <p:nvPr/>
        </p:nvPicPr>
        <p:blipFill>
          <a:blip r:embed="rId2"/>
          <a:stretch>
            <a:fillRect/>
          </a:stretch>
        </p:blipFill>
        <p:spPr>
          <a:xfrm>
            <a:off x="406985" y="585455"/>
            <a:ext cx="4157832" cy="865707"/>
          </a:xfrm>
          <a:prstGeom prst="rect">
            <a:avLst/>
          </a:prstGeom>
        </p:spPr>
      </p:pic>
    </p:spTree>
    <p:extLst>
      <p:ext uri="{BB962C8B-B14F-4D97-AF65-F5344CB8AC3E}">
        <p14:creationId xmlns:p14="http://schemas.microsoft.com/office/powerpoint/2010/main" val="10225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0837E6-C71E-4F1E-B637-99AE0A11A9D6}"/>
              </a:ext>
            </a:extLst>
          </p:cNvPr>
          <p:cNvSpPr>
            <a:spLocks noGrp="1"/>
          </p:cNvSpPr>
          <p:nvPr>
            <p:ph type="title"/>
          </p:nvPr>
        </p:nvSpPr>
        <p:spPr>
          <a:xfrm>
            <a:off x="495285" y="4994998"/>
            <a:ext cx="11696700" cy="832104"/>
          </a:xfrm>
        </p:spPr>
        <p:txBody>
          <a:bodyPr/>
          <a:lstStyle/>
          <a:p>
            <a:r>
              <a:rPr lang="en-US" dirty="0"/>
              <a:t>The Goal Remains the Same; </a:t>
            </a:r>
            <a:r>
              <a:rPr lang="en-US" b="1" dirty="0"/>
              <a:t>Hire a Strong Team for the Season </a:t>
            </a:r>
            <a:endParaRPr lang="en-CA" b="1" dirty="0"/>
          </a:p>
        </p:txBody>
      </p:sp>
      <p:pic>
        <p:nvPicPr>
          <p:cNvPr id="10" name="Picture Placeholder 9">
            <a:extLst>
              <a:ext uri="{FF2B5EF4-FFF2-40B4-BE49-F238E27FC236}">
                <a16:creationId xmlns:a16="http://schemas.microsoft.com/office/drawing/2014/main" id="{9FE5A42B-3F68-48BB-AB13-80A515B102E5}"/>
              </a:ext>
            </a:extLst>
          </p:cNvPr>
          <p:cNvPicPr>
            <a:picLocks noGrp="1" noChangeAspect="1"/>
          </p:cNvPicPr>
          <p:nvPr>
            <p:ph type="pic" idx="1"/>
          </p:nvPr>
        </p:nvPicPr>
        <p:blipFill>
          <a:blip r:embed="rId2"/>
          <a:srcRect t="10255" b="10255"/>
          <a:stretch>
            <a:fillRect/>
          </a:stretch>
        </p:blipFill>
        <p:spPr>
          <a:xfrm>
            <a:off x="0" y="0"/>
            <a:ext cx="12191985" cy="4915076"/>
          </a:xfrm>
          <a:prstGeom prst="rect">
            <a:avLst/>
          </a:prstGeom>
        </p:spPr>
      </p:pic>
      <p:sp>
        <p:nvSpPr>
          <p:cNvPr id="9" name="Text Placeholder 8">
            <a:extLst>
              <a:ext uri="{FF2B5EF4-FFF2-40B4-BE49-F238E27FC236}">
                <a16:creationId xmlns:a16="http://schemas.microsoft.com/office/drawing/2014/main" id="{4AD69023-7131-42B7-883C-9DF94AA98128}"/>
              </a:ext>
            </a:extLst>
          </p:cNvPr>
          <p:cNvSpPr>
            <a:spLocks noGrp="1"/>
          </p:cNvSpPr>
          <p:nvPr>
            <p:ph type="body" sz="half" idx="2"/>
          </p:nvPr>
        </p:nvSpPr>
        <p:spPr/>
        <p:txBody>
          <a:bodyPr>
            <a:normAutofit/>
          </a:bodyPr>
          <a:lstStyle/>
          <a:p>
            <a:pPr algn="ctr"/>
            <a:r>
              <a:rPr lang="en-US" sz="3600" dirty="0">
                <a:latin typeface="Bookman Old Style" panose="02050604050505020204" pitchFamily="18" charset="0"/>
              </a:rPr>
              <a:t>Only the Methods Will Change </a:t>
            </a:r>
            <a:endParaRPr lang="en-CA" sz="3600" dirty="0">
              <a:latin typeface="Bookman Old Style" panose="02050604050505020204" pitchFamily="18" charset="0"/>
            </a:endParaRPr>
          </a:p>
        </p:txBody>
      </p:sp>
    </p:spTree>
    <p:extLst>
      <p:ext uri="{BB962C8B-B14F-4D97-AF65-F5344CB8AC3E}">
        <p14:creationId xmlns:p14="http://schemas.microsoft.com/office/powerpoint/2010/main" val="1447819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F9BE7-F385-4718-AF0F-5C0D65EDDFBC}"/>
              </a:ext>
            </a:extLst>
          </p:cNvPr>
          <p:cNvSpPr txBox="1"/>
          <p:nvPr/>
        </p:nvSpPr>
        <p:spPr>
          <a:xfrm>
            <a:off x="522513" y="403761"/>
            <a:ext cx="3954483" cy="584775"/>
          </a:xfrm>
          <a:prstGeom prst="rect">
            <a:avLst/>
          </a:prstGeom>
          <a:noFill/>
        </p:spPr>
        <p:txBody>
          <a:bodyPr wrap="square" rtlCol="0">
            <a:spAutoFit/>
          </a:bodyPr>
          <a:lstStyle/>
          <a:p>
            <a:r>
              <a:rPr lang="en-CA" sz="3200" b="1" dirty="0">
                <a:latin typeface="Bookman Old Style" panose="02050604050505020204" pitchFamily="18" charset="0"/>
              </a:rPr>
              <a:t>Diversity Hiring</a:t>
            </a:r>
          </a:p>
        </p:txBody>
      </p:sp>
      <p:sp>
        <p:nvSpPr>
          <p:cNvPr id="3" name="TextBox 2">
            <a:extLst>
              <a:ext uri="{FF2B5EF4-FFF2-40B4-BE49-F238E27FC236}">
                <a16:creationId xmlns:a16="http://schemas.microsoft.com/office/drawing/2014/main" id="{4185D12E-4FF6-40B0-87BC-712BA52FA582}"/>
              </a:ext>
            </a:extLst>
          </p:cNvPr>
          <p:cNvSpPr txBox="1"/>
          <p:nvPr/>
        </p:nvSpPr>
        <p:spPr>
          <a:xfrm>
            <a:off x="285006" y="1122463"/>
            <a:ext cx="11450031" cy="366254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Bookman Old Style" panose="02050604050505020204" pitchFamily="18" charset="0"/>
              </a:rPr>
              <a:t>According to Monster research, more than four in five (86%) candidates globally say diversity, equity and inclusion (DEI) in the workplace is important to them. </a:t>
            </a:r>
          </a:p>
          <a:p>
            <a:pPr marL="342900" indent="-342900">
              <a:buFont typeface="Arial" panose="020B0604020202020204" pitchFamily="34" charset="0"/>
              <a:buChar char="•"/>
            </a:pPr>
            <a:r>
              <a:rPr lang="en-US" sz="2400" dirty="0">
                <a:latin typeface="Bookman Old Style" panose="02050604050505020204" pitchFamily="18" charset="0"/>
              </a:rPr>
              <a:t>Additional research found that 62% of people would go as far as turning down a job offer if came from a culture that didn’t support a diverse workforce.</a:t>
            </a:r>
          </a:p>
          <a:p>
            <a:pPr marL="342900" indent="-342900">
              <a:buFont typeface="Arial" panose="020B0604020202020204" pitchFamily="34" charset="0"/>
              <a:buChar char="•"/>
            </a:pPr>
            <a:r>
              <a:rPr lang="en-US" sz="2400" dirty="0">
                <a:latin typeface="Bookman Old Style" panose="02050604050505020204" pitchFamily="18" charset="0"/>
              </a:rPr>
              <a:t>Try to look at candidates who you normally may consider to be an untapped talent. </a:t>
            </a:r>
          </a:p>
          <a:p>
            <a:pPr marL="342900" indent="-342900">
              <a:buFont typeface="Arial" panose="020B0604020202020204" pitchFamily="34" charset="0"/>
              <a:buChar char="•"/>
            </a:pPr>
            <a:endParaRPr lang="en-US" sz="2000" dirty="0">
              <a:latin typeface="Bookman Old Style" panose="02050604050505020204" pitchFamily="18" charset="0"/>
            </a:endParaRPr>
          </a:p>
          <a:p>
            <a:endParaRPr lang="en-CA" sz="2000" dirty="0">
              <a:latin typeface="Bookman Old Style" panose="02050604050505020204" pitchFamily="18" charset="0"/>
            </a:endParaRPr>
          </a:p>
        </p:txBody>
      </p:sp>
      <p:sp>
        <p:nvSpPr>
          <p:cNvPr id="4" name="TextBox 3">
            <a:extLst>
              <a:ext uri="{FF2B5EF4-FFF2-40B4-BE49-F238E27FC236}">
                <a16:creationId xmlns:a16="http://schemas.microsoft.com/office/drawing/2014/main" id="{A5141092-DC47-4423-960C-433268901AE8}"/>
              </a:ext>
            </a:extLst>
          </p:cNvPr>
          <p:cNvSpPr txBox="1"/>
          <p:nvPr/>
        </p:nvSpPr>
        <p:spPr>
          <a:xfrm>
            <a:off x="453006" y="4323339"/>
            <a:ext cx="11450030" cy="1200329"/>
          </a:xfrm>
          <a:prstGeom prst="rect">
            <a:avLst/>
          </a:prstGeom>
          <a:noFill/>
          <a:ln w="44450">
            <a:solidFill>
              <a:schemeClr val="accent1"/>
            </a:solidFill>
          </a:ln>
        </p:spPr>
        <p:txBody>
          <a:bodyPr wrap="square" rtlCol="0">
            <a:spAutoFit/>
          </a:bodyPr>
          <a:lstStyle/>
          <a:p>
            <a:r>
              <a:rPr lang="en-US" sz="2400" dirty="0"/>
              <a:t>Diversity hiring is hiring based on merit with special care taken to ensure procedures are free from biases related to a candidate’s age, race, gender, religion, sexual orientation, and other personal characteristics that are unrelated to their job performance.</a:t>
            </a:r>
            <a:endParaRPr lang="en-CA" sz="2400" dirty="0"/>
          </a:p>
        </p:txBody>
      </p:sp>
    </p:spTree>
    <p:extLst>
      <p:ext uri="{BB962C8B-B14F-4D97-AF65-F5344CB8AC3E}">
        <p14:creationId xmlns:p14="http://schemas.microsoft.com/office/powerpoint/2010/main" val="158720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9242B-50C2-429A-AD54-5A8ACA505E99}"/>
              </a:ext>
            </a:extLst>
          </p:cNvPr>
          <p:cNvPicPr>
            <a:picLocks noChangeAspect="1"/>
          </p:cNvPicPr>
          <p:nvPr/>
        </p:nvPicPr>
        <p:blipFill>
          <a:blip r:embed="rId2"/>
          <a:stretch>
            <a:fillRect/>
          </a:stretch>
        </p:blipFill>
        <p:spPr>
          <a:xfrm>
            <a:off x="5177642" y="594119"/>
            <a:ext cx="7014358" cy="5690479"/>
          </a:xfrm>
          <a:prstGeom prst="rect">
            <a:avLst/>
          </a:prstGeom>
        </p:spPr>
      </p:pic>
      <p:sp>
        <p:nvSpPr>
          <p:cNvPr id="7" name="TextBox 6">
            <a:extLst>
              <a:ext uri="{FF2B5EF4-FFF2-40B4-BE49-F238E27FC236}">
                <a16:creationId xmlns:a16="http://schemas.microsoft.com/office/drawing/2014/main" id="{2C0B2BB6-96A9-4E32-9698-9726D9F6548E}"/>
              </a:ext>
            </a:extLst>
          </p:cNvPr>
          <p:cNvSpPr txBox="1"/>
          <p:nvPr/>
        </p:nvSpPr>
        <p:spPr>
          <a:xfrm>
            <a:off x="201881" y="70899"/>
            <a:ext cx="7681911" cy="523220"/>
          </a:xfrm>
          <a:prstGeom prst="rect">
            <a:avLst/>
          </a:prstGeom>
          <a:noFill/>
        </p:spPr>
        <p:txBody>
          <a:bodyPr wrap="none" rtlCol="0">
            <a:spAutoFit/>
          </a:bodyPr>
          <a:lstStyle/>
          <a:p>
            <a:r>
              <a:rPr lang="en-US" sz="2800" b="1" dirty="0">
                <a:latin typeface="Bookman Old Style" panose="02050604050505020204" pitchFamily="18" charset="0"/>
              </a:rPr>
              <a:t>5 Reasons Why Diversity Hiring Matters</a:t>
            </a:r>
            <a:endParaRPr lang="en-CA" sz="2800" b="1" dirty="0">
              <a:latin typeface="Bookman Old Style" panose="02050604050505020204" pitchFamily="18" charset="0"/>
            </a:endParaRPr>
          </a:p>
        </p:txBody>
      </p:sp>
      <p:sp>
        <p:nvSpPr>
          <p:cNvPr id="8" name="TextBox 7">
            <a:extLst>
              <a:ext uri="{FF2B5EF4-FFF2-40B4-BE49-F238E27FC236}">
                <a16:creationId xmlns:a16="http://schemas.microsoft.com/office/drawing/2014/main" id="{11A8F20A-6CAE-4843-A8A0-E87C4F5D3D62}"/>
              </a:ext>
            </a:extLst>
          </p:cNvPr>
          <p:cNvSpPr txBox="1"/>
          <p:nvPr/>
        </p:nvSpPr>
        <p:spPr>
          <a:xfrm>
            <a:off x="106878" y="1190896"/>
            <a:ext cx="6662057" cy="3970318"/>
          </a:xfrm>
          <a:prstGeom prst="rect">
            <a:avLst/>
          </a:prstGeom>
          <a:noFill/>
        </p:spPr>
        <p:txBody>
          <a:bodyPr wrap="square" rtlCol="0">
            <a:spAutoFit/>
          </a:bodyPr>
          <a:lstStyle/>
          <a:p>
            <a:r>
              <a:rPr lang="en-US" sz="2800" dirty="0">
                <a:latin typeface="Bookman Old Style" panose="02050604050505020204" pitchFamily="18" charset="0"/>
              </a:rPr>
              <a:t>1. It Grows Your Talent Pool</a:t>
            </a:r>
          </a:p>
          <a:p>
            <a:r>
              <a:rPr lang="en-US" sz="2800" dirty="0">
                <a:latin typeface="Bookman Old Style" panose="02050604050505020204" pitchFamily="18" charset="0"/>
              </a:rPr>
              <a:t>2. Improves Employee Happiness, Productivity and Retention </a:t>
            </a:r>
          </a:p>
          <a:p>
            <a:r>
              <a:rPr lang="en-US" sz="2800" dirty="0">
                <a:latin typeface="Bookman Old Style" panose="02050604050505020204" pitchFamily="18" charset="0"/>
              </a:rPr>
              <a:t>3. It improves innovation and creativity</a:t>
            </a:r>
          </a:p>
          <a:p>
            <a:r>
              <a:rPr lang="en-US" sz="2800" dirty="0">
                <a:latin typeface="Bookman Old Style" panose="02050604050505020204" pitchFamily="18" charset="0"/>
              </a:rPr>
              <a:t>4. It is positive for the company brand. </a:t>
            </a:r>
          </a:p>
          <a:p>
            <a:r>
              <a:rPr lang="en-US" sz="2800" dirty="0">
                <a:latin typeface="Bookman Old Style" panose="02050604050505020204" pitchFamily="18" charset="0"/>
              </a:rPr>
              <a:t>5. It increases your workforce’s range of skills, talents &amp; experiences  </a:t>
            </a:r>
            <a:endParaRPr lang="en-CA" sz="2800" dirty="0">
              <a:latin typeface="Bookman Old Style" panose="02050604050505020204" pitchFamily="18" charset="0"/>
            </a:endParaRPr>
          </a:p>
        </p:txBody>
      </p:sp>
    </p:spTree>
    <p:extLst>
      <p:ext uri="{BB962C8B-B14F-4D97-AF65-F5344CB8AC3E}">
        <p14:creationId xmlns:p14="http://schemas.microsoft.com/office/powerpoint/2010/main" val="409967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5 Reasons Your Hiring Should Be Diverse _ AIHR Learning Bite">
            <a:hlinkClick r:id="" action="ppaction://media"/>
            <a:extLst>
              <a:ext uri="{FF2B5EF4-FFF2-40B4-BE49-F238E27FC236}">
                <a16:creationId xmlns:a16="http://schemas.microsoft.com/office/drawing/2014/main" id="{FB8CA195-37D8-49D9-86DC-2E3694DA01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7116" y="554833"/>
            <a:ext cx="10225808" cy="5752017"/>
          </a:xfrm>
          <a:prstGeom prst="rect">
            <a:avLst/>
          </a:prstGeom>
        </p:spPr>
      </p:pic>
      <p:sp>
        <p:nvSpPr>
          <p:cNvPr id="8" name="TextBox 7">
            <a:extLst>
              <a:ext uri="{FF2B5EF4-FFF2-40B4-BE49-F238E27FC236}">
                <a16:creationId xmlns:a16="http://schemas.microsoft.com/office/drawing/2014/main" id="{D31BD252-EFDE-4E10-B418-32D17370C86E}"/>
              </a:ext>
            </a:extLst>
          </p:cNvPr>
          <p:cNvSpPr txBox="1"/>
          <p:nvPr/>
        </p:nvSpPr>
        <p:spPr>
          <a:xfrm>
            <a:off x="64008" y="-59883"/>
            <a:ext cx="3954483" cy="584775"/>
          </a:xfrm>
          <a:prstGeom prst="rect">
            <a:avLst/>
          </a:prstGeom>
          <a:noFill/>
        </p:spPr>
        <p:txBody>
          <a:bodyPr wrap="square" rtlCol="0">
            <a:spAutoFit/>
          </a:bodyPr>
          <a:lstStyle/>
          <a:p>
            <a:r>
              <a:rPr lang="en-CA" sz="3200" b="1" dirty="0">
                <a:latin typeface="Bookman Old Style" panose="02050604050505020204" pitchFamily="18" charset="0"/>
              </a:rPr>
              <a:t>Diversity Hiring</a:t>
            </a:r>
          </a:p>
        </p:txBody>
      </p:sp>
    </p:spTree>
    <p:extLst>
      <p:ext uri="{BB962C8B-B14F-4D97-AF65-F5344CB8AC3E}">
        <p14:creationId xmlns:p14="http://schemas.microsoft.com/office/powerpoint/2010/main" val="15130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70236-0776-42B4-9F33-2830D08D1629}"/>
              </a:ext>
            </a:extLst>
          </p:cNvPr>
          <p:cNvSpPr txBox="1"/>
          <p:nvPr/>
        </p:nvSpPr>
        <p:spPr>
          <a:xfrm>
            <a:off x="838676" y="277091"/>
            <a:ext cx="10200228" cy="1077218"/>
          </a:xfrm>
          <a:prstGeom prst="rect">
            <a:avLst/>
          </a:prstGeom>
          <a:noFill/>
        </p:spPr>
        <p:txBody>
          <a:bodyPr wrap="none" rtlCol="0">
            <a:spAutoFit/>
          </a:bodyPr>
          <a:lstStyle/>
          <a:p>
            <a:pPr algn="ctr"/>
            <a:r>
              <a:rPr lang="en-US" sz="3200" b="1" dirty="0">
                <a:latin typeface="Bookman Old Style" panose="02050604050505020204" pitchFamily="18" charset="0"/>
              </a:rPr>
              <a:t>Reassurance-Candidates will continue to need </a:t>
            </a:r>
          </a:p>
          <a:p>
            <a:pPr algn="ctr"/>
            <a:r>
              <a:rPr lang="en-US" sz="3200" b="1" dirty="0">
                <a:latin typeface="Bookman Old Style" panose="02050604050505020204" pitchFamily="18" charset="0"/>
              </a:rPr>
              <a:t>assurance that workplaces are safe</a:t>
            </a:r>
          </a:p>
        </p:txBody>
      </p:sp>
      <p:sp>
        <p:nvSpPr>
          <p:cNvPr id="3" name="TextBox 2">
            <a:extLst>
              <a:ext uri="{FF2B5EF4-FFF2-40B4-BE49-F238E27FC236}">
                <a16:creationId xmlns:a16="http://schemas.microsoft.com/office/drawing/2014/main" id="{D4AC4265-26FA-4F75-A7E0-C68D0A7086DF}"/>
              </a:ext>
            </a:extLst>
          </p:cNvPr>
          <p:cNvSpPr txBox="1"/>
          <p:nvPr/>
        </p:nvSpPr>
        <p:spPr>
          <a:xfrm>
            <a:off x="508660" y="1567542"/>
            <a:ext cx="11174680"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Bookman Old Style" panose="02050604050505020204" pitchFamily="18" charset="0"/>
              </a:rPr>
              <a:t>Make sure to include in your recruitment process all measures that are being taken to ensure a safe working environment during a pandemic. </a:t>
            </a:r>
          </a:p>
          <a:p>
            <a:pPr marL="342900" indent="-342900">
              <a:buFont typeface="Arial" panose="020B0604020202020204" pitchFamily="34" charset="0"/>
              <a:buChar char="•"/>
            </a:pPr>
            <a:r>
              <a:rPr lang="en-US" sz="2800" dirty="0">
                <a:latin typeface="Bookman Old Style" panose="02050604050505020204" pitchFamily="18" charset="0"/>
              </a:rPr>
              <a:t>Review the covid-19 procedures that have been implemented with each candidate so there are no surprises (high level)</a:t>
            </a:r>
          </a:p>
          <a:p>
            <a:pPr marL="1081088">
              <a:buFont typeface="Wingdings" panose="05000000000000000000" pitchFamily="2" charset="2"/>
              <a:buChar char="Ø"/>
            </a:pPr>
            <a:r>
              <a:rPr lang="en-US" sz="2800" dirty="0">
                <a:latin typeface="Bookman Old Style" panose="02050604050505020204" pitchFamily="18" charset="0"/>
              </a:rPr>
              <a:t>Disposable 3 Layer masks must be worn at all times. </a:t>
            </a:r>
          </a:p>
          <a:p>
            <a:pPr marL="1081088">
              <a:buFont typeface="Wingdings" panose="05000000000000000000" pitchFamily="2" charset="2"/>
              <a:buChar char="Ø"/>
            </a:pPr>
            <a:r>
              <a:rPr lang="en-US" sz="2800" dirty="0">
                <a:latin typeface="Bookman Old Style" panose="02050604050505020204" pitchFamily="18" charset="0"/>
              </a:rPr>
              <a:t>Daily covid screen check form. </a:t>
            </a:r>
          </a:p>
          <a:p>
            <a:pPr marL="1081088">
              <a:buFont typeface="Wingdings" panose="05000000000000000000" pitchFamily="2" charset="2"/>
              <a:buChar char="Ø"/>
            </a:pPr>
            <a:r>
              <a:rPr lang="en-US" sz="2800" dirty="0">
                <a:latin typeface="Bookman Old Style" panose="02050604050505020204" pitchFamily="18" charset="0"/>
              </a:rPr>
              <a:t>No expectation to come into work sick or presenting symptoms. </a:t>
            </a:r>
          </a:p>
          <a:p>
            <a:pPr marL="1081088">
              <a:buFont typeface="Wingdings" panose="05000000000000000000" pitchFamily="2" charset="2"/>
              <a:buChar char="Ø"/>
            </a:pPr>
            <a:r>
              <a:rPr lang="en-US" sz="2800" dirty="0">
                <a:latin typeface="Bookman Old Style" panose="02050604050505020204" pitchFamily="18" charset="0"/>
              </a:rPr>
              <a:t>Sanitizing procedures are in place in Home Depots. </a:t>
            </a:r>
            <a:endParaRPr lang="en-CA" sz="2800" dirty="0">
              <a:latin typeface="Bookman Old Style" panose="02050604050505020204" pitchFamily="18" charset="0"/>
            </a:endParaRPr>
          </a:p>
        </p:txBody>
      </p:sp>
    </p:spTree>
    <p:extLst>
      <p:ext uri="{BB962C8B-B14F-4D97-AF65-F5344CB8AC3E}">
        <p14:creationId xmlns:p14="http://schemas.microsoft.com/office/powerpoint/2010/main" val="3826078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058F48-9401-48EB-9D58-AA8A76B2382D}"/>
              </a:ext>
            </a:extLst>
          </p:cNvPr>
          <p:cNvSpPr txBox="1"/>
          <p:nvPr/>
        </p:nvSpPr>
        <p:spPr>
          <a:xfrm>
            <a:off x="842158" y="1163780"/>
            <a:ext cx="5253842" cy="3785652"/>
          </a:xfrm>
          <a:prstGeom prst="rect">
            <a:avLst/>
          </a:prstGeom>
          <a:noFill/>
        </p:spPr>
        <p:txBody>
          <a:bodyPr wrap="square" rtlCol="0">
            <a:spAutoFit/>
          </a:bodyPr>
          <a:lstStyle/>
          <a:p>
            <a:pPr algn="ctr"/>
            <a:r>
              <a:rPr lang="en-US" sz="4800" dirty="0">
                <a:latin typeface="Bookman Old Style" panose="02050604050505020204" pitchFamily="18" charset="0"/>
              </a:rPr>
              <a:t>Call Human Resources </a:t>
            </a:r>
          </a:p>
          <a:p>
            <a:pPr algn="ctr"/>
            <a:r>
              <a:rPr lang="en-US" sz="4800" dirty="0">
                <a:latin typeface="Bookman Old Style" panose="02050604050505020204" pitchFamily="18" charset="0"/>
              </a:rPr>
              <a:t>if any questions or to ask for help</a:t>
            </a:r>
          </a:p>
        </p:txBody>
      </p:sp>
      <p:pic>
        <p:nvPicPr>
          <p:cNvPr id="3" name="Picture 2">
            <a:extLst>
              <a:ext uri="{FF2B5EF4-FFF2-40B4-BE49-F238E27FC236}">
                <a16:creationId xmlns:a16="http://schemas.microsoft.com/office/drawing/2014/main" id="{F3318C6C-DD86-4A2F-801B-C7BA4346F35C}"/>
              </a:ext>
            </a:extLst>
          </p:cNvPr>
          <p:cNvPicPr>
            <a:picLocks noChangeAspect="1"/>
          </p:cNvPicPr>
          <p:nvPr/>
        </p:nvPicPr>
        <p:blipFill>
          <a:blip r:embed="rId2"/>
          <a:stretch>
            <a:fillRect/>
          </a:stretch>
        </p:blipFill>
        <p:spPr>
          <a:xfrm>
            <a:off x="6721434" y="0"/>
            <a:ext cx="5470566" cy="6382327"/>
          </a:xfrm>
          <a:prstGeom prst="rect">
            <a:avLst/>
          </a:prstGeom>
        </p:spPr>
      </p:pic>
    </p:spTree>
    <p:extLst>
      <p:ext uri="{BB962C8B-B14F-4D97-AF65-F5344CB8AC3E}">
        <p14:creationId xmlns:p14="http://schemas.microsoft.com/office/powerpoint/2010/main" val="3090460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E3467C-7BDB-482F-86BF-F51951968F85}"/>
              </a:ext>
            </a:extLst>
          </p:cNvPr>
          <p:cNvSpPr>
            <a:spLocks noGrp="1"/>
          </p:cNvSpPr>
          <p:nvPr>
            <p:ph type="title"/>
          </p:nvPr>
        </p:nvSpPr>
        <p:spPr>
          <a:xfrm>
            <a:off x="1123405" y="5536474"/>
            <a:ext cx="10113645" cy="822960"/>
          </a:xfrm>
        </p:spPr>
        <p:txBody>
          <a:bodyPr/>
          <a:lstStyle/>
          <a:p>
            <a:pPr algn="ctr"/>
            <a:r>
              <a:rPr lang="en-US" sz="4400" dirty="0">
                <a:latin typeface="Bookman Old Style" panose="02050604050505020204" pitchFamily="18" charset="0"/>
              </a:rPr>
              <a:t>Recruiting Trends in 2021: </a:t>
            </a:r>
            <a:br>
              <a:rPr lang="en-US" sz="4400" dirty="0">
                <a:latin typeface="Bookman Old Style" panose="02050604050505020204" pitchFamily="18" charset="0"/>
              </a:rPr>
            </a:br>
            <a:r>
              <a:rPr lang="en-US" sz="4400" dirty="0">
                <a:latin typeface="Bookman Old Style" panose="02050604050505020204" pitchFamily="18" charset="0"/>
              </a:rPr>
              <a:t>Trends you’ll want to sharpen up on</a:t>
            </a:r>
            <a:endParaRPr lang="en-CA" sz="4400" dirty="0">
              <a:latin typeface="Bookman Old Style" panose="02050604050505020204" pitchFamily="18" charset="0"/>
            </a:endParaRPr>
          </a:p>
        </p:txBody>
      </p:sp>
      <p:pic>
        <p:nvPicPr>
          <p:cNvPr id="10" name="Picture Placeholder 9">
            <a:extLst>
              <a:ext uri="{FF2B5EF4-FFF2-40B4-BE49-F238E27FC236}">
                <a16:creationId xmlns:a16="http://schemas.microsoft.com/office/drawing/2014/main" id="{630F10A1-CA71-4412-ABBE-29DEE4A473AA}"/>
              </a:ext>
            </a:extLst>
          </p:cNvPr>
          <p:cNvPicPr>
            <a:picLocks noGrp="1" noChangeAspect="1"/>
          </p:cNvPicPr>
          <p:nvPr>
            <p:ph type="pic" idx="1"/>
          </p:nvPr>
        </p:nvPicPr>
        <p:blipFill>
          <a:blip r:embed="rId2"/>
          <a:srcRect t="14167" b="14167"/>
          <a:stretch>
            <a:fillRect/>
          </a:stretch>
        </p:blipFill>
        <p:spPr>
          <a:prstGeom prst="rect">
            <a:avLst/>
          </a:prstGeom>
        </p:spPr>
      </p:pic>
    </p:spTree>
    <p:extLst>
      <p:ext uri="{BB962C8B-B14F-4D97-AF65-F5344CB8AC3E}">
        <p14:creationId xmlns:p14="http://schemas.microsoft.com/office/powerpoint/2010/main" val="90059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7ED690-E34D-4518-A245-BCB7966E8C17}"/>
              </a:ext>
            </a:extLst>
          </p:cNvPr>
          <p:cNvSpPr txBox="1"/>
          <p:nvPr/>
        </p:nvSpPr>
        <p:spPr>
          <a:xfrm>
            <a:off x="877933" y="598985"/>
            <a:ext cx="10725150" cy="3323987"/>
          </a:xfrm>
          <a:prstGeom prst="rect">
            <a:avLst/>
          </a:prstGeom>
          <a:noFill/>
        </p:spPr>
        <p:txBody>
          <a:bodyPr wrap="square" rtlCol="0">
            <a:spAutoFit/>
          </a:bodyPr>
          <a:lstStyle/>
          <a:p>
            <a:pPr marL="342900" indent="-342900">
              <a:buAutoNum type="arabicPeriod"/>
            </a:pPr>
            <a:r>
              <a:rPr lang="en-CA" sz="3200" dirty="0">
                <a:latin typeface="Bookman Old Style" panose="02050604050505020204" pitchFamily="18" charset="0"/>
              </a:rPr>
              <a:t>Recruiting with Flexibility</a:t>
            </a:r>
          </a:p>
          <a:p>
            <a:pPr marL="342900" indent="-342900">
              <a:buAutoNum type="arabicPeriod"/>
            </a:pPr>
            <a:r>
              <a:rPr lang="en-US" sz="3200" dirty="0">
                <a:latin typeface="Bookman Old Style" panose="02050604050505020204" pitchFamily="18" charset="0"/>
              </a:rPr>
              <a:t>Hiring outside your Target Market</a:t>
            </a:r>
          </a:p>
          <a:p>
            <a:pPr marL="342900" indent="-342900">
              <a:buAutoNum type="arabicPeriod"/>
            </a:pPr>
            <a:r>
              <a:rPr lang="en-CA" sz="3200" dirty="0">
                <a:latin typeface="Bookman Old Style" panose="02050604050505020204" pitchFamily="18" charset="0"/>
              </a:rPr>
              <a:t>Video Recruiting</a:t>
            </a:r>
          </a:p>
          <a:p>
            <a:pPr marL="342900" indent="-342900">
              <a:buAutoNum type="arabicPeriod"/>
            </a:pPr>
            <a:r>
              <a:rPr lang="en-CA" sz="3200" dirty="0">
                <a:latin typeface="Bookman Old Style" panose="02050604050505020204" pitchFamily="18" charset="0"/>
              </a:rPr>
              <a:t>Diversity Hiring</a:t>
            </a:r>
          </a:p>
          <a:p>
            <a:pPr marL="342900" indent="-342900">
              <a:buAutoNum type="arabicPeriod"/>
            </a:pPr>
            <a:r>
              <a:rPr lang="en-CA" sz="3200" dirty="0">
                <a:latin typeface="Bookman Old Style" panose="02050604050505020204" pitchFamily="18" charset="0"/>
              </a:rPr>
              <a:t>Reassurance-</a:t>
            </a:r>
            <a:r>
              <a:rPr lang="en-US" sz="3200" dirty="0">
                <a:latin typeface="Bookman Old Style" panose="02050604050505020204" pitchFamily="18" charset="0"/>
              </a:rPr>
              <a:t>Candidates will continue to need assurance that workplaces are safe</a:t>
            </a:r>
          </a:p>
          <a:p>
            <a:endParaRPr lang="en-CA" dirty="0"/>
          </a:p>
        </p:txBody>
      </p:sp>
      <p:pic>
        <p:nvPicPr>
          <p:cNvPr id="6" name="Picture 5">
            <a:extLst>
              <a:ext uri="{FF2B5EF4-FFF2-40B4-BE49-F238E27FC236}">
                <a16:creationId xmlns:a16="http://schemas.microsoft.com/office/drawing/2014/main" id="{756C3536-7A96-4C94-9BD2-E9469E1FD9CB}"/>
              </a:ext>
            </a:extLst>
          </p:cNvPr>
          <p:cNvPicPr>
            <a:picLocks noChangeAspect="1"/>
          </p:cNvPicPr>
          <p:nvPr/>
        </p:nvPicPr>
        <p:blipFill rotWithShape="1">
          <a:blip r:embed="rId3"/>
          <a:srcRect t="12084" b="18332"/>
          <a:stretch/>
        </p:blipFill>
        <p:spPr>
          <a:xfrm>
            <a:off x="877933" y="3596286"/>
            <a:ext cx="5445920" cy="2541597"/>
          </a:xfrm>
          <a:prstGeom prst="rect">
            <a:avLst/>
          </a:prstGeom>
        </p:spPr>
      </p:pic>
      <p:pic>
        <p:nvPicPr>
          <p:cNvPr id="7" name="Picture 6">
            <a:extLst>
              <a:ext uri="{FF2B5EF4-FFF2-40B4-BE49-F238E27FC236}">
                <a16:creationId xmlns:a16="http://schemas.microsoft.com/office/drawing/2014/main" id="{56A42C0F-D019-44AD-BD80-9E96707771B7}"/>
              </a:ext>
            </a:extLst>
          </p:cNvPr>
          <p:cNvPicPr>
            <a:picLocks noChangeAspect="1"/>
          </p:cNvPicPr>
          <p:nvPr/>
        </p:nvPicPr>
        <p:blipFill>
          <a:blip r:embed="rId4"/>
          <a:stretch>
            <a:fillRect/>
          </a:stretch>
        </p:blipFill>
        <p:spPr>
          <a:xfrm>
            <a:off x="8782050" y="3267821"/>
            <a:ext cx="2870062" cy="2870062"/>
          </a:xfrm>
          <a:prstGeom prst="rect">
            <a:avLst/>
          </a:prstGeom>
        </p:spPr>
      </p:pic>
    </p:spTree>
    <p:extLst>
      <p:ext uri="{BB962C8B-B14F-4D97-AF65-F5344CB8AC3E}">
        <p14:creationId xmlns:p14="http://schemas.microsoft.com/office/powerpoint/2010/main" val="2635164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DCB0C-46CA-491C-B8D9-7D8450B9F702}"/>
              </a:ext>
            </a:extLst>
          </p:cNvPr>
          <p:cNvSpPr txBox="1"/>
          <p:nvPr/>
        </p:nvSpPr>
        <p:spPr>
          <a:xfrm>
            <a:off x="0" y="256293"/>
            <a:ext cx="11123295" cy="6001643"/>
          </a:xfrm>
          <a:prstGeom prst="rect">
            <a:avLst/>
          </a:prstGeom>
          <a:noFill/>
        </p:spPr>
        <p:txBody>
          <a:bodyPr wrap="square" rtlCol="0">
            <a:spAutoFit/>
          </a:bodyPr>
          <a:lstStyle/>
          <a:p>
            <a:r>
              <a:rPr lang="en-CA" sz="3200" b="1" dirty="0">
                <a:latin typeface="Bookman Old Style" panose="02050604050505020204" pitchFamily="18" charset="0"/>
              </a:rPr>
              <a:t>Recruiting with Flexibility</a:t>
            </a: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a:p>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FA79EA05-EE2D-4FE3-A8AB-9E4089A404A7}"/>
              </a:ext>
            </a:extLst>
          </p:cNvPr>
          <p:cNvSpPr txBox="1"/>
          <p:nvPr/>
        </p:nvSpPr>
        <p:spPr>
          <a:xfrm>
            <a:off x="237499" y="784666"/>
            <a:ext cx="11717002" cy="7109639"/>
          </a:xfrm>
          <a:prstGeom prst="rect">
            <a:avLst/>
          </a:prstGeom>
          <a:noFill/>
        </p:spPr>
        <p:txBody>
          <a:bodyPr wrap="square" rtlCol="0">
            <a:spAutoFit/>
          </a:bodyPr>
          <a:lstStyle/>
          <a:p>
            <a:pPr algn="just"/>
            <a:r>
              <a:rPr lang="en-US" sz="2400" dirty="0">
                <a:latin typeface="Bookman Old Style" panose="02050604050505020204" pitchFamily="18" charset="0"/>
              </a:rPr>
              <a:t>A competitive hiring market means offering perks to employees, including one that’s increasingly prioritized by job seekers: </a:t>
            </a:r>
            <a:r>
              <a:rPr lang="en-US" sz="2400" b="1" dirty="0">
                <a:latin typeface="Bookman Old Style" panose="02050604050505020204" pitchFamily="18" charset="0"/>
              </a:rPr>
              <a:t>Flexibility.</a:t>
            </a:r>
          </a:p>
          <a:p>
            <a:pPr algn="just"/>
            <a:r>
              <a:rPr lang="en-US" sz="2400" b="1" dirty="0">
                <a:solidFill>
                  <a:srgbClr val="00B050"/>
                </a:solidFill>
                <a:latin typeface="Bookman Old Style" panose="02050604050505020204" pitchFamily="18" charset="0"/>
              </a:rPr>
              <a:t>Main Flexibility Option for Seasonal Contracted Positions is Scheduling: </a:t>
            </a:r>
            <a:r>
              <a:rPr lang="en-US" sz="2400" b="1" dirty="0">
                <a:latin typeface="Bookman Old Style" panose="02050604050505020204" pitchFamily="18" charset="0"/>
              </a:rPr>
              <a:t>Being adaptable with scheduling will help attract candidates.  Options to consider include; </a:t>
            </a:r>
          </a:p>
          <a:p>
            <a:pPr marL="457200" indent="-457200" algn="just">
              <a:buAutoNum type="arabicParenR"/>
            </a:pPr>
            <a:endParaRPr lang="en-US" sz="2400" b="1" dirty="0">
              <a:latin typeface="Bookman Old Style" panose="02050604050505020204" pitchFamily="18" charset="0"/>
            </a:endParaRPr>
          </a:p>
          <a:p>
            <a:pPr marL="457200" indent="-457200" algn="just">
              <a:buAutoNum type="arabicParenR"/>
            </a:pPr>
            <a:r>
              <a:rPr lang="en-US" sz="2400" b="1" dirty="0">
                <a:latin typeface="Bookman Old Style" panose="02050604050505020204" pitchFamily="18" charset="0"/>
              </a:rPr>
              <a:t>Flex time: </a:t>
            </a:r>
            <a:r>
              <a:rPr lang="en-US" sz="2400" dirty="0">
                <a:latin typeface="Bookman Old Style" panose="02050604050505020204" pitchFamily="18" charset="0"/>
              </a:rPr>
              <a:t>Flex time is an arrangement where employees work a full day but they can vary their working hours.</a:t>
            </a:r>
          </a:p>
          <a:p>
            <a:pPr marL="457200" indent="-457200" algn="just">
              <a:buAutoNum type="arabicParenR"/>
            </a:pPr>
            <a:r>
              <a:rPr lang="en-US" sz="2400" b="1" dirty="0">
                <a:latin typeface="Bookman Old Style" panose="02050604050505020204" pitchFamily="18" charset="0"/>
              </a:rPr>
              <a:t>Reduced hours/Part-time: </a:t>
            </a:r>
            <a:r>
              <a:rPr lang="en-US" sz="2400" dirty="0">
                <a:latin typeface="Bookman Old Style" panose="02050604050505020204" pitchFamily="18" charset="0"/>
              </a:rPr>
              <a:t>Employees may choose to work fewer than the standard 40 hours work week. Some times filling a full time position will require hiring two great candidates instead of one. </a:t>
            </a:r>
          </a:p>
          <a:p>
            <a:pPr marL="457200" indent="-457200" algn="just">
              <a:buAutoNum type="arabicParenR"/>
            </a:pPr>
            <a:r>
              <a:rPr lang="en-US" sz="2400" b="1" dirty="0">
                <a:latin typeface="Bookman Old Style" panose="02050604050505020204" pitchFamily="18" charset="0"/>
              </a:rPr>
              <a:t>Act, Don’t React: </a:t>
            </a:r>
            <a:r>
              <a:rPr lang="en-US" sz="2400" dirty="0">
                <a:latin typeface="Bookman Old Style" panose="02050604050505020204" pitchFamily="18" charset="0"/>
              </a:rPr>
              <a:t>Don’t rely on demand to put schedules together.  Plan the schedules needed to get the work done and communicate that in advance to your employees. Things may change but try as much as possible to be consistent. </a:t>
            </a:r>
            <a:endParaRPr lang="en-US" sz="2400" b="1" dirty="0">
              <a:latin typeface="Bookman Old Style" panose="02050604050505020204" pitchFamily="18" charset="0"/>
            </a:endParaRPr>
          </a:p>
          <a:p>
            <a:pPr marL="457200" indent="-457200" algn="just">
              <a:buAutoNum type="arabicParenR"/>
            </a:pPr>
            <a:endParaRPr lang="en-US" sz="2400" b="1" dirty="0">
              <a:latin typeface="Bookman Old Style" panose="02050604050505020204" pitchFamily="18" charset="0"/>
            </a:endParaRPr>
          </a:p>
          <a:p>
            <a:pPr marL="457200" indent="-457200" algn="just">
              <a:buAutoNum type="arabicParenR"/>
            </a:pPr>
            <a:endParaRPr lang="en-US" sz="2400" b="1" dirty="0">
              <a:latin typeface="Bookman Old Style" panose="02050604050505020204" pitchFamily="18" charset="0"/>
            </a:endParaRPr>
          </a:p>
          <a:p>
            <a:pPr algn="just"/>
            <a:endParaRPr lang="en-US" sz="2400" b="1" dirty="0">
              <a:latin typeface="Bookman Old Style" panose="02050604050505020204" pitchFamily="18" charset="0"/>
            </a:endParaRPr>
          </a:p>
          <a:p>
            <a:pPr algn="just"/>
            <a:endParaRPr lang="en-US" sz="2400" b="1" dirty="0">
              <a:latin typeface="Bookman Old Style" panose="02050604050505020204" pitchFamily="18" charset="0"/>
            </a:endParaRPr>
          </a:p>
        </p:txBody>
      </p:sp>
    </p:spTree>
    <p:extLst>
      <p:ext uri="{BB962C8B-B14F-4D97-AF65-F5344CB8AC3E}">
        <p14:creationId xmlns:p14="http://schemas.microsoft.com/office/powerpoint/2010/main" val="217054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0A71C-5427-441D-93A6-F3A068816077}"/>
              </a:ext>
            </a:extLst>
          </p:cNvPr>
          <p:cNvSpPr txBox="1"/>
          <p:nvPr/>
        </p:nvSpPr>
        <p:spPr>
          <a:xfrm>
            <a:off x="83127" y="368134"/>
            <a:ext cx="12025745" cy="6678751"/>
          </a:xfrm>
          <a:prstGeom prst="rect">
            <a:avLst/>
          </a:prstGeom>
          <a:noFill/>
        </p:spPr>
        <p:txBody>
          <a:bodyPr wrap="square" rtlCol="0">
            <a:spAutoFit/>
          </a:bodyPr>
          <a:lstStyle/>
          <a:p>
            <a:r>
              <a:rPr lang="en-CA" sz="3200" b="1" dirty="0">
                <a:latin typeface="Bookman Old Style" panose="02050604050505020204" pitchFamily="18" charset="0"/>
              </a:rPr>
              <a:t>Recruiting with Flexibility</a:t>
            </a:r>
          </a:p>
          <a:p>
            <a:pPr marL="457200" indent="-457200" algn="just">
              <a:buFont typeface="Arial" panose="020B0604020202020204" pitchFamily="34" charset="0"/>
              <a:buChar char="•"/>
            </a:pPr>
            <a:endParaRPr lang="en-CA" sz="2800" dirty="0">
              <a:latin typeface="Bookman Old Style" panose="02050604050505020204" pitchFamily="18" charset="0"/>
            </a:endParaRPr>
          </a:p>
          <a:p>
            <a:pPr marL="457200" indent="-457200" algn="just">
              <a:buFont typeface="Arial" panose="020B0604020202020204" pitchFamily="34" charset="0"/>
              <a:buChar char="•"/>
            </a:pPr>
            <a:r>
              <a:rPr lang="en-CA" sz="2800" dirty="0">
                <a:latin typeface="Bookman Old Style" panose="02050604050505020204" pitchFamily="18" charset="0"/>
              </a:rPr>
              <a:t>Regardless of the flexible arrangement made with your newly hired employee, all agreements should include both </a:t>
            </a:r>
            <a:r>
              <a:rPr lang="en-US" sz="2800" dirty="0">
                <a:latin typeface="Bookman Old Style" panose="02050604050505020204" pitchFamily="18" charset="0"/>
              </a:rPr>
              <a:t>expectations and deadlines.  </a:t>
            </a:r>
          </a:p>
          <a:p>
            <a:pPr marL="457200" indent="-457200" algn="just">
              <a:buFont typeface="Arial" panose="020B0604020202020204" pitchFamily="34" charset="0"/>
              <a:buChar char="•"/>
            </a:pPr>
            <a:r>
              <a:rPr lang="en-US" sz="2800" dirty="0">
                <a:latin typeface="Bookman Old Style" panose="02050604050505020204" pitchFamily="18" charset="0"/>
              </a:rPr>
              <a:t>These should be clearly be outlined by the supervisor and agreed upon by both the supervisor and the employee. </a:t>
            </a:r>
          </a:p>
          <a:p>
            <a:pPr marL="457200" indent="-457200" algn="just">
              <a:buFont typeface="Arial" panose="020B0604020202020204" pitchFamily="34" charset="0"/>
              <a:buChar char="•"/>
            </a:pPr>
            <a:r>
              <a:rPr lang="en-US" sz="2800" dirty="0">
                <a:latin typeface="Bookman Old Style" panose="02050604050505020204" pitchFamily="18" charset="0"/>
              </a:rPr>
              <a:t>Supportive organizational culture, clear communication, teamwork and reciprocal support between management and employees will help ensure the success of these initiatives.</a:t>
            </a:r>
          </a:p>
          <a:p>
            <a:pPr marL="457200" indent="-457200" algn="just">
              <a:buFont typeface="Arial" panose="020B0604020202020204" pitchFamily="34" charset="0"/>
              <a:buChar char="•"/>
            </a:pPr>
            <a:r>
              <a:rPr lang="en-US" sz="2800" dirty="0">
                <a:latin typeface="Bookman Old Style" panose="02050604050505020204" pitchFamily="18" charset="0"/>
              </a:rPr>
              <a:t>If you utilize a flexible arrangement to hire a qualified candidate enlist the assistance of Human Resources to make sure it is done properly. </a:t>
            </a:r>
          </a:p>
          <a:p>
            <a:endParaRPr lang="en-CA" sz="2800" dirty="0">
              <a:latin typeface="Bookman Old Style" panose="02050604050505020204" pitchFamily="18" charset="0"/>
            </a:endParaRPr>
          </a:p>
          <a:p>
            <a:endParaRPr lang="en-CA" sz="3200" b="1" dirty="0">
              <a:latin typeface="Bookman Old Style" panose="02050604050505020204" pitchFamily="18" charset="0"/>
            </a:endParaRPr>
          </a:p>
        </p:txBody>
      </p:sp>
    </p:spTree>
    <p:extLst>
      <p:ext uri="{BB962C8B-B14F-4D97-AF65-F5344CB8AC3E}">
        <p14:creationId xmlns:p14="http://schemas.microsoft.com/office/powerpoint/2010/main" val="179884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8648D-0F66-4CCD-8B0F-2FC3F790E58B}"/>
              </a:ext>
            </a:extLst>
          </p:cNvPr>
          <p:cNvSpPr txBox="1"/>
          <p:nvPr/>
        </p:nvSpPr>
        <p:spPr>
          <a:xfrm>
            <a:off x="353291" y="380324"/>
            <a:ext cx="11044052" cy="584775"/>
          </a:xfrm>
          <a:prstGeom prst="rect">
            <a:avLst/>
          </a:prstGeom>
          <a:noFill/>
        </p:spPr>
        <p:txBody>
          <a:bodyPr wrap="square" rtlCol="0">
            <a:spAutoFit/>
          </a:bodyPr>
          <a:lstStyle/>
          <a:p>
            <a:r>
              <a:rPr lang="en-US" sz="3200" b="1" dirty="0">
                <a:latin typeface="Bookman Old Style" panose="02050604050505020204" pitchFamily="18" charset="0"/>
              </a:rPr>
              <a:t>Hiring Outside Your Target Market</a:t>
            </a:r>
          </a:p>
        </p:txBody>
      </p:sp>
      <p:sp>
        <p:nvSpPr>
          <p:cNvPr id="3" name="TextBox 2">
            <a:extLst>
              <a:ext uri="{FF2B5EF4-FFF2-40B4-BE49-F238E27FC236}">
                <a16:creationId xmlns:a16="http://schemas.microsoft.com/office/drawing/2014/main" id="{6A4172EF-4490-4A80-A513-72B9657C912F}"/>
              </a:ext>
            </a:extLst>
          </p:cNvPr>
          <p:cNvSpPr txBox="1"/>
          <p:nvPr/>
        </p:nvSpPr>
        <p:spPr>
          <a:xfrm>
            <a:off x="115289" y="965099"/>
            <a:ext cx="11961421" cy="483209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Bookman Old Style" panose="02050604050505020204" pitchFamily="18" charset="0"/>
              </a:rPr>
              <a:t>The shortage of workers who are traditionally qualified for specific jobs means employers will continue to look outside their traditional target markets. </a:t>
            </a:r>
          </a:p>
          <a:p>
            <a:pPr marL="342900" indent="-342900">
              <a:buFont typeface="Arial" panose="020B0604020202020204" pitchFamily="34" charset="0"/>
              <a:buChar char="•"/>
            </a:pPr>
            <a:r>
              <a:rPr lang="en-US" sz="2800" dirty="0">
                <a:latin typeface="Bookman Old Style" panose="02050604050505020204" pitchFamily="18" charset="0"/>
              </a:rPr>
              <a:t>This means hiring will not necessarily be based on prior job experience but based on the candidate’s potential for growth and the ability to be trained quickly and on the spot.</a:t>
            </a:r>
          </a:p>
          <a:p>
            <a:pPr marL="342900" indent="-342900">
              <a:buFont typeface="Arial" panose="020B0604020202020204" pitchFamily="34" charset="0"/>
              <a:buChar char="•"/>
            </a:pPr>
            <a:r>
              <a:rPr lang="en-US" sz="2800" dirty="0">
                <a:latin typeface="Bookman Old Style" panose="02050604050505020204" pitchFamily="18" charset="0"/>
              </a:rPr>
              <a:t>Employers will also need to look for skills they think will help prospective employees easily adapt to the responsibilities of the job — otherwise known as transferable skills. </a:t>
            </a:r>
          </a:p>
          <a:p>
            <a:pPr marL="342900" indent="-342900">
              <a:buFont typeface="Arial" panose="020B0604020202020204" pitchFamily="34" charset="0"/>
              <a:buChar char="•"/>
            </a:pPr>
            <a:r>
              <a:rPr lang="en-US" sz="2800" dirty="0">
                <a:latin typeface="Bookman Old Style" panose="02050604050505020204" pitchFamily="18" charset="0"/>
              </a:rPr>
              <a:t>Transferable skills can include things like dependability, strong communication skills, organization, adaptability and leadership.</a:t>
            </a:r>
            <a:endParaRPr lang="en-CA" sz="2800" dirty="0">
              <a:latin typeface="Bookman Old Style" panose="02050604050505020204" pitchFamily="18" charset="0"/>
            </a:endParaRPr>
          </a:p>
        </p:txBody>
      </p:sp>
    </p:spTree>
    <p:extLst>
      <p:ext uri="{BB962C8B-B14F-4D97-AF65-F5344CB8AC3E}">
        <p14:creationId xmlns:p14="http://schemas.microsoft.com/office/powerpoint/2010/main" val="254545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3E5380-7084-427A-B1CF-F98BB2B53F42}"/>
              </a:ext>
            </a:extLst>
          </p:cNvPr>
          <p:cNvSpPr txBox="1"/>
          <p:nvPr/>
        </p:nvSpPr>
        <p:spPr>
          <a:xfrm>
            <a:off x="237506" y="350568"/>
            <a:ext cx="11447813" cy="1077218"/>
          </a:xfrm>
          <a:prstGeom prst="rect">
            <a:avLst/>
          </a:prstGeom>
          <a:noFill/>
        </p:spPr>
        <p:txBody>
          <a:bodyPr wrap="square" rtlCol="0">
            <a:spAutoFit/>
          </a:bodyPr>
          <a:lstStyle/>
          <a:p>
            <a:r>
              <a:rPr lang="en-US" sz="3200" b="1" dirty="0">
                <a:latin typeface="Bookman Old Style" panose="02050604050505020204" pitchFamily="18" charset="0"/>
              </a:rPr>
              <a:t>Video Interviewing is no longer just a nice-to-have—it’s an essential part of your recruitment strategy.</a:t>
            </a:r>
          </a:p>
        </p:txBody>
      </p:sp>
      <p:sp>
        <p:nvSpPr>
          <p:cNvPr id="4" name="TextBox 3">
            <a:extLst>
              <a:ext uri="{FF2B5EF4-FFF2-40B4-BE49-F238E27FC236}">
                <a16:creationId xmlns:a16="http://schemas.microsoft.com/office/drawing/2014/main" id="{5206E525-99A8-491C-B7B7-20BA2754BD3C}"/>
              </a:ext>
            </a:extLst>
          </p:cNvPr>
          <p:cNvSpPr txBox="1"/>
          <p:nvPr/>
        </p:nvSpPr>
        <p:spPr>
          <a:xfrm>
            <a:off x="81148" y="1796902"/>
            <a:ext cx="12029704"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Bookman Old Style" panose="02050604050505020204" pitchFamily="18" charset="0"/>
              </a:rPr>
              <a:t>What is a video interview? </a:t>
            </a:r>
            <a:r>
              <a:rPr lang="en-US" sz="2800" dirty="0">
                <a:latin typeface="Bookman Old Style" panose="02050604050505020204" pitchFamily="18" charset="0"/>
              </a:rPr>
              <a:t>It’s an interactive dialogue between at least two people that takes place remotely using video technology. </a:t>
            </a:r>
          </a:p>
          <a:p>
            <a:pPr marL="457200" indent="-457200">
              <a:buFont typeface="Arial" panose="020B0604020202020204" pitchFamily="34" charset="0"/>
              <a:buChar char="•"/>
            </a:pPr>
            <a:r>
              <a:rPr lang="en-US" sz="2800" dirty="0">
                <a:latin typeface="Bookman Old Style" panose="02050604050505020204" pitchFamily="18" charset="0"/>
              </a:rPr>
              <a:t>Both the recruiter and candidate can participate in the interview using a desktop or mobile device with an internet connection, a camera, and a microphone.</a:t>
            </a:r>
          </a:p>
          <a:p>
            <a:pPr marL="457200" indent="-457200">
              <a:buFont typeface="Arial" panose="020B0604020202020204" pitchFamily="34" charset="0"/>
              <a:buChar char="•"/>
            </a:pPr>
            <a:r>
              <a:rPr lang="en-US" sz="2800" dirty="0">
                <a:latin typeface="Bookman Old Style" panose="02050604050505020204" pitchFamily="18" charset="0"/>
              </a:rPr>
              <a:t>Most hiring professionals see the greatest benefits with video interviews for applicant screening. </a:t>
            </a:r>
          </a:p>
          <a:p>
            <a:pPr marL="457200" indent="-457200">
              <a:buFont typeface="Arial" panose="020B0604020202020204" pitchFamily="34" charset="0"/>
              <a:buChar char="•"/>
            </a:pPr>
            <a:r>
              <a:rPr lang="en-US" sz="2800" b="1" dirty="0">
                <a:latin typeface="Bookman Old Style" panose="02050604050505020204" pitchFamily="18" charset="0"/>
              </a:rPr>
              <a:t>Note: </a:t>
            </a:r>
            <a:r>
              <a:rPr lang="en-US" sz="2800" u="sng" dirty="0">
                <a:latin typeface="Bookman Old Style" panose="02050604050505020204" pitchFamily="18" charset="0"/>
              </a:rPr>
              <a:t>There must be accessibility offered with candidates, if they do not have technical access or ability then conduct by phone. </a:t>
            </a:r>
          </a:p>
          <a:p>
            <a:pPr marL="457200" indent="-457200">
              <a:buFont typeface="Arial" panose="020B0604020202020204" pitchFamily="34" charset="0"/>
              <a:buChar char="•"/>
            </a:pPr>
            <a:endParaRPr lang="en-CA" sz="2800" dirty="0">
              <a:latin typeface="Bookman Old Style" panose="02050604050505020204" pitchFamily="18" charset="0"/>
            </a:endParaRPr>
          </a:p>
        </p:txBody>
      </p:sp>
    </p:spTree>
    <p:extLst>
      <p:ext uri="{BB962C8B-B14F-4D97-AF65-F5344CB8AC3E}">
        <p14:creationId xmlns:p14="http://schemas.microsoft.com/office/powerpoint/2010/main" val="281239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F7405-EB74-4DC1-8A76-CBC4D7F873E8}"/>
              </a:ext>
            </a:extLst>
          </p:cNvPr>
          <p:cNvSpPr txBox="1"/>
          <p:nvPr/>
        </p:nvSpPr>
        <p:spPr>
          <a:xfrm>
            <a:off x="91792" y="285008"/>
            <a:ext cx="12008416" cy="1077218"/>
          </a:xfrm>
          <a:prstGeom prst="rect">
            <a:avLst/>
          </a:prstGeom>
          <a:noFill/>
        </p:spPr>
        <p:txBody>
          <a:bodyPr wrap="none" rtlCol="0">
            <a:spAutoFit/>
          </a:bodyPr>
          <a:lstStyle/>
          <a:p>
            <a:r>
              <a:rPr lang="en-US" sz="3200" b="1" dirty="0">
                <a:latin typeface="Bookman Old Style" panose="02050604050505020204" pitchFamily="18" charset="0"/>
              </a:rPr>
              <a:t>Here’s what a typical process would look like for video </a:t>
            </a:r>
          </a:p>
          <a:p>
            <a:r>
              <a:rPr lang="en-US" sz="3200" b="1" dirty="0">
                <a:latin typeface="Bookman Old Style" panose="02050604050505020204" pitchFamily="18" charset="0"/>
              </a:rPr>
              <a:t>interviewing:</a:t>
            </a:r>
            <a:endParaRPr lang="en-CA" sz="3200" b="1" dirty="0">
              <a:latin typeface="Bookman Old Style" panose="02050604050505020204" pitchFamily="18" charset="0"/>
            </a:endParaRPr>
          </a:p>
        </p:txBody>
      </p:sp>
      <p:sp>
        <p:nvSpPr>
          <p:cNvPr id="3" name="TextBox 2">
            <a:extLst>
              <a:ext uri="{FF2B5EF4-FFF2-40B4-BE49-F238E27FC236}">
                <a16:creationId xmlns:a16="http://schemas.microsoft.com/office/drawing/2014/main" id="{38E6DB4F-7B7B-47C7-84EC-3B41CA2B7FEB}"/>
              </a:ext>
            </a:extLst>
          </p:cNvPr>
          <p:cNvSpPr txBox="1"/>
          <p:nvPr/>
        </p:nvSpPr>
        <p:spPr>
          <a:xfrm>
            <a:off x="178130" y="1448790"/>
            <a:ext cx="10925299" cy="2677656"/>
          </a:xfrm>
          <a:prstGeom prst="rect">
            <a:avLst/>
          </a:prstGeom>
          <a:noFill/>
        </p:spPr>
        <p:txBody>
          <a:bodyPr wrap="square" rtlCol="0">
            <a:spAutoFit/>
          </a:bodyPr>
          <a:lstStyle/>
          <a:p>
            <a:pPr marL="457200" indent="-457200">
              <a:buAutoNum type="arabicParenR"/>
            </a:pPr>
            <a:r>
              <a:rPr lang="en-US" sz="2400" dirty="0">
                <a:latin typeface="Bookman Old Style" panose="02050604050505020204" pitchFamily="18" charset="0"/>
              </a:rPr>
              <a:t>POST A JOB AD AND RECEIVE APPLICATIONS</a:t>
            </a:r>
          </a:p>
          <a:p>
            <a:pPr marL="457200" indent="-457200">
              <a:buAutoNum type="arabicParenR"/>
            </a:pPr>
            <a:r>
              <a:rPr lang="en-US" sz="2400" dirty="0">
                <a:latin typeface="Bookman Old Style" panose="02050604050505020204" pitchFamily="18" charset="0"/>
              </a:rPr>
              <a:t>REVIEW THE PROVIDED INTERVIEW QUESTIONS</a:t>
            </a:r>
          </a:p>
          <a:p>
            <a:pPr marL="457200" indent="-457200">
              <a:buAutoNum type="arabicParenR"/>
            </a:pPr>
            <a:r>
              <a:rPr lang="en-US" sz="2400" dirty="0">
                <a:latin typeface="Bookman Old Style" panose="02050604050505020204" pitchFamily="18" charset="0"/>
              </a:rPr>
              <a:t>DOCUMENT THE VIDEO INTERVIEW ANSWERS</a:t>
            </a:r>
          </a:p>
          <a:p>
            <a:pPr marL="457200" indent="-457200">
              <a:buAutoNum type="arabicParenR"/>
            </a:pPr>
            <a:r>
              <a:rPr lang="en-US" sz="2400" dirty="0">
                <a:latin typeface="Bookman Old Style" panose="02050604050505020204" pitchFamily="18" charset="0"/>
              </a:rPr>
              <a:t>REVIEW THE CANDIDATES VIDEO ANSWERS </a:t>
            </a:r>
          </a:p>
          <a:p>
            <a:pPr marL="457200" indent="-457200">
              <a:buAutoNum type="arabicParenR"/>
            </a:pPr>
            <a:r>
              <a:rPr lang="en-US" sz="2400" dirty="0">
                <a:latin typeface="Bookman Old Style" panose="02050604050505020204" pitchFamily="18" charset="0"/>
              </a:rPr>
              <a:t>INTERVIEW ONLY THE TOP CANDIDATES FACE TO FACE-CAN. DO CONTRACT AT THIS MEETING IF ABLE TO MAKE IMMEDIATE DECISION. </a:t>
            </a:r>
          </a:p>
        </p:txBody>
      </p:sp>
      <p:pic>
        <p:nvPicPr>
          <p:cNvPr id="4" name="Picture 3">
            <a:extLst>
              <a:ext uri="{FF2B5EF4-FFF2-40B4-BE49-F238E27FC236}">
                <a16:creationId xmlns:a16="http://schemas.microsoft.com/office/drawing/2014/main" id="{8A6A32C3-D2FF-44A7-8770-7B26B80F5E65}"/>
              </a:ext>
            </a:extLst>
          </p:cNvPr>
          <p:cNvPicPr>
            <a:picLocks noChangeAspect="1"/>
          </p:cNvPicPr>
          <p:nvPr/>
        </p:nvPicPr>
        <p:blipFill>
          <a:blip r:embed="rId2"/>
          <a:stretch>
            <a:fillRect/>
          </a:stretch>
        </p:blipFill>
        <p:spPr>
          <a:xfrm>
            <a:off x="6858000" y="3714246"/>
            <a:ext cx="4020385" cy="2644990"/>
          </a:xfrm>
          <a:prstGeom prst="rect">
            <a:avLst/>
          </a:prstGeom>
        </p:spPr>
      </p:pic>
    </p:spTree>
    <p:extLst>
      <p:ext uri="{BB962C8B-B14F-4D97-AF65-F5344CB8AC3E}">
        <p14:creationId xmlns:p14="http://schemas.microsoft.com/office/powerpoint/2010/main" val="243072415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287</TotalTime>
  <Words>1923</Words>
  <Application>Microsoft Office PowerPoint</Application>
  <PresentationFormat>Widescreen</PresentationFormat>
  <Paragraphs>148</Paragraphs>
  <Slides>24</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Bookman Old Style</vt:lpstr>
      <vt:lpstr>Calibri</vt:lpstr>
      <vt:lpstr>Calibri Light</vt:lpstr>
      <vt:lpstr>Wingdings</vt:lpstr>
      <vt:lpstr>Retrospect</vt:lpstr>
      <vt:lpstr>Recruitment  During a Pandemic</vt:lpstr>
      <vt:lpstr>The Goal Remains the Same; Hire a Strong Team for the Season </vt:lpstr>
      <vt:lpstr>Recruiting Trends in 2021:  Trends you’ll want to sharpen up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Recruitment  During a Pandemic</dc:title>
  <dc:creator>Allison Beekhuis</dc:creator>
  <cp:lastModifiedBy>Allison Beekhuis</cp:lastModifiedBy>
  <cp:revision>35</cp:revision>
  <dcterms:created xsi:type="dcterms:W3CDTF">2021-03-11T16:33:35Z</dcterms:created>
  <dcterms:modified xsi:type="dcterms:W3CDTF">2021-03-12T15:06:19Z</dcterms:modified>
</cp:coreProperties>
</file>