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89" r:id="rId13"/>
    <p:sldId id="267" r:id="rId14"/>
    <p:sldId id="268" r:id="rId15"/>
    <p:sldId id="269" r:id="rId16"/>
    <p:sldId id="270" r:id="rId17"/>
    <p:sldId id="271" r:id="rId18"/>
    <p:sldId id="272" r:id="rId19"/>
    <p:sldId id="274" r:id="rId20"/>
    <p:sldId id="275" r:id="rId21"/>
    <p:sldId id="276" r:id="rId22"/>
    <p:sldId id="277" r:id="rId23"/>
    <p:sldId id="278" r:id="rId24"/>
    <p:sldId id="279" r:id="rId25"/>
    <p:sldId id="280" r:id="rId26"/>
    <p:sldId id="281" r:id="rId27"/>
    <p:sldId id="282" r:id="rId28"/>
    <p:sldId id="283" r:id="rId29"/>
    <p:sldId id="284" r:id="rId30"/>
    <p:sldId id="286" r:id="rId31"/>
    <p:sldId id="287" r:id="rId32"/>
    <p:sldId id="288" r:id="rId33"/>
  </p:sldIdLst>
  <p:sldSz cx="9144000" cy="6858000" type="screen4x3"/>
  <p:notesSz cx="6858000" cy="9296400"/>
  <p:defaultTextStyle>
    <a:lvl1pPr>
      <a:defRPr sz="2400">
        <a:latin typeface="Candara"/>
        <a:ea typeface="Candara"/>
        <a:cs typeface="Candara"/>
        <a:sym typeface="Candara"/>
      </a:defRPr>
    </a:lvl1pPr>
    <a:lvl2pPr indent="457200">
      <a:defRPr sz="2400">
        <a:latin typeface="Candara"/>
        <a:ea typeface="Candara"/>
        <a:cs typeface="Candara"/>
        <a:sym typeface="Candara"/>
      </a:defRPr>
    </a:lvl2pPr>
    <a:lvl3pPr indent="914400">
      <a:defRPr sz="2400">
        <a:latin typeface="Candara"/>
        <a:ea typeface="Candara"/>
        <a:cs typeface="Candara"/>
        <a:sym typeface="Candara"/>
      </a:defRPr>
    </a:lvl3pPr>
    <a:lvl4pPr indent="1371600">
      <a:defRPr sz="2400">
        <a:latin typeface="Candara"/>
        <a:ea typeface="Candara"/>
        <a:cs typeface="Candara"/>
        <a:sym typeface="Candara"/>
      </a:defRPr>
    </a:lvl4pPr>
    <a:lvl5pPr indent="1828800">
      <a:defRPr sz="2400">
        <a:latin typeface="Candara"/>
        <a:ea typeface="Candara"/>
        <a:cs typeface="Candara"/>
        <a:sym typeface="Candara"/>
      </a:defRPr>
    </a:lvl5pPr>
    <a:lvl6pPr>
      <a:defRPr sz="2400">
        <a:latin typeface="Candara"/>
        <a:ea typeface="Candara"/>
        <a:cs typeface="Candara"/>
        <a:sym typeface="Candara"/>
      </a:defRPr>
    </a:lvl6pPr>
    <a:lvl7pPr>
      <a:defRPr sz="2400">
        <a:latin typeface="Candara"/>
        <a:ea typeface="Candara"/>
        <a:cs typeface="Candara"/>
        <a:sym typeface="Candara"/>
      </a:defRPr>
    </a:lvl7pPr>
    <a:lvl8pPr>
      <a:defRPr sz="2400">
        <a:latin typeface="Candara"/>
        <a:ea typeface="Candara"/>
        <a:cs typeface="Candara"/>
        <a:sym typeface="Candara"/>
      </a:defRPr>
    </a:lvl8pPr>
    <a:lvl9pPr>
      <a:defRPr sz="2400">
        <a:latin typeface="Candara"/>
        <a:ea typeface="Candara"/>
        <a:cs typeface="Candara"/>
        <a:sym typeface="Candar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andara"/>
          <a:ea typeface="Candara"/>
          <a:cs typeface="Candara"/>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7EECD"/>
          </a:solidFill>
        </a:fill>
      </a:tcStyle>
    </a:wholeTbl>
    <a:band2H>
      <a:tcTxStyle/>
      <a:tcStyle>
        <a:tcBdr/>
        <a:fill>
          <a:solidFill>
            <a:srgbClr val="ECF7E7"/>
          </a:solidFill>
        </a:fill>
      </a:tcStyle>
    </a:band2H>
    <a:firstCol>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FD13B"/>
          </a:solidFill>
        </a:fill>
      </a:tcStyle>
    </a:firstCol>
    <a:lastRow>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FD13B"/>
          </a:solidFill>
        </a:fill>
      </a:tcStyle>
    </a:lastRow>
    <a:firstRow>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FD13B"/>
          </a:solidFill>
        </a:fill>
      </a:tcStyle>
    </a:firstRow>
  </a:tblStyle>
  <a:tblStyle styleId="{C7B018BB-80A7-4F77-B60F-C8B233D01FF8}" styleName="">
    <a:tblBg/>
    <a:wholeTbl>
      <a:tcTxStyle b="on" i="on">
        <a:font>
          <a:latin typeface="Candara"/>
          <a:ea typeface="Candara"/>
          <a:cs typeface="Candara"/>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wholeTbl>
    <a:band2H>
      <a:tcTxStyle/>
      <a:tcStyle>
        <a:tcBdr/>
        <a:fill>
          <a:solidFill>
            <a:srgbClr val="FFFFFF"/>
          </a:solidFill>
        </a:fill>
      </a:tcStyle>
    </a:band2H>
    <a:firstCol>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Col>
    <a:lastRow>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lastRow>
    <a:firstRow>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Row>
  </a:tblStyle>
  <a:tblStyle styleId="{EEE7283C-3CF3-47DC-8721-378D4A62B228}" styleName="">
    <a:tblBg/>
    <a:wholeTbl>
      <a:tcTxStyle b="on" i="on">
        <a:font>
          <a:latin typeface="Candara"/>
          <a:ea typeface="Candara"/>
          <a:cs typeface="Candara"/>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FCAD4"/>
          </a:solidFill>
        </a:fill>
      </a:tcStyle>
    </a:wholeTbl>
    <a:band2H>
      <a:tcTxStyle/>
      <a:tcStyle>
        <a:tcBdr/>
        <a:fill>
          <a:solidFill>
            <a:srgbClr val="F7E6EB"/>
          </a:solidFill>
        </a:fill>
      </a:tcStyle>
    </a:band2H>
    <a:firstCol>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4136F"/>
          </a:solidFill>
        </a:fill>
      </a:tcStyle>
    </a:firstCol>
    <a:lastRow>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4136F"/>
          </a:solidFill>
        </a:fill>
      </a:tcStyle>
    </a:lastRow>
    <a:firstRow>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4136F"/>
          </a:solidFill>
        </a:fill>
      </a:tcStyle>
    </a:firstRow>
  </a:tblStyle>
  <a:tblStyle styleId="{CF821DB8-F4EB-4A41-A1BA-3FCAFE7338EE}" styleName="">
    <a:tblBg/>
    <a:wholeTbl>
      <a:tcTxStyle b="on" i="on">
        <a:font>
          <a:latin typeface="Candara"/>
          <a:ea typeface="Candara"/>
          <a:cs typeface="Candara"/>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andara"/>
          <a:ea typeface="Candara"/>
          <a:cs typeface="Candar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FD13B"/>
          </a:solidFill>
        </a:fill>
      </a:tcStyle>
    </a:firstCol>
    <a:lastRow>
      <a:tcTxStyle b="on" i="on">
        <a:font>
          <a:latin typeface="Candara"/>
          <a:ea typeface="Candara"/>
          <a:cs typeface="Candara"/>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ndara"/>
          <a:ea typeface="Candara"/>
          <a:cs typeface="Candara"/>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7FD13B"/>
          </a:solidFill>
        </a:fill>
      </a:tcStyle>
    </a:firstRow>
  </a:tblStyle>
  <a:tblStyle styleId="{33BA23B1-9221-436E-865A-0063620EA4FD}" styleName="">
    <a:tblBg/>
    <a:wholeTbl>
      <a:tcTxStyle b="on" i="on">
        <a:font>
          <a:latin typeface="Candara"/>
          <a:ea typeface="Candara"/>
          <a:cs typeface="Candara"/>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andara"/>
          <a:ea typeface="Candara"/>
          <a:cs typeface="Candar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andara"/>
          <a:ea typeface="Candara"/>
          <a:cs typeface="Candara"/>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Candara"/>
          <a:ea typeface="Candara"/>
          <a:cs typeface="Candara"/>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andara"/>
          <a:ea typeface="Candara"/>
          <a:cs typeface="Candara"/>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andara"/>
          <a:ea typeface="Candara"/>
          <a:cs typeface="Candara"/>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748" autoAdjust="0"/>
  </p:normalViewPr>
  <p:slideViewPr>
    <p:cSldViewPr>
      <p:cViewPr>
        <p:scale>
          <a:sx n="107" d="100"/>
          <a:sy n="107" d="100"/>
        </p:scale>
        <p:origin x="-84"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7" name="Shape 97"/>
          <p:cNvSpPr>
            <a:spLocks noGrp="1" noRot="1" noChangeAspect="1"/>
          </p:cNvSpPr>
          <p:nvPr>
            <p:ph type="sldImg"/>
          </p:nvPr>
        </p:nvSpPr>
        <p:spPr>
          <a:xfrm>
            <a:off x="1104900" y="696913"/>
            <a:ext cx="4648200" cy="3486150"/>
          </a:xfrm>
          <a:prstGeom prst="rect">
            <a:avLst/>
          </a:prstGeom>
        </p:spPr>
        <p:txBody>
          <a:bodyPr lIns="92830" tIns="46415" rIns="92830" bIns="46415"/>
          <a:lstStyle/>
          <a:p>
            <a:pPr lvl="0"/>
            <a:endParaRPr/>
          </a:p>
        </p:txBody>
      </p:sp>
      <p:sp>
        <p:nvSpPr>
          <p:cNvPr id="98" name="Shape 98"/>
          <p:cNvSpPr>
            <a:spLocks noGrp="1"/>
          </p:cNvSpPr>
          <p:nvPr>
            <p:ph type="body" sz="quarter" idx="1"/>
          </p:nvPr>
        </p:nvSpPr>
        <p:spPr>
          <a:xfrm>
            <a:off x="914400" y="4415791"/>
            <a:ext cx="5029200" cy="4183380"/>
          </a:xfrm>
          <a:prstGeom prst="rect">
            <a:avLst/>
          </a:prstGeom>
        </p:spPr>
        <p:txBody>
          <a:bodyPr lIns="92830" tIns="46415" rIns="92830" bIns="46415"/>
          <a:lstStyle/>
          <a:p>
            <a:pPr lvl="0"/>
            <a:endParaRPr/>
          </a:p>
        </p:txBody>
      </p:sp>
    </p:spTree>
    <p:extLst>
      <p:ext uri="{BB962C8B-B14F-4D97-AF65-F5344CB8AC3E}">
        <p14:creationId xmlns:p14="http://schemas.microsoft.com/office/powerpoint/2010/main" val="93853887"/>
      </p:ext>
    </p:extLst>
  </p:cSld>
  <p:clrMap bg1="lt1" tx1="dk1" bg2="lt2" tx2="dk2" accent1="accent1" accent2="accent2" accent3="accent3" accent4="accent4" accent5="accent5" accent6="accent6" hlink="hlink" folHlink="folHlink"/>
  <p:notesStyle>
    <a:lvl1pPr defTabSz="457200">
      <a:lnSpc>
        <a:spcPct val="117999"/>
      </a:lnSpc>
      <a:defRPr sz="2200">
        <a:latin typeface="+mj-lt"/>
        <a:ea typeface="+mj-ea"/>
        <a:cs typeface="+mj-cs"/>
        <a:sym typeface="Helvetica Neue"/>
      </a:defRPr>
    </a:lvl1pPr>
    <a:lvl2pPr indent="228600" defTabSz="457200">
      <a:lnSpc>
        <a:spcPct val="117999"/>
      </a:lnSpc>
      <a:defRPr sz="2200">
        <a:latin typeface="+mj-lt"/>
        <a:ea typeface="+mj-ea"/>
        <a:cs typeface="+mj-cs"/>
        <a:sym typeface="Helvetica Neue"/>
      </a:defRPr>
    </a:lvl2pPr>
    <a:lvl3pPr indent="457200" defTabSz="457200">
      <a:lnSpc>
        <a:spcPct val="117999"/>
      </a:lnSpc>
      <a:defRPr sz="2200">
        <a:latin typeface="+mj-lt"/>
        <a:ea typeface="+mj-ea"/>
        <a:cs typeface="+mj-cs"/>
        <a:sym typeface="Helvetica Neue"/>
      </a:defRPr>
    </a:lvl3pPr>
    <a:lvl4pPr indent="685800" defTabSz="457200">
      <a:lnSpc>
        <a:spcPct val="117999"/>
      </a:lnSpc>
      <a:defRPr sz="2200">
        <a:latin typeface="+mj-lt"/>
        <a:ea typeface="+mj-ea"/>
        <a:cs typeface="+mj-cs"/>
        <a:sym typeface="Helvetica Neue"/>
      </a:defRPr>
    </a:lvl4pPr>
    <a:lvl5pPr indent="914400" defTabSz="457200">
      <a:lnSpc>
        <a:spcPct val="117999"/>
      </a:lnSpc>
      <a:defRPr sz="2200">
        <a:latin typeface="+mj-lt"/>
        <a:ea typeface="+mj-ea"/>
        <a:cs typeface="+mj-cs"/>
        <a:sym typeface="Helvetica Neue"/>
      </a:defRPr>
    </a:lvl5pPr>
    <a:lvl6pPr indent="1143000" defTabSz="457200">
      <a:lnSpc>
        <a:spcPct val="117999"/>
      </a:lnSpc>
      <a:defRPr sz="2200">
        <a:latin typeface="+mj-lt"/>
        <a:ea typeface="+mj-ea"/>
        <a:cs typeface="+mj-cs"/>
        <a:sym typeface="Helvetica Neue"/>
      </a:defRPr>
    </a:lvl6pPr>
    <a:lvl7pPr indent="1371600" defTabSz="457200">
      <a:lnSpc>
        <a:spcPct val="117999"/>
      </a:lnSpc>
      <a:defRPr sz="2200">
        <a:latin typeface="+mj-lt"/>
        <a:ea typeface="+mj-ea"/>
        <a:cs typeface="+mj-cs"/>
        <a:sym typeface="Helvetica Neue"/>
      </a:defRPr>
    </a:lvl7pPr>
    <a:lvl8pPr indent="1600200" defTabSz="457200">
      <a:lnSpc>
        <a:spcPct val="117999"/>
      </a:lnSpc>
      <a:defRPr sz="2200">
        <a:latin typeface="+mj-lt"/>
        <a:ea typeface="+mj-ea"/>
        <a:cs typeface="+mj-cs"/>
        <a:sym typeface="Helvetica Neue"/>
      </a:defRPr>
    </a:lvl8pPr>
    <a:lvl9pPr indent="1828800" defTabSz="457200">
      <a:lnSpc>
        <a:spcPct val="117999"/>
      </a:lnSpc>
      <a:defRPr sz="2200">
        <a:latin typeface="+mj-lt"/>
        <a:ea typeface="+mj-ea"/>
        <a:cs typeface="+mj-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Shape 103"/>
          <p:cNvSpPr>
            <a:spLocks noGrp="1" noRot="1" noChangeAspect="1"/>
          </p:cNvSpPr>
          <p:nvPr>
            <p:ph type="sldImg"/>
          </p:nvPr>
        </p:nvSpPr>
        <p:spPr>
          <a:prstGeom prst="rect">
            <a:avLst/>
          </a:prstGeom>
        </p:spPr>
        <p:txBody>
          <a:bodyPr/>
          <a:lstStyle/>
          <a:p>
            <a:pPr lvl="0"/>
            <a:endParaRPr/>
          </a:p>
        </p:txBody>
      </p:sp>
      <p:sp>
        <p:nvSpPr>
          <p:cNvPr id="104" name="Shape 104"/>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a:latin typeface="Times New Roman"/>
                <a:ea typeface="Times New Roman"/>
                <a:cs typeface="Times New Roman"/>
                <a:sym typeface="Times New Roman"/>
              </a:rPr>
              <a:t>Today we are going to talk about interviewing skills. After screening résumés and applications, conducting face-to-face interviews is essential in helping you determine which of the candidates who have met your basic qualifications is actually the best one for a particular job.</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When you make good hiring decisions, you, your department, and the organization benefit. When you make poor choices, everyone suffers.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That makes interviewing an important part of your job. You need to  know how to plan and conduct effective interviews in order to learn all you possibly can about job candidates and make the best hiring decisions.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12419379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Shape 143"/>
          <p:cNvSpPr>
            <a:spLocks noGrp="1" noRot="1" noChangeAspect="1"/>
          </p:cNvSpPr>
          <p:nvPr>
            <p:ph type="sldImg"/>
          </p:nvPr>
        </p:nvSpPr>
        <p:spPr>
          <a:prstGeom prst="rect">
            <a:avLst/>
          </a:prstGeom>
        </p:spPr>
        <p:txBody>
          <a:bodyPr/>
          <a:lstStyle/>
          <a:p>
            <a:pPr lvl="0"/>
            <a:endParaRPr/>
          </a:p>
        </p:txBody>
      </p:sp>
      <p:sp>
        <p:nvSpPr>
          <p:cNvPr id="144" name="Shape 144"/>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lang="en-CA" sz="1800" b="0" i="0" dirty="0" smtClean="0">
                <a:effectLst/>
                <a:latin typeface="+mj-lt"/>
                <a:ea typeface="+mj-ea"/>
                <a:cs typeface="+mj-cs"/>
                <a:sym typeface="Helvetica Neue"/>
              </a:rPr>
              <a:t>An employer should aim for a fair process that focuses on each candidate’s ability to perform the essential job duties. A best practice is to have a multi-person panel conduct formal interviews. Ideally, the interview panel should reflect the diversity available in the organization. They should develop set questions in advance, and ask all applicants the same questions. The questions should be based on the job’s essential duties and bona fide requirements</a:t>
            </a:r>
          </a:p>
          <a:p>
            <a:pPr indent="9670" defTabSz="928299">
              <a:lnSpc>
                <a:spcPct val="100000"/>
              </a:lnSpc>
              <a:spcBef>
                <a:spcPts val="406"/>
              </a:spcBef>
              <a:defRPr sz="1800"/>
            </a:pPr>
            <a:endParaRPr lang="en-CA" sz="1800" b="0" i="0" dirty="0" smtClean="0">
              <a:effectLst/>
              <a:latin typeface="+mj-lt"/>
              <a:ea typeface="+mj-ea"/>
              <a:cs typeface="+mj-cs"/>
              <a:sym typeface="Helvetica Neue"/>
            </a:endParaRPr>
          </a:p>
          <a:p>
            <a:pPr indent="9670" defTabSz="928299">
              <a:lnSpc>
                <a:spcPct val="100000"/>
              </a:lnSpc>
              <a:spcBef>
                <a:spcPts val="406"/>
              </a:spcBef>
              <a:defRPr sz="1800"/>
            </a:pPr>
            <a:r>
              <a:rPr lang="en-CA" sz="1800" b="0" i="0" dirty="0" smtClean="0">
                <a:effectLst/>
                <a:latin typeface="+mj-lt"/>
                <a:ea typeface="+mj-ea"/>
                <a:cs typeface="+mj-cs"/>
                <a:sym typeface="Helvetica Neue"/>
              </a:rPr>
              <a:t>This kind of approach will help employers avoid making decisions based on subjective considerations such as whether the person exhibits “confidence” or is viewed as “suitable.” Employers who rely on these kinds of subjective assessments are vulnerable to claims of discrimination, Without objective criteria, an employer will have trouble explaining why some candidates were or were not qualified for the job if a human rights complaint is filed.</a:t>
            </a:r>
          </a:p>
          <a:p>
            <a:pPr indent="9670" defTabSz="928299">
              <a:lnSpc>
                <a:spcPct val="100000"/>
              </a:lnSpc>
              <a:spcBef>
                <a:spcPts val="406"/>
              </a:spcBef>
              <a:defRPr sz="1800"/>
            </a:pPr>
            <a:endParaRPr lang="en-CA" sz="1800" b="0" i="0" dirty="0" smtClean="0">
              <a:effectLst/>
              <a:latin typeface="+mj-lt"/>
              <a:ea typeface="+mj-ea"/>
              <a:cs typeface="+mj-cs"/>
              <a:sym typeface="Helvetica Neue"/>
            </a:endParaRPr>
          </a:p>
          <a:p>
            <a:pPr fontAlgn="base"/>
            <a:r>
              <a:rPr lang="en-CA" sz="2200" b="0" i="0" dirty="0" smtClean="0">
                <a:effectLst/>
                <a:latin typeface="+mj-lt"/>
                <a:ea typeface="+mj-ea"/>
                <a:cs typeface="+mj-cs"/>
                <a:sym typeface="Helvetica Neue"/>
              </a:rPr>
              <a:t>Similar considerations apply to written tests that applicants are asked to complete during a hiring process. The tests given to all applicants should be identical and scoring should be done based on an objective marking scheme determined before answers are graded. Any written test should also be based on the job’s essential duties and </a:t>
            </a:r>
            <a:r>
              <a:rPr lang="en-CA" sz="2200" b="0" i="1" dirty="0" smtClean="0">
                <a:effectLst/>
                <a:latin typeface="+mj-lt"/>
                <a:ea typeface="+mj-ea"/>
                <a:cs typeface="+mj-cs"/>
                <a:sym typeface="Helvetica Neue"/>
              </a:rPr>
              <a:t>bona fide</a:t>
            </a:r>
            <a:r>
              <a:rPr lang="en-CA" sz="2200" b="0" i="0" dirty="0" smtClean="0">
                <a:effectLst/>
                <a:latin typeface="+mj-lt"/>
                <a:ea typeface="+mj-ea"/>
                <a:cs typeface="+mj-cs"/>
                <a:sym typeface="Helvetica Neue"/>
              </a:rPr>
              <a:t> requirements.</a:t>
            </a:r>
          </a:p>
          <a:p>
            <a:pPr fontAlgn="base"/>
            <a:endParaRPr lang="en-CA" sz="2200" b="0" i="0" dirty="0" smtClean="0">
              <a:effectLst/>
              <a:latin typeface="+mj-lt"/>
              <a:ea typeface="+mj-ea"/>
              <a:cs typeface="+mj-cs"/>
              <a:sym typeface="Helvetica Neue"/>
            </a:endParaRPr>
          </a:p>
          <a:p>
            <a:pPr fontAlgn="base"/>
            <a:r>
              <a:rPr lang="en-CA" sz="2200" b="0" i="0" dirty="0" smtClean="0">
                <a:effectLst/>
                <a:latin typeface="+mj-lt"/>
                <a:ea typeface="+mj-ea"/>
                <a:cs typeface="+mj-cs"/>
                <a:sym typeface="Helvetica Neue"/>
              </a:rPr>
              <a:t>For both interviews and written tests, the process should be the same for all candidates and determined in advance, subject to accommodation needs. For example, a hiring panel may decide that all candidates can be prompted if their answers in an interview do not correspond to the question asked. Or, in a written test, the employer may indicate that answers will be assessed based only on the information the candidates provide. If so, the candidates should be told to make sure that they address all parts of each question. Employers cannot ask some candidates questions they do not ask other candidates.</a:t>
            </a:r>
          </a:p>
          <a:p>
            <a:pPr fontAlgn="base"/>
            <a:endParaRPr lang="en-CA" sz="2200" b="0" i="0" dirty="0" smtClean="0">
              <a:effectLst/>
              <a:latin typeface="+mj-lt"/>
              <a:ea typeface="+mj-ea"/>
              <a:cs typeface="+mj-cs"/>
              <a:sym typeface="Helvetica Neue"/>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CA" sz="2200" b="0" i="0" dirty="0" smtClean="0">
                <a:effectLst/>
                <a:latin typeface="+mj-lt"/>
                <a:ea typeface="+mj-ea"/>
                <a:cs typeface="+mj-cs"/>
                <a:sym typeface="Helvetica Neue"/>
              </a:rPr>
              <a:t>Offer and provide accommodation for the interview or test</a:t>
            </a:r>
          </a:p>
          <a:p>
            <a:pPr fontAlgn="base"/>
            <a:endParaRPr lang="en-CA" sz="2200" b="0" i="0" dirty="0" smtClean="0">
              <a:effectLst/>
              <a:latin typeface="+mj-lt"/>
              <a:ea typeface="+mj-ea"/>
              <a:cs typeface="+mj-cs"/>
              <a:sym typeface="Helvetica Neue"/>
            </a:endParaRPr>
          </a:p>
          <a:p>
            <a:pPr fontAlgn="base"/>
            <a:r>
              <a:rPr lang="en-CA" sz="2200" b="0" i="0" dirty="0" smtClean="0">
                <a:effectLst/>
                <a:latin typeface="+mj-lt"/>
                <a:ea typeface="+mj-ea"/>
                <a:cs typeface="+mj-cs"/>
                <a:sym typeface="Helvetica Neue"/>
              </a:rPr>
              <a:t>Employers must accommodate applicants’ needs related to Code grounds for any part of the interview or hiring process, including tests. The employer must provide appropriate accommodation subject to the test of undue hardship. See also Section IV-8 – “Meeting the accommodation needs of employees on the job” for more information on the principles involved.</a:t>
            </a:r>
          </a:p>
          <a:p>
            <a:pPr fontAlgn="base"/>
            <a:endParaRPr lang="en-CA" sz="2200" b="0" i="0" dirty="0" smtClean="0">
              <a:effectLst/>
              <a:latin typeface="+mj-lt"/>
              <a:ea typeface="+mj-ea"/>
              <a:cs typeface="+mj-cs"/>
              <a:sym typeface="Helvetica Neue"/>
            </a:endParaRPr>
          </a:p>
          <a:p>
            <a:pPr fontAlgn="base"/>
            <a:r>
              <a:rPr lang="en-CA" sz="2200" b="0" i="0" dirty="0" smtClean="0">
                <a:effectLst/>
                <a:latin typeface="+mj-lt"/>
                <a:ea typeface="+mj-ea"/>
                <a:cs typeface="+mj-cs"/>
                <a:sym typeface="Helvetica Neue"/>
              </a:rPr>
              <a:t>The Commission recommends that employers offer accommodation to all candidates who need it when inviting them for an interview or test. A person who needs accommodation to take part in an interview is responsible for advising of this need in enough detail, and co-operating in consultations to enable the employer to respond to the request before the interview or testing. There is no set formula for accommodation. Each person's needs are unique and must be considered individually.</a:t>
            </a:r>
          </a:p>
          <a:p>
            <a:pPr fontAlgn="base"/>
            <a:endParaRPr lang="en-CA" sz="2200" b="0" i="0" dirty="0" smtClean="0">
              <a:effectLst/>
              <a:latin typeface="+mj-lt"/>
              <a:ea typeface="+mj-ea"/>
              <a:cs typeface="+mj-cs"/>
              <a:sym typeface="Helvetica Neue"/>
            </a:endParaRPr>
          </a:p>
          <a:p>
            <a:pPr fontAlgn="base"/>
            <a:endParaRPr lang="en-CA" sz="2200" b="0" i="0" dirty="0" smtClean="0">
              <a:effectLst/>
              <a:latin typeface="+mj-lt"/>
              <a:ea typeface="+mj-ea"/>
              <a:cs typeface="+mj-cs"/>
              <a:sym typeface="Helvetica Neue"/>
            </a:endParaRPr>
          </a:p>
          <a:p>
            <a:pPr fontAlgn="base"/>
            <a:r>
              <a:rPr lang="en-CA" sz="2200" b="0" i="0" dirty="0" smtClean="0">
                <a:effectLst/>
                <a:latin typeface="+mj-lt"/>
                <a:ea typeface="+mj-ea"/>
                <a:cs typeface="+mj-cs"/>
                <a:sym typeface="Helvetica Neue"/>
              </a:rPr>
              <a:t>Make sure interview questions comply with the Code</a:t>
            </a:r>
          </a:p>
          <a:p>
            <a:pPr fontAlgn="base"/>
            <a:r>
              <a:rPr lang="en-CA" sz="2200" b="0" i="0" dirty="0" smtClean="0">
                <a:effectLst/>
                <a:latin typeface="+mj-lt"/>
                <a:ea typeface="+mj-ea"/>
                <a:cs typeface="+mj-cs"/>
                <a:sym typeface="Helvetica Neue"/>
              </a:rPr>
              <a:t>When inappropriate questions relating to </a:t>
            </a:r>
            <a:r>
              <a:rPr lang="en-CA" sz="2200" b="0" i="1" dirty="0" smtClean="0">
                <a:effectLst/>
                <a:latin typeface="+mj-lt"/>
                <a:ea typeface="+mj-ea"/>
                <a:cs typeface="+mj-cs"/>
                <a:sym typeface="Helvetica Neue"/>
              </a:rPr>
              <a:t>Code</a:t>
            </a:r>
            <a:r>
              <a:rPr lang="en-CA" sz="2200" b="0" i="0" dirty="0" smtClean="0">
                <a:effectLst/>
                <a:latin typeface="+mj-lt"/>
                <a:ea typeface="+mj-ea"/>
                <a:cs typeface="+mj-cs"/>
                <a:sym typeface="Helvetica Neue"/>
              </a:rPr>
              <a:t> grounds are asked in an interview, an inference may be made that a decision not to hire was influenced by such questions. Employers could face a finding of discrimination even if there is no intention to discriminate. The fact that improper questions have been asked is sufficient to prove discrimination, even if the applicant is ultimately given the job.</a:t>
            </a:r>
          </a:p>
          <a:p>
            <a:pPr fontAlgn="base"/>
            <a:endParaRPr lang="en-CA" sz="2200" b="0" i="0" dirty="0" smtClean="0">
              <a:effectLst/>
              <a:latin typeface="+mj-lt"/>
              <a:ea typeface="+mj-ea"/>
              <a:cs typeface="+mj-cs"/>
              <a:sym typeface="Helvetica Neue"/>
            </a:endParaRPr>
          </a:p>
          <a:p>
            <a:pPr fontAlgn="base"/>
            <a:r>
              <a:rPr lang="en-CA" sz="2200" b="0" i="0" dirty="0" smtClean="0">
                <a:effectLst/>
                <a:latin typeface="+mj-lt"/>
                <a:ea typeface="+mj-ea"/>
                <a:cs typeface="+mj-cs"/>
                <a:sym typeface="Helvetica Neue"/>
              </a:rPr>
              <a:t>Asking about the applicant’s ability to do essential duties of a job:</a:t>
            </a:r>
          </a:p>
          <a:p>
            <a:pPr fontAlgn="base"/>
            <a:r>
              <a:rPr lang="en-CA" sz="2200" b="0" i="0" dirty="0" smtClean="0">
                <a:effectLst/>
                <a:latin typeface="+mj-lt"/>
                <a:ea typeface="+mj-ea"/>
                <a:cs typeface="+mj-cs"/>
                <a:sym typeface="Helvetica Neue"/>
              </a:rPr>
              <a:t>In an interview, the employer can expand the scope of job-related questions to determine the applicant's qualifications or ability to perform the essential job duties. If, during an interview, the applicant asks for on-the-job accommodation for needs such as those relating to religion or pregnancy, these kinds of needs may be discussed at the interview stage. If the person identifies disability-related needs as an issue in an interview, disability and accommodation measures related to the essential job duties can be discussed. Other than at an applicant’s request, only discuss on-the-job accommodation after making a conditional offer of employment.</a:t>
            </a:r>
          </a:p>
          <a:p>
            <a:pPr fontAlgn="base"/>
            <a:endParaRPr lang="en-CA" sz="2200" b="0" i="0" dirty="0" smtClean="0">
              <a:effectLst/>
              <a:latin typeface="+mj-lt"/>
              <a:ea typeface="+mj-ea"/>
              <a:cs typeface="+mj-cs"/>
              <a:sym typeface="Helvetica Neue"/>
            </a:endParaRPr>
          </a:p>
          <a:p>
            <a:pPr fontAlgn="base"/>
            <a:r>
              <a:rPr lang="en-CA" sz="2200" b="0" i="0" dirty="0" smtClean="0">
                <a:effectLst/>
                <a:latin typeface="+mj-lt"/>
                <a:ea typeface="+mj-ea"/>
                <a:cs typeface="+mj-cs"/>
                <a:sym typeface="Helvetica Neue"/>
              </a:rPr>
              <a:t>Making non-discriminatory hiring decisions</a:t>
            </a:r>
          </a:p>
          <a:p>
            <a:pPr fontAlgn="base"/>
            <a:r>
              <a:rPr lang="en-CA" sz="2200" b="0" i="0" dirty="0" smtClean="0">
                <a:effectLst/>
                <a:latin typeface="+mj-lt"/>
                <a:ea typeface="+mj-ea"/>
                <a:cs typeface="+mj-cs"/>
                <a:sym typeface="Helvetica Neue"/>
              </a:rPr>
              <a:t>The decision-making process should be uniform, consistent, transparent, fair, unbiased, comprehensive and objective. Answers provided in an interview or written test should be scored against pre-set criteria that are based on the essential job requirements. Once a hiring decision is made, an organization should be able to document non-discriminatory reasons for hiring or not hiring each candidate.</a:t>
            </a:r>
          </a:p>
          <a:p>
            <a:pPr fontAlgn="base"/>
            <a:endParaRPr lang="en-CA" sz="2200" b="0" i="0" dirty="0" smtClean="0">
              <a:effectLst/>
              <a:latin typeface="+mj-lt"/>
              <a:ea typeface="+mj-ea"/>
              <a:cs typeface="+mj-cs"/>
              <a:sym typeface="Helvetica Neue"/>
            </a:endParaRPr>
          </a:p>
          <a:p>
            <a:pPr fontAlgn="base"/>
            <a:endParaRPr lang="en-CA" sz="2200" b="0" i="0" dirty="0" smtClean="0">
              <a:effectLst/>
              <a:latin typeface="+mj-lt"/>
              <a:ea typeface="+mj-ea"/>
              <a:cs typeface="+mj-cs"/>
              <a:sym typeface="Helvetica Neue"/>
            </a:endParaRPr>
          </a:p>
          <a:p>
            <a:pPr fontAlgn="base"/>
            <a:r>
              <a:rPr lang="en-CA" sz="2200" b="0" i="0" dirty="0" smtClean="0">
                <a:effectLst/>
                <a:latin typeface="+mj-lt"/>
                <a:ea typeface="+mj-ea"/>
                <a:cs typeface="+mj-cs"/>
                <a:sym typeface="Helvetica Neue"/>
              </a:rPr>
              <a:t>Discrimination in the hiring process:</a:t>
            </a:r>
          </a:p>
          <a:p>
            <a:pPr fontAlgn="base"/>
            <a:r>
              <a:rPr lang="en-CA" sz="2200" b="0" i="0" dirty="0" smtClean="0">
                <a:effectLst/>
                <a:latin typeface="+mj-lt"/>
                <a:ea typeface="+mj-ea"/>
                <a:cs typeface="+mj-cs"/>
                <a:sym typeface="Helvetica Neue"/>
              </a:rPr>
              <a:t>In general, discrimination in hiring may be identified when a qualified person is turned down for a job that is then given to another person who is not similarly protected under the </a:t>
            </a:r>
            <a:r>
              <a:rPr lang="en-CA" sz="2200" b="0" i="1" dirty="0" smtClean="0">
                <a:effectLst/>
                <a:latin typeface="+mj-lt"/>
                <a:ea typeface="+mj-ea"/>
                <a:cs typeface="+mj-cs"/>
                <a:sym typeface="Helvetica Neue"/>
              </a:rPr>
              <a:t>Code</a:t>
            </a:r>
            <a:r>
              <a:rPr lang="en-CA" sz="2200" b="0" i="0" dirty="0" smtClean="0">
                <a:effectLst/>
                <a:latin typeface="+mj-lt"/>
                <a:ea typeface="+mj-ea"/>
                <a:cs typeface="+mj-cs"/>
                <a:sym typeface="Helvetica Neue"/>
              </a:rPr>
              <a:t>. However, discrimination in the hiring process may also be established even if a particular person protected by the </a:t>
            </a:r>
            <a:r>
              <a:rPr lang="en-CA" sz="2200" b="0" i="1" dirty="0" smtClean="0">
                <a:effectLst/>
                <a:latin typeface="+mj-lt"/>
                <a:ea typeface="+mj-ea"/>
                <a:cs typeface="+mj-cs"/>
                <a:sym typeface="Helvetica Neue"/>
              </a:rPr>
              <a:t>Code</a:t>
            </a:r>
            <a:r>
              <a:rPr lang="en-CA" sz="2200" b="0" i="0" dirty="0" smtClean="0">
                <a:effectLst/>
                <a:latin typeface="+mj-lt"/>
                <a:ea typeface="+mj-ea"/>
                <a:cs typeface="+mj-cs"/>
                <a:sym typeface="Helvetica Neue"/>
              </a:rPr>
              <a:t> would not have been the successful candidate without the discrimination. For example, if two candidates are equally qualified and the non-racialized person is selected, the organization will need to provide a non-discriminatory explanation for not hiring the racialized person if a human rights claim is filed. As well, discrimination may be found when a qualified candidate is protected under the </a:t>
            </a:r>
            <a:r>
              <a:rPr lang="en-CA" sz="2200" b="0" i="1" dirty="0" smtClean="0">
                <a:effectLst/>
                <a:latin typeface="+mj-lt"/>
                <a:ea typeface="+mj-ea"/>
                <a:cs typeface="+mj-cs"/>
                <a:sym typeface="Helvetica Neue"/>
              </a:rPr>
              <a:t>Code</a:t>
            </a:r>
            <a:r>
              <a:rPr lang="en-CA" sz="2200" b="0" i="0" dirty="0" smtClean="0">
                <a:effectLst/>
                <a:latin typeface="+mj-lt"/>
                <a:ea typeface="+mj-ea"/>
                <a:cs typeface="+mj-cs"/>
                <a:sym typeface="Helvetica Neue"/>
              </a:rPr>
              <a:t>.</a:t>
            </a:r>
          </a:p>
          <a:p>
            <a:pPr fontAlgn="base"/>
            <a:r>
              <a:rPr lang="en-CA" sz="2200" b="0" i="0" dirty="0" smtClean="0">
                <a:effectLst/>
                <a:latin typeface="+mj-lt"/>
                <a:ea typeface="+mj-ea"/>
                <a:cs typeface="+mj-cs"/>
                <a:sym typeface="Helvetica Neue"/>
              </a:rPr>
              <a:t>Bias or stereotypes in the decision-making process may lead to eliminating candidates on the basis of grounds protected under the </a:t>
            </a:r>
            <a:r>
              <a:rPr lang="en-CA" sz="2200" b="0" i="1" dirty="0" smtClean="0">
                <a:effectLst/>
                <a:latin typeface="+mj-lt"/>
                <a:ea typeface="+mj-ea"/>
                <a:cs typeface="+mj-cs"/>
                <a:sym typeface="Helvetica Neue"/>
              </a:rPr>
              <a:t>Code</a:t>
            </a:r>
            <a:r>
              <a:rPr lang="en-CA" sz="2200" b="0" i="0" dirty="0" smtClean="0">
                <a:effectLst/>
                <a:latin typeface="+mj-lt"/>
                <a:ea typeface="+mj-ea"/>
                <a:cs typeface="+mj-cs"/>
                <a:sym typeface="Helvetica Neue"/>
              </a:rPr>
              <a:t>. The following list provides a few examples of hiring decisions that may be tainted by discriminatory considerations:</a:t>
            </a:r>
          </a:p>
          <a:p>
            <a:pPr fontAlgn="base"/>
            <a:endParaRPr lang="en-CA" sz="2200" b="0" i="0" dirty="0" smtClean="0">
              <a:effectLst/>
              <a:latin typeface="+mj-lt"/>
              <a:ea typeface="+mj-ea"/>
              <a:cs typeface="+mj-cs"/>
              <a:sym typeface="Helvetica Neue"/>
            </a:endParaRPr>
          </a:p>
          <a:p>
            <a:pPr indent="9670" defTabSz="928299">
              <a:lnSpc>
                <a:spcPct val="100000"/>
              </a:lnSpc>
              <a:spcBef>
                <a:spcPts val="406"/>
              </a:spcBef>
              <a:defRPr sz="1800"/>
            </a:pPr>
            <a:endParaRPr lang="en-CA" sz="1200" i="1" dirty="0" smtClean="0">
              <a:latin typeface="Times New Roman"/>
              <a:ea typeface="Times New Roman"/>
              <a:cs typeface="Times New Roman"/>
              <a:sym typeface="Times New Roman"/>
            </a:endParaRPr>
          </a:p>
          <a:p>
            <a:endParaRPr lang="en-CA" dirty="0"/>
          </a:p>
        </p:txBody>
      </p:sp>
    </p:spTree>
    <p:extLst>
      <p:ext uri="{BB962C8B-B14F-4D97-AF65-F5344CB8AC3E}">
        <p14:creationId xmlns:p14="http://schemas.microsoft.com/office/powerpoint/2010/main" val="8093177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Shape 149"/>
          <p:cNvSpPr>
            <a:spLocks noGrp="1" noRot="1" noChangeAspect="1"/>
          </p:cNvSpPr>
          <p:nvPr>
            <p:ph type="sldImg"/>
          </p:nvPr>
        </p:nvSpPr>
        <p:spPr>
          <a:prstGeom prst="rect">
            <a:avLst/>
          </a:prstGeom>
        </p:spPr>
        <p:txBody>
          <a:bodyPr/>
          <a:lstStyle/>
          <a:p>
            <a:pPr lvl="0"/>
            <a:endParaRPr/>
          </a:p>
        </p:txBody>
      </p:sp>
      <p:sp>
        <p:nvSpPr>
          <p:cNvPr id="150" name="Shape 150"/>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dirty="0">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dirty="0">
                <a:latin typeface="Times New Roman"/>
                <a:ea typeface="Times New Roman"/>
                <a:cs typeface="Times New Roman"/>
                <a:sym typeface="Times New Roman"/>
              </a:rPr>
              <a:t>You may also use different types of interviews depending on your objectives for the meeting:</a:t>
            </a:r>
          </a:p>
          <a:p>
            <a:pPr marL="232075" lvl="1" indent="-106368" defTabSz="928299">
              <a:lnSpc>
                <a:spcPct val="100000"/>
              </a:lnSpc>
              <a:spcBef>
                <a:spcPts val="406"/>
              </a:spcBef>
              <a:buSzPct val="100000"/>
              <a:buChar char="•"/>
              <a:defRPr sz="1800"/>
            </a:pPr>
            <a:r>
              <a:rPr sz="1200" dirty="0">
                <a:latin typeface="Times New Roman"/>
                <a:ea typeface="Times New Roman"/>
                <a:cs typeface="Times New Roman"/>
                <a:sym typeface="Times New Roman"/>
              </a:rPr>
              <a:t>Screening interviews are usually conducted either in person or over the phone. These interviews are more of a quick check to see if the candidate has the basic qualifications you are looking for.</a:t>
            </a:r>
          </a:p>
          <a:p>
            <a:pPr marL="232075" lvl="1" indent="-106368" defTabSz="928299">
              <a:lnSpc>
                <a:spcPct val="100000"/>
              </a:lnSpc>
              <a:spcBef>
                <a:spcPts val="406"/>
              </a:spcBef>
              <a:buSzPct val="100000"/>
              <a:buChar char="•"/>
              <a:defRPr sz="1800"/>
            </a:pPr>
            <a:r>
              <a:rPr sz="1200" dirty="0">
                <a:latin typeface="Times New Roman"/>
                <a:ea typeface="Times New Roman"/>
                <a:cs typeface="Times New Roman"/>
                <a:sym typeface="Times New Roman"/>
              </a:rPr>
              <a:t>Targeted interviews—perhaps the most common type—stress the key qualifications needed for success in the job, and questions are preset to deal specifically with those areas.</a:t>
            </a:r>
          </a:p>
          <a:p>
            <a:pPr marL="232075" lvl="1" indent="-106368" defTabSz="928299">
              <a:lnSpc>
                <a:spcPct val="100000"/>
              </a:lnSpc>
              <a:spcBef>
                <a:spcPts val="406"/>
              </a:spcBef>
              <a:buSzPct val="100000"/>
              <a:buChar char="•"/>
              <a:defRPr sz="1800"/>
            </a:pPr>
            <a:r>
              <a:rPr sz="1200" dirty="0">
                <a:latin typeface="Times New Roman"/>
                <a:ea typeface="Times New Roman"/>
                <a:cs typeface="Times New Roman"/>
                <a:sym typeface="Times New Roman"/>
              </a:rPr>
              <a:t>Multiple interviews are commonly used with professional positions. This is a series of interviews in which the candidate gets to meet individually with several different representatives from the organization.</a:t>
            </a:r>
          </a:p>
          <a:p>
            <a:pPr marL="232075" lvl="1" indent="-106368" defTabSz="928299">
              <a:lnSpc>
                <a:spcPct val="100000"/>
              </a:lnSpc>
              <a:spcBef>
                <a:spcPts val="406"/>
              </a:spcBef>
              <a:buSzPct val="100000"/>
              <a:buChar char="•"/>
              <a:defRPr sz="1800"/>
            </a:pPr>
            <a:r>
              <a:rPr sz="1200" dirty="0">
                <a:latin typeface="Times New Roman"/>
                <a:ea typeface="Times New Roman"/>
                <a:cs typeface="Times New Roman"/>
                <a:sym typeface="Times New Roman"/>
              </a:rPr>
              <a:t>Situational interviews give candidates scenarios of situations they may face when they come to work for the company, and their responses are compared with standard responses that have previously been set.</a:t>
            </a:r>
          </a:p>
          <a:p>
            <a:pPr marL="232075" lvl="1" indent="-106368" defTabSz="928299">
              <a:lnSpc>
                <a:spcPct val="100000"/>
              </a:lnSpc>
              <a:spcBef>
                <a:spcPts val="406"/>
              </a:spcBef>
              <a:buSzPct val="100000"/>
              <a:buChar char="•"/>
              <a:defRPr sz="1800"/>
            </a:pPr>
            <a:r>
              <a:rPr sz="1200" dirty="0">
                <a:latin typeface="Times New Roman"/>
                <a:ea typeface="Times New Roman"/>
                <a:cs typeface="Times New Roman"/>
                <a:sym typeface="Times New Roman"/>
              </a:rPr>
              <a:t>Group interviews introduce candidates to two or more representatives of the company at one time. A variation of this would be used for a group of candidates to be interviewed together at the same time.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noRot="1" noChangeAspect="1"/>
          </p:cNvSpPr>
          <p:nvPr>
            <p:ph type="sldImg"/>
          </p:nvPr>
        </p:nvSpPr>
        <p:spPr>
          <a:prstGeom prst="rect">
            <a:avLst/>
          </a:prstGeom>
        </p:spPr>
        <p:txBody>
          <a:bodyPr/>
          <a:lstStyle/>
          <a:p>
            <a:pPr lvl="0"/>
            <a:endParaRPr/>
          </a:p>
        </p:txBody>
      </p:sp>
      <p:sp>
        <p:nvSpPr>
          <p:cNvPr id="155" name="Shape 155"/>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a:latin typeface="Times New Roman"/>
                <a:ea typeface="Times New Roman"/>
                <a:cs typeface="Times New Roman"/>
                <a:sym typeface="Times New Roman"/>
              </a:rPr>
              <a:t>Now let’s talk about effective planning strategies for successful interviews.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Determine key criteria essential for performing the job well—for example, specific skills, required experience, education and/or other training, personal characteristics, and so on. To do this, you will need to consult the job description.</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Prepare a positive description of the job and the organization. Be sure to explain the essential functions of the job and your expectations for successful job performance.</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Create an outline. By following the same general outline for each interview, you can ensure that you treat each applicant equally. Also, develop a list of interview questions. We’ll talk more about interview questions in a few minutes.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Arrange for a quiet, private place to conduct interviews, such as a conference room or interview room. If you are using your office, make sure it is in presentable condition.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Shape 160"/>
          <p:cNvSpPr>
            <a:spLocks noGrp="1" noRot="1" noChangeAspect="1"/>
          </p:cNvSpPr>
          <p:nvPr>
            <p:ph type="sldImg"/>
          </p:nvPr>
        </p:nvSpPr>
        <p:spPr>
          <a:prstGeom prst="rect">
            <a:avLst/>
          </a:prstGeom>
        </p:spPr>
        <p:txBody>
          <a:bodyPr/>
          <a:lstStyle/>
          <a:p>
            <a:pPr lvl="0"/>
            <a:endParaRPr/>
          </a:p>
        </p:txBody>
      </p:sp>
      <p:sp>
        <p:nvSpPr>
          <p:cNvPr id="161" name="Shape 161"/>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Be sure to set aside enough time for each interview. In most cases that means at least 30 minutes. Remember to allow some time for the applicant to ask questions. And if the interview will include a short tour of your facility or work area, be sure to allow time for that, too.</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Anticipate interruptions. Make sure employees know you will be temporarily unavailable and designate an experienced employee or fellow supervisor to cover for you while you are interviewing. Arrange to have your calls held. If you use a cell phone, turn it off during the interview and forward your calls to a designated employee who can take messages and alert you in case of an emergency.</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Make sure you have the supplies you’ll need. You’ll want to take notes during interviews or make notes right after each interview, so you’ll need paper and a working pen at hand. You might also want a pitcher of water and some glasses nearby.</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Allow sufficient time between interviews for making additional notes. Doing so can help you distinguish one candidate from another later. </a:t>
            </a:r>
          </a:p>
          <a:p>
            <a:pPr indent="9670" defTabSz="928299">
              <a:lnSpc>
                <a:spcPct val="100000"/>
              </a:lnSpc>
              <a:spcBef>
                <a:spcPts val="406"/>
              </a:spcBef>
              <a:defRPr sz="1800"/>
            </a:pPr>
            <a:r>
              <a:rPr sz="1200" i="1">
                <a:latin typeface="Times New Roman"/>
                <a:ea typeface="Times New Roman"/>
                <a:cs typeface="Times New Roman"/>
                <a:sym typeface="Times New Roman"/>
              </a:rPr>
              <a:t>Ask trainees to talk about anything else they do to plan for an interview.</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40245616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15406474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Shape 174"/>
          <p:cNvSpPr>
            <a:spLocks noGrp="1" noRot="1" noChangeAspect="1"/>
          </p:cNvSpPr>
          <p:nvPr>
            <p:ph type="sldImg"/>
          </p:nvPr>
        </p:nvSpPr>
        <p:spPr>
          <a:prstGeom prst="rect">
            <a:avLst/>
          </a:prstGeom>
        </p:spPr>
        <p:txBody>
          <a:bodyPr/>
          <a:lstStyle/>
          <a:p>
            <a:pPr lvl="0"/>
            <a:endParaRPr/>
          </a:p>
        </p:txBody>
      </p:sp>
      <p:sp>
        <p:nvSpPr>
          <p:cNvPr id="175" name="Shape 175"/>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a:latin typeface="Times New Roman"/>
                <a:ea typeface="Times New Roman"/>
                <a:cs typeface="Times New Roman"/>
                <a:sym typeface="Times New Roman"/>
              </a:rPr>
              <a:t>Good interview questions are the key to a successful interview.</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Review applications and résumés so that you can ask specific questions about jobs held, duties performed, specialized skills and training, and related matters. </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Prepare a list of questions. Write them down so that you won’t forget to ask all of them during the interview.</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Make sure your questions relate to job qualifications and abilities. For example, “Tell me how you handled _______ in your last job” or “What do you think is the most important responsibility of a person in this job?”</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Create open-ended questions in order to get useful information. Phrase questions that encourage explanation, not just “yes” or “no” answers. For example, “What parts of your performance in your current or last job are you most proud of?,” not “Were you satisfied with your performance in your current or last job?”</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Develop questions that are easy to follow up in order to get more details. For example, “I’m not sure what you mean by challenging? Could you explain?”</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Shape 185"/>
          <p:cNvSpPr>
            <a:spLocks noGrp="1" noRot="1" noChangeAspect="1"/>
          </p:cNvSpPr>
          <p:nvPr>
            <p:ph type="sldImg"/>
          </p:nvPr>
        </p:nvSpPr>
        <p:spPr>
          <a:prstGeom prst="rect">
            <a:avLst/>
          </a:prstGeom>
        </p:spPr>
        <p:txBody>
          <a:bodyPr/>
          <a:lstStyle/>
          <a:p>
            <a:pPr lvl="0"/>
            <a:endParaRPr/>
          </a:p>
        </p:txBody>
      </p:sp>
      <p:sp>
        <p:nvSpPr>
          <p:cNvPr id="186" name="Shape 186"/>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a:latin typeface="Times New Roman"/>
                <a:ea typeface="Times New Roman"/>
                <a:cs typeface="Times New Roman"/>
                <a:sym typeface="Times New Roman"/>
              </a:rPr>
              <a:t>Now let’s talk about how to conduct an effective interview.</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Begin the interview by greeting applicants with a smile and handshake. Tell them you are glad to see them, and thank them for expressing interest in the company.</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Introduce yourself by name and title, and make sure you are  correctly pronouncing the applicant’s name.</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Open the interview with very brief small talk—for example, whether the applicant found his or her way easily, the weather, or some other appropriate icebreaker.</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Talk a little about the organization—our products and services, how your department and the job fit into the big picture, and a little about the corporate culture.  </a:t>
            </a:r>
          </a:p>
          <a:p>
            <a:pPr marL="232075" lvl="1" indent="-106368" defTabSz="928299">
              <a:lnSpc>
                <a:spcPct val="100000"/>
              </a:lnSpc>
              <a:spcBef>
                <a:spcPts val="406"/>
              </a:spcBef>
              <a:buSzPct val="100000"/>
              <a:buChar char="•"/>
              <a:defRPr sz="1800"/>
            </a:pPr>
            <a:endParaRPr sz="1200">
              <a:latin typeface="Times New Roman"/>
              <a:ea typeface="Times New Roman"/>
              <a:cs typeface="Times New Roman"/>
              <a:sym typeface="Times New Roman"/>
            </a:endParaRPr>
          </a:p>
          <a:p>
            <a:pPr marL="232075" lvl="1" indent="-106368" defTabSz="928299">
              <a:lnSpc>
                <a:spcPct val="100000"/>
              </a:lnSpc>
              <a:spcBef>
                <a:spcPts val="406"/>
              </a:spcBef>
              <a:buSzPct val="100000"/>
              <a:buChar char="•"/>
              <a:defRPr sz="1800"/>
            </a:pPr>
            <a:endParaRPr sz="1200">
              <a:latin typeface="Times New Roman"/>
              <a:ea typeface="Times New Roman"/>
              <a:cs typeface="Times New Roman"/>
              <a:sym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Shape 108"/>
          <p:cNvSpPr>
            <a:spLocks noGrp="1" noRot="1" noChangeAspect="1"/>
          </p:cNvSpPr>
          <p:nvPr>
            <p:ph type="sldImg"/>
          </p:nvPr>
        </p:nvSpPr>
        <p:spPr>
          <a:prstGeom prst="rect">
            <a:avLst/>
          </a:prstGeom>
        </p:spPr>
        <p:txBody>
          <a:bodyPr/>
          <a:lstStyle/>
          <a:p>
            <a:pPr lvl="0"/>
            <a:endParaRPr/>
          </a:p>
        </p:txBody>
      </p:sp>
      <p:sp>
        <p:nvSpPr>
          <p:cNvPr id="109" name="Shape 109"/>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a:latin typeface="Times New Roman"/>
                <a:ea typeface="Times New Roman"/>
                <a:cs typeface="Times New Roman"/>
                <a:sym typeface="Times New Roman"/>
              </a:rPr>
              <a:t>The objective of this training session is to help you conduct more effective interviews. At the end of the training session you will be able to:</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Recognize legal and policy issues related to interviewing</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Identify styles and types of interviews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Plan an effective interview strategy</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Develop good interview questions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Conduct successful interviews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Take precautions to prevent discrimination</a:t>
            </a:r>
          </a:p>
          <a:p>
            <a:pPr indent="9670" defTabSz="928299">
              <a:lnSpc>
                <a:spcPct val="100000"/>
              </a:lnSpc>
              <a:spcBef>
                <a:spcPts val="406"/>
              </a:spcBef>
              <a:defRPr sz="1800"/>
            </a:pPr>
            <a:r>
              <a:rPr sz="1200">
                <a:latin typeface="Times New Roman"/>
                <a:ea typeface="Times New Roman"/>
                <a:cs typeface="Times New Roman"/>
                <a:sym typeface="Times New Roman"/>
              </a:rPr>
              <a:t>At the end of this session, you’ll take a short quiz to test your understanding.</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Shape 193"/>
          <p:cNvSpPr>
            <a:spLocks noGrp="1" noRot="1" noChangeAspect="1"/>
          </p:cNvSpPr>
          <p:nvPr>
            <p:ph type="sldImg"/>
          </p:nvPr>
        </p:nvSpPr>
        <p:spPr>
          <a:prstGeom prst="rect">
            <a:avLst/>
          </a:prstGeom>
        </p:spPr>
        <p:txBody>
          <a:bodyPr/>
          <a:lstStyle/>
          <a:p>
            <a:pPr lvl="0"/>
            <a:endParaRPr/>
          </a:p>
        </p:txBody>
      </p:sp>
      <p:sp>
        <p:nvSpPr>
          <p:cNvPr id="194" name="Shape 194"/>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Focus the discussion on the candidate’s ability to do the job. Be specific about job duties, qualifications, and so forth.</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Avoid stereotyping. Interview the individual, not a member of a group.</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Allow silence. Silence can be beneficial, allowing the candidate time to formulate a thoughtful response to a question or allowing you to consider an answer and choose your next question.</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Take unobtrusive notes during the interview. After the interview you can flesh out your notes. But you should try to get down key information during the interview. You notes will not only help you choose the best candidate, but they can also be helpful documentation should any questions arise later about the fairness of the interview.</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5456218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38926034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Shape 206"/>
          <p:cNvSpPr>
            <a:spLocks noGrp="1" noRot="1" noChangeAspect="1"/>
          </p:cNvSpPr>
          <p:nvPr>
            <p:ph type="sldImg"/>
          </p:nvPr>
        </p:nvSpPr>
        <p:spPr>
          <a:prstGeom prst="rect">
            <a:avLst/>
          </a:prstGeom>
        </p:spPr>
        <p:txBody>
          <a:bodyPr/>
          <a:lstStyle/>
          <a:p>
            <a:pPr lvl="0"/>
            <a:endParaRPr/>
          </a:p>
        </p:txBody>
      </p:sp>
      <p:sp>
        <p:nvSpPr>
          <p:cNvPr id="207" name="Shape 207"/>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a:latin typeface="Times New Roman"/>
                <a:ea typeface="Times New Roman"/>
                <a:cs typeface="Times New Roman"/>
                <a:sym typeface="Times New Roman"/>
              </a:rPr>
              <a:t>Remember these important interviewing don’ts: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Do not ask discriminatory questions. Any questions regarding race, religion, age, ethnic group, national origin or ancestry, political beliefs or affiliations, or disability may be discriminatory.  Also be careful not to ask any questions that could be construed as implying such discrimination. For example, questioning an applicant about the origin of an unusual surname could be misconstrued. We’ll talk more about questions not to ask in a couple of minutes.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Do not ask personal questions. Be especially wary of this during the first few moments of the interview when you and the applicant are establishing rapport.</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Do not allow superficial impressions to influence your decision. Neat grooming is not an assurance of an efficient job performance, although it might be an issue for an employee who meets the public. Additionally, age is not necessarily related to maturity in attitude or ability. Likewise, a firm handshake does not guarantee strong character. Having hiring standards that are not job related will make your interview invalid. Furthermore, if these standards automatically screen out applicants whose speech, dress, hair length, social status, or personal lifestyle differ from yours or those of your co-workers, you could be in jeopardy of being hit with a discrimination suit.</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Shape 212"/>
          <p:cNvSpPr>
            <a:spLocks noGrp="1" noRot="1" noChangeAspect="1"/>
          </p:cNvSpPr>
          <p:nvPr>
            <p:ph type="sldImg"/>
          </p:nvPr>
        </p:nvSpPr>
        <p:spPr>
          <a:prstGeom prst="rect">
            <a:avLst/>
          </a:prstGeom>
        </p:spPr>
        <p:txBody>
          <a:bodyPr/>
          <a:lstStyle/>
          <a:p>
            <a:pPr lvl="0"/>
            <a:endParaRPr/>
          </a:p>
        </p:txBody>
      </p:sp>
      <p:sp>
        <p:nvSpPr>
          <p:cNvPr id="213" name="Shape 213"/>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a:latin typeface="Times New Roman"/>
                <a:ea typeface="Times New Roman"/>
                <a:cs typeface="Times New Roman"/>
                <a:sym typeface="Times New Roman"/>
              </a:rPr>
              <a:t>Here are some potentially discriminatory questions to avoid during interviews.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Don’t ask an applicant’s age or date of birth. Don’t even ask questions that hint at age, such as what year an applicant graduated from high school or college.</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Don’t ask about citizenship or country of birth. You should tell all applicants, however, that they will be asked to verify eligibility to work in this country before they can be hired.</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Don’t ask about disabilities or illness. If a disability is obvious, or if an applicant brings the issue up during the interview, you can explain essential functions of the job and ask the applicant if he or she can perform those functions, with or without accommodation.</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Don’t ask about marital status, children, or child care arrangements.</a:t>
            </a:r>
          </a:p>
          <a:p>
            <a:pPr indent="9670" defTabSz="928299">
              <a:lnSpc>
                <a:spcPct val="100000"/>
              </a:lnSpc>
              <a:spcBef>
                <a:spcPts val="406"/>
              </a:spcBef>
              <a:defRPr sz="1800"/>
            </a:pPr>
            <a:r>
              <a:rPr sz="1200" i="1">
                <a:latin typeface="Times New Roman"/>
                <a:ea typeface="Times New Roman"/>
                <a:cs typeface="Times New Roman"/>
                <a:sym typeface="Times New Roman"/>
              </a:rPr>
              <a:t>Ask for two volunteers to role-play a brief interview between a supervisor and an applicant in a wheelchair. Have the rest of the group comment on the supervisor’s performance.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 name="Shape 218"/>
          <p:cNvSpPr>
            <a:spLocks noGrp="1" noRot="1" noChangeAspect="1"/>
          </p:cNvSpPr>
          <p:nvPr>
            <p:ph type="sldImg"/>
          </p:nvPr>
        </p:nvSpPr>
        <p:spPr>
          <a:prstGeom prst="rect">
            <a:avLst/>
          </a:prstGeom>
        </p:spPr>
        <p:txBody>
          <a:bodyPr/>
          <a:lstStyle/>
          <a:p>
            <a:pPr lvl="0"/>
            <a:endParaRPr/>
          </a:p>
        </p:txBody>
      </p:sp>
      <p:sp>
        <p:nvSpPr>
          <p:cNvPr id="219" name="Shape 219"/>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Don’t ask about an applicant’s religion. That includes not asking if an applicant can work certain days of the week or certain holidays. You can, however, inform an applicant of the work schedule and ask if the applicant has any problem with the schedule. If the applicant does have a problem for religious reasons, you cannot automatically eliminate this candidate. You would be required to make a reasonable accommodation should you hire the individual.</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Don’t ask about affiliations—clubs, social organizations, and other groups that could indicate membership in a legally protected minority group.</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Don’t ask any questions about an applicant’s personal life, including personal finances, sexual orientation, intention to marry and/or to have children, and so forth.</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Don’t ask about arrest records. You may, however, ask about criminal convictions but only in so far as they are job related. For example, if a job involves handling money, you can ask about convictions for theft.</a:t>
            </a:r>
          </a:p>
          <a:p>
            <a:pPr indent="9670" defTabSz="928299">
              <a:lnSpc>
                <a:spcPct val="100000"/>
              </a:lnSpc>
              <a:spcBef>
                <a:spcPts val="406"/>
              </a:spcBef>
              <a:defRPr sz="1800"/>
            </a:pPr>
            <a:r>
              <a:rPr sz="1200" i="1">
                <a:latin typeface="Times New Roman"/>
                <a:ea typeface="Times New Roman"/>
                <a:cs typeface="Times New Roman"/>
                <a:sym typeface="Times New Roman"/>
              </a:rPr>
              <a:t>Ask for two volunteers to role-play a brief interview between a supervisor and an applicant who appears from her attire to be a Muslim. Have the rest of the group comment on the supervisor’s performance.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37033345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6410227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Shape 230"/>
          <p:cNvSpPr>
            <a:spLocks noGrp="1" noRot="1" noChangeAspect="1"/>
          </p:cNvSpPr>
          <p:nvPr>
            <p:ph type="sldImg"/>
          </p:nvPr>
        </p:nvSpPr>
        <p:spPr>
          <a:prstGeom prst="rect">
            <a:avLst/>
          </a:prstGeom>
        </p:spPr>
        <p:txBody>
          <a:bodyPr/>
          <a:lstStyle/>
          <a:p>
            <a:pPr lvl="0"/>
            <a:endParaRPr/>
          </a:p>
        </p:txBody>
      </p:sp>
      <p:sp>
        <p:nvSpPr>
          <p:cNvPr id="231" name="Shape 231"/>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dirty="0">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dirty="0">
                <a:latin typeface="Times New Roman"/>
                <a:ea typeface="Times New Roman"/>
                <a:cs typeface="Times New Roman"/>
                <a:sym typeface="Times New Roman"/>
              </a:rPr>
              <a:t>Once you’ve finished the main part of the interview, bring the session to a smooth close.</a:t>
            </a:r>
          </a:p>
          <a:p>
            <a:pPr marL="232075" lvl="1" indent="-106368" defTabSz="928299">
              <a:lnSpc>
                <a:spcPct val="100000"/>
              </a:lnSpc>
              <a:spcBef>
                <a:spcPts val="406"/>
              </a:spcBef>
              <a:buSzPct val="100000"/>
              <a:buChar char="•"/>
              <a:defRPr sz="1800"/>
            </a:pPr>
            <a:r>
              <a:rPr sz="1200" dirty="0">
                <a:latin typeface="Times New Roman"/>
                <a:ea typeface="Times New Roman"/>
                <a:cs typeface="Times New Roman"/>
                <a:sym typeface="Times New Roman"/>
              </a:rPr>
              <a:t>Ask candidates if they have any additional questions about the job or the organization.</a:t>
            </a:r>
          </a:p>
          <a:p>
            <a:pPr marL="232075" lvl="1" indent="-106368" defTabSz="928299">
              <a:lnSpc>
                <a:spcPct val="100000"/>
              </a:lnSpc>
              <a:spcBef>
                <a:spcPts val="406"/>
              </a:spcBef>
              <a:buSzPct val="100000"/>
              <a:buChar char="•"/>
              <a:defRPr sz="1800"/>
            </a:pPr>
            <a:r>
              <a:rPr sz="1200" dirty="0">
                <a:latin typeface="Times New Roman"/>
                <a:ea typeface="Times New Roman"/>
                <a:cs typeface="Times New Roman"/>
                <a:sym typeface="Times New Roman"/>
              </a:rPr>
              <a:t>Explain how and when the company will notify candidates to let them know whether or not they got the job.</a:t>
            </a:r>
          </a:p>
          <a:p>
            <a:pPr marL="232075" lvl="1" indent="-106368" defTabSz="928299">
              <a:lnSpc>
                <a:spcPct val="100000"/>
              </a:lnSpc>
              <a:spcBef>
                <a:spcPts val="406"/>
              </a:spcBef>
              <a:buSzPct val="100000"/>
              <a:buChar char="•"/>
              <a:defRPr sz="1800"/>
            </a:pPr>
            <a:r>
              <a:rPr sz="1200" dirty="0">
                <a:latin typeface="Times New Roman"/>
                <a:ea typeface="Times New Roman"/>
                <a:cs typeface="Times New Roman"/>
                <a:sym typeface="Times New Roman"/>
              </a:rPr>
              <a:t>Give the expected start date for the job to help candidates anticipate any scheduling conflicts.</a:t>
            </a:r>
          </a:p>
          <a:p>
            <a:pPr marL="232075" lvl="1" indent="-106368" defTabSz="928299">
              <a:lnSpc>
                <a:spcPct val="100000"/>
              </a:lnSpc>
              <a:spcBef>
                <a:spcPts val="406"/>
              </a:spcBef>
              <a:buSzPct val="100000"/>
              <a:buChar char="•"/>
              <a:defRPr sz="1800"/>
            </a:pPr>
            <a:r>
              <a:rPr sz="1200" dirty="0">
                <a:latin typeface="Times New Roman"/>
                <a:ea typeface="Times New Roman"/>
                <a:cs typeface="Times New Roman"/>
                <a:sym typeface="Times New Roman"/>
              </a:rPr>
              <a:t>Tell candidates about possible next steps such as reference checks, </a:t>
            </a:r>
            <a:r>
              <a:rPr sz="1200" dirty="0" err="1">
                <a:latin typeface="Times New Roman"/>
                <a:ea typeface="Times New Roman"/>
                <a:cs typeface="Times New Roman"/>
                <a:sym typeface="Times New Roman"/>
              </a:rPr>
              <a:t>preemployment</a:t>
            </a:r>
            <a:r>
              <a:rPr sz="1200" dirty="0">
                <a:latin typeface="Times New Roman"/>
                <a:ea typeface="Times New Roman"/>
                <a:cs typeface="Times New Roman"/>
                <a:sym typeface="Times New Roman"/>
              </a:rPr>
              <a:t> testing, or interviews with other company representatives such as your boss or other supervisors.</a:t>
            </a:r>
          </a:p>
          <a:p>
            <a:pPr marL="232075" lvl="1" indent="-106368" defTabSz="928299">
              <a:lnSpc>
                <a:spcPct val="100000"/>
              </a:lnSpc>
              <a:spcBef>
                <a:spcPts val="406"/>
              </a:spcBef>
              <a:buSzPct val="100000"/>
              <a:buChar char="•"/>
              <a:defRPr sz="1800"/>
            </a:pPr>
            <a:r>
              <a:rPr sz="1200" dirty="0">
                <a:latin typeface="Times New Roman"/>
                <a:ea typeface="Times New Roman"/>
                <a:cs typeface="Times New Roman"/>
                <a:sym typeface="Times New Roman"/>
              </a:rPr>
              <a:t>Thank candidates for their time and effort. No matter how well or poorly someone did in an interview, he or she at least deserves your thanks.</a:t>
            </a:r>
          </a:p>
          <a:p>
            <a:pPr marL="232075" lvl="1" indent="-106368" defTabSz="928299">
              <a:lnSpc>
                <a:spcPct val="100000"/>
              </a:lnSpc>
              <a:spcBef>
                <a:spcPts val="406"/>
              </a:spcBef>
              <a:buSzPct val="100000"/>
              <a:buChar char="•"/>
              <a:defRPr sz="1800"/>
            </a:pPr>
            <a:r>
              <a:rPr sz="1200" dirty="0">
                <a:latin typeface="Times New Roman"/>
                <a:ea typeface="Times New Roman"/>
                <a:cs typeface="Times New Roman"/>
                <a:sym typeface="Times New Roman"/>
              </a:rPr>
              <a:t>Escort the candidate back to the main reception area. This is a simple step, but it shows courtesy, respect, and that, in our organization, supervisors care about the people they deal with.</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Shape 235"/>
          <p:cNvSpPr>
            <a:spLocks noGrp="1" noRot="1" noChangeAspect="1"/>
          </p:cNvSpPr>
          <p:nvPr>
            <p:ph type="sldImg"/>
          </p:nvPr>
        </p:nvSpPr>
        <p:spPr>
          <a:prstGeom prst="rect">
            <a:avLst/>
          </a:prstGeom>
        </p:spPr>
        <p:txBody>
          <a:bodyPr/>
          <a:lstStyle/>
          <a:p>
            <a:pPr lvl="0"/>
            <a:endParaRPr/>
          </a:p>
        </p:txBody>
      </p:sp>
      <p:sp>
        <p:nvSpPr>
          <p:cNvPr id="236" name="Shape 236"/>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a:latin typeface="Times New Roman"/>
                <a:ea typeface="Times New Roman"/>
                <a:cs typeface="Times New Roman"/>
                <a:sym typeface="Times New Roman"/>
              </a:rPr>
              <a:t>At the end of each interview, take a few moments to review your interview notes.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Your notes should be factual. In other words, you should document your questions and the key elements of the applicant’s responses.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Avoid any opinions or personal biases in your note-taking.  If your notes were ever subpoenaed in a lawsuit, this kind of information could be cast in a bad light and put forth as evidence of discriminatory intentions on your part.</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Make sure that you only note job-related information. For example, there is no need to note information about the way the applicant is dressed or groomed unless these matters are directly related to the job—such as in the case of a customer service employee or someone who is being hired to work in reception and will be dealing with the public. </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Finally, be sure to keep your interview notes for all applicants on file for at least 1 year. In case discrimination charges are brought, your notes will help you defend your hiring decision.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Shape 113"/>
          <p:cNvSpPr>
            <a:spLocks noGrp="1" noRot="1" noChangeAspect="1"/>
          </p:cNvSpPr>
          <p:nvPr>
            <p:ph type="sldImg"/>
          </p:nvPr>
        </p:nvSpPr>
        <p:spPr>
          <a:prstGeom prst="rect">
            <a:avLst/>
          </a:prstGeom>
        </p:spPr>
        <p:txBody>
          <a:bodyPr/>
          <a:lstStyle/>
          <a:p>
            <a:pPr lvl="0"/>
            <a:endParaRPr/>
          </a:p>
        </p:txBody>
      </p:sp>
      <p:sp>
        <p:nvSpPr>
          <p:cNvPr id="114" name="Shape 114"/>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a:latin typeface="Times New Roman"/>
                <a:ea typeface="Times New Roman"/>
                <a:cs typeface="Times New Roman"/>
                <a:sym typeface="Times New Roman"/>
              </a:rPr>
              <a:t>We’ll discuss: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Legal and policy issues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Interview styles and types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Planning strategies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Interview questions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Conducting and concluding interviews effectively</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Avoiding discrimination in hiring</a:t>
            </a:r>
          </a:p>
          <a:p>
            <a:pPr indent="9670" defTabSz="928299">
              <a:lnSpc>
                <a:spcPct val="100000"/>
              </a:lnSpc>
              <a:spcBef>
                <a:spcPts val="406"/>
              </a:spcBef>
              <a:defRPr sz="1800"/>
            </a:pPr>
            <a:r>
              <a:rPr sz="1200">
                <a:latin typeface="Times New Roman"/>
                <a:ea typeface="Times New Roman"/>
                <a:cs typeface="Times New Roman"/>
                <a:sym typeface="Times New Roman"/>
              </a:rPr>
              <a:t>Feel free to ask questions during the presentation if anything is unclear or needs further explanation.</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Shape 245"/>
          <p:cNvSpPr>
            <a:spLocks noGrp="1" noRot="1" noChangeAspect="1"/>
          </p:cNvSpPr>
          <p:nvPr>
            <p:ph type="sldImg"/>
          </p:nvPr>
        </p:nvSpPr>
        <p:spPr>
          <a:prstGeom prst="rect">
            <a:avLst/>
          </a:prstGeom>
        </p:spPr>
        <p:txBody>
          <a:bodyPr/>
          <a:lstStyle/>
          <a:p>
            <a:pPr lvl="0"/>
            <a:endParaRPr/>
          </a:p>
        </p:txBody>
      </p:sp>
      <p:sp>
        <p:nvSpPr>
          <p:cNvPr id="246" name="Shape 246"/>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These are the main points you should take away from this training session. Do you have any questions about interviewing skills and how to conduct effective interviews?</a:t>
            </a:r>
          </a:p>
          <a:p>
            <a:pPr indent="9670" defTabSz="928299">
              <a:lnSpc>
                <a:spcPct val="100000"/>
              </a:lnSpc>
              <a:spcBef>
                <a:spcPts val="406"/>
              </a:spcBef>
              <a:defRPr sz="1800"/>
            </a:pPr>
            <a:r>
              <a:rPr sz="1200" i="1">
                <a:latin typeface="Times New Roman"/>
                <a:ea typeface="Times New Roman"/>
                <a:cs typeface="Times New Roman"/>
                <a:sym typeface="Times New Roman"/>
              </a:rPr>
              <a:t>Give trainees the quiz, if appropriate</a:t>
            </a:r>
            <a:r>
              <a:rPr sz="1200">
                <a:latin typeface="Times New Roman"/>
                <a:ea typeface="Times New Roman"/>
                <a:cs typeface="Times New Roman"/>
                <a:sym typeface="Times New Roman"/>
              </a:rPr>
              <a:t>.</a:t>
            </a:r>
          </a:p>
          <a:p>
            <a:pPr indent="9670" defTabSz="928299">
              <a:lnSpc>
                <a:spcPct val="100000"/>
              </a:lnSpc>
              <a:spcBef>
                <a:spcPts val="406"/>
              </a:spcBef>
              <a:defRPr sz="1800"/>
            </a:pPr>
            <a:r>
              <a:rPr sz="1200">
                <a:latin typeface="Times New Roman"/>
                <a:ea typeface="Times New Roman"/>
                <a:cs typeface="Times New Roman"/>
                <a:sym typeface="Times New Roman"/>
              </a:rPr>
              <a:t>Now it’s time for the quiz.</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116221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2218789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737623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96938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3936210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3102849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2866417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Shape 134"/>
          <p:cNvSpPr>
            <a:spLocks noGrp="1" noRot="1" noChangeAspect="1"/>
          </p:cNvSpPr>
          <p:nvPr>
            <p:ph type="sldImg"/>
          </p:nvPr>
        </p:nvSpPr>
        <p:spPr>
          <a:prstGeom prst="rect">
            <a:avLst/>
          </a:prstGeom>
        </p:spPr>
        <p:txBody>
          <a:bodyPr/>
          <a:lstStyle/>
          <a:p>
            <a:pPr lvl="0"/>
            <a:endParaRPr/>
          </a:p>
        </p:txBody>
      </p:sp>
      <p:sp>
        <p:nvSpPr>
          <p:cNvPr id="135" name="Shape 135"/>
          <p:cNvSpPr>
            <a:spLocks noGrp="1"/>
          </p:cNvSpPr>
          <p:nvPr>
            <p:ph type="body" sz="quarter" idx="1"/>
          </p:nvPr>
        </p:nvSpPr>
        <p:spPr>
          <a:prstGeom prst="rect">
            <a:avLst/>
          </a:prstGeom>
        </p:spPr>
        <p:txBody>
          <a:bodyPr/>
          <a:lstStyle/>
          <a:p>
            <a:pPr indent="9670" defTabSz="928299">
              <a:lnSpc>
                <a:spcPct val="100000"/>
              </a:lnSpc>
              <a:spcBef>
                <a:spcPts val="406"/>
              </a:spcBef>
              <a:defRPr sz="1800"/>
            </a:pPr>
            <a:r>
              <a:rPr sz="1200" b="1">
                <a:latin typeface="Times New Roman"/>
                <a:ea typeface="Times New Roman"/>
                <a:cs typeface="Times New Roman"/>
                <a:sym typeface="Times New Roman"/>
              </a:rPr>
              <a:t>Slide Show Notes</a:t>
            </a:r>
          </a:p>
          <a:p>
            <a:pPr indent="9670" defTabSz="928299">
              <a:lnSpc>
                <a:spcPct val="100000"/>
              </a:lnSpc>
              <a:spcBef>
                <a:spcPts val="406"/>
              </a:spcBef>
              <a:defRPr sz="1800"/>
            </a:pPr>
            <a:r>
              <a:rPr sz="1200">
                <a:latin typeface="Times New Roman"/>
                <a:ea typeface="Times New Roman"/>
                <a:cs typeface="Times New Roman"/>
                <a:sym typeface="Times New Roman"/>
              </a:rPr>
              <a:t>We want you to be able to take advantage of interviews to learn all you can about job candidates and to choose the one with the best qualifications for the job.</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Interviews give you an opportunity to meet job candidates face-to-face.</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They help you to assess a candidate’s strengths, weaknesses, and suitability for the job.</a:t>
            </a:r>
          </a:p>
          <a:p>
            <a:pPr marL="232075" lvl="1" indent="-106368" defTabSz="928299">
              <a:lnSpc>
                <a:spcPct val="100000"/>
              </a:lnSpc>
              <a:spcBef>
                <a:spcPts val="406"/>
              </a:spcBef>
              <a:buSzPct val="100000"/>
              <a:buChar char="•"/>
              <a:defRPr sz="1800"/>
            </a:pPr>
            <a:r>
              <a:rPr sz="1200">
                <a:latin typeface="Times New Roman"/>
                <a:ea typeface="Times New Roman"/>
                <a:cs typeface="Times New Roman"/>
                <a:sym typeface="Times New Roman"/>
              </a:rPr>
              <a:t>And they also provide you with the information you need for making the best hiring decisions.</a:t>
            </a:r>
          </a:p>
          <a:p>
            <a:pPr indent="9670" defTabSz="928299">
              <a:lnSpc>
                <a:spcPct val="100000"/>
              </a:lnSpc>
              <a:spcBef>
                <a:spcPts val="406"/>
              </a:spcBef>
              <a:defRPr sz="1800"/>
            </a:pPr>
            <a:r>
              <a:rPr sz="1200" i="1">
                <a:latin typeface="Times New Roman"/>
                <a:ea typeface="Times New Roman"/>
                <a:cs typeface="Times New Roman"/>
                <a:sym typeface="Times New Roman"/>
              </a:rPr>
              <a:t>Ask trainees to talk about situations in which interviews made all the difference in their hiring decision. For example, perhaps an applicant looked really good on paper but was a disappointment in the interview. Or perhaps an application and résumé weren’t too inspiring, but in the interview the candidate’s real strengths and qualifications came shining through.</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15" name="Shape 15"/>
          <p:cNvSpPr/>
          <p:nvPr/>
        </p:nvSpPr>
        <p:spPr>
          <a:xfrm>
            <a:off x="228600" y="228600"/>
            <a:ext cx="8696325" cy="2468563"/>
          </a:xfrm>
          <a:prstGeom prst="roundRect">
            <a:avLst>
              <a:gd name="adj" fmla="val 3361"/>
            </a:avLst>
          </a:prstGeom>
          <a:gradFill>
            <a:gsLst>
              <a:gs pos="0">
                <a:srgbClr val="B2E389"/>
              </a:gs>
              <a:gs pos="10000">
                <a:srgbClr val="B2E389"/>
              </a:gs>
              <a:gs pos="100000">
                <a:srgbClr val="5FA326"/>
              </a:gs>
            </a:gsLst>
            <a:lin ang="16200000"/>
          </a:gradFill>
          <a:ln w="12700">
            <a:miter lim="400000"/>
          </a:ln>
        </p:spPr>
        <p:txBody>
          <a:bodyPr lIns="0" tIns="0" rIns="0" bIns="0" anchor="ctr"/>
          <a:lstStyle/>
          <a:p>
            <a:pPr lvl="0" algn="ctr">
              <a:defRPr sz="1800">
                <a:solidFill>
                  <a:srgbClr val="FFFFFF"/>
                </a:solidFill>
              </a:defRPr>
            </a:pPr>
            <a:endParaRPr/>
          </a:p>
        </p:txBody>
      </p:sp>
      <p:grpSp>
        <p:nvGrpSpPr>
          <p:cNvPr id="21" name="Group 21"/>
          <p:cNvGrpSpPr/>
          <p:nvPr/>
        </p:nvGrpSpPr>
        <p:grpSpPr>
          <a:xfrm>
            <a:off x="211137" y="1679575"/>
            <a:ext cx="8723314" cy="1330326"/>
            <a:chOff x="0" y="0"/>
            <a:chExt cx="8723312" cy="1330325"/>
          </a:xfrm>
        </p:grpSpPr>
        <p:sp>
          <p:nvSpPr>
            <p:cNvPr id="16" name="Shape 16"/>
            <p:cNvSpPr/>
            <p:nvPr/>
          </p:nvSpPr>
          <p:spPr>
            <a:xfrm>
              <a:off x="5835729" y="145085"/>
              <a:ext cx="2876410" cy="714270"/>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3"/>
                  </a:lnTo>
                  <a:lnTo>
                    <a:pt x="4662" y="14783"/>
                  </a:lnTo>
                  <a:lnTo>
                    <a:pt x="3049" y="15998"/>
                  </a:lnTo>
                  <a:lnTo>
                    <a:pt x="1501" y="17145"/>
                  </a:lnTo>
                  <a:lnTo>
                    <a:pt x="0" y="18158"/>
                  </a:lnTo>
                  <a:lnTo>
                    <a:pt x="1038" y="18765"/>
                  </a:lnTo>
                  <a:lnTo>
                    <a:pt x="2027" y="19305"/>
                  </a:lnTo>
                  <a:lnTo>
                    <a:pt x="2985" y="19778"/>
                  </a:lnTo>
                  <a:lnTo>
                    <a:pt x="3927" y="20183"/>
                  </a:lnTo>
                  <a:lnTo>
                    <a:pt x="4837" y="20588"/>
                  </a:lnTo>
                  <a:lnTo>
                    <a:pt x="5715" y="20858"/>
                  </a:lnTo>
                  <a:lnTo>
                    <a:pt x="6561" y="21128"/>
                  </a:lnTo>
                  <a:lnTo>
                    <a:pt x="7392" y="21330"/>
                  </a:lnTo>
                  <a:lnTo>
                    <a:pt x="8206" y="21465"/>
                  </a:lnTo>
                  <a:lnTo>
                    <a:pt x="8988" y="21533"/>
                  </a:lnTo>
                  <a:lnTo>
                    <a:pt x="9738" y="21600"/>
                  </a:lnTo>
                  <a:lnTo>
                    <a:pt x="10473" y="21600"/>
                  </a:lnTo>
                  <a:lnTo>
                    <a:pt x="11191" y="21533"/>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3"/>
                  </a:lnTo>
                  <a:lnTo>
                    <a:pt x="21600" y="13095"/>
                  </a:lnTo>
                  <a:lnTo>
                    <a:pt x="21600" y="0"/>
                  </a:lnTo>
                  <a:lnTo>
                    <a:pt x="21552" y="0"/>
                  </a:lnTo>
                  <a:close/>
                </a:path>
              </a:pathLst>
            </a:custGeom>
            <a:solidFill>
              <a:srgbClr val="D6ECFF">
                <a:alpha val="2901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17" name="Shape 17"/>
            <p:cNvSpPr/>
            <p:nvPr/>
          </p:nvSpPr>
          <p:spPr>
            <a:xfrm>
              <a:off x="2407637" y="16740"/>
              <a:ext cx="5544476" cy="850427"/>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D6ECFF">
                <a:alpha val="3999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18" name="Shape 18"/>
            <p:cNvSpPr/>
            <p:nvPr/>
          </p:nvSpPr>
          <p:spPr>
            <a:xfrm>
              <a:off x="2617043" y="29017"/>
              <a:ext cx="5467941" cy="77453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19" name="Shape 19"/>
            <p:cNvSpPr/>
            <p:nvPr/>
          </p:nvSpPr>
          <p:spPr>
            <a:xfrm>
              <a:off x="5397784" y="15624"/>
              <a:ext cx="3307977" cy="65177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20" name="Shape 20"/>
            <p:cNvSpPr/>
            <p:nvPr/>
          </p:nvSpPr>
          <p:spPr>
            <a:xfrm>
              <a:off x="0" y="0"/>
              <a:ext cx="8723313" cy="1330326"/>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grpSp>
      <p:sp>
        <p:nvSpPr>
          <p:cNvPr id="22" name="Shape 22"/>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4" name="Shape 24"/>
          <p:cNvSpPr>
            <a:spLocks noGrp="1"/>
          </p:cNvSpPr>
          <p:nvPr>
            <p:ph type="title"/>
          </p:nvPr>
        </p:nvSpPr>
        <p:spPr>
          <a:prstGeom prst="rect">
            <a:avLst/>
          </a:prstGeom>
        </p:spPr>
        <p:txBody>
          <a:bodyPr/>
          <a:lstStyle/>
          <a:p>
            <a:pPr lvl="0">
              <a:defRPr sz="1800">
                <a:solidFill>
                  <a:srgbClr val="000000"/>
                </a:solidFill>
              </a:defRPr>
            </a:pPr>
            <a:r>
              <a:rPr sz="4400">
                <a:solidFill>
                  <a:srgbClr val="FFFFFF"/>
                </a:solidFill>
              </a:rPr>
              <a:t>Click to edit Master title style</a:t>
            </a:r>
          </a:p>
        </p:txBody>
      </p:sp>
      <p:sp>
        <p:nvSpPr>
          <p:cNvPr id="25" name="Shape 25"/>
          <p:cNvSpPr>
            <a:spLocks noGrp="1"/>
          </p:cNvSpPr>
          <p:nvPr>
            <p:ph type="body" idx="1"/>
          </p:nvPr>
        </p:nvSpPr>
        <p:spPr>
          <a:prstGeom prst="rect">
            <a:avLst/>
          </a:prstGeom>
        </p:spPr>
        <p:txBody>
          <a:bodyPr/>
          <a:lstStyle/>
          <a:p>
            <a:pPr lvl="0">
              <a:defRPr sz="1800">
                <a:solidFill>
                  <a:srgbClr val="000000"/>
                </a:solidFill>
              </a:defRPr>
            </a:pPr>
            <a:r>
              <a:rPr sz="2400">
                <a:solidFill>
                  <a:srgbClr val="4E5B6F"/>
                </a:solidFill>
              </a:rPr>
              <a:t>Click to edit Master text styles</a:t>
            </a:r>
          </a:p>
          <a:p>
            <a:pPr lvl="1">
              <a:defRPr sz="1800">
                <a:solidFill>
                  <a:srgbClr val="000000"/>
                </a:solidFill>
              </a:defRPr>
            </a:pPr>
            <a:r>
              <a:rPr sz="2400">
                <a:solidFill>
                  <a:srgbClr val="4E5B6F"/>
                </a:solidFill>
              </a:rPr>
              <a:t>Second level</a:t>
            </a:r>
          </a:p>
          <a:p>
            <a:pPr lvl="2">
              <a:defRPr sz="1800">
                <a:solidFill>
                  <a:srgbClr val="000000"/>
                </a:solidFill>
              </a:defRPr>
            </a:pPr>
            <a:r>
              <a:rPr sz="2400">
                <a:solidFill>
                  <a:srgbClr val="4E5B6F"/>
                </a:solidFill>
              </a:rPr>
              <a:t>Third level</a:t>
            </a:r>
          </a:p>
          <a:p>
            <a:pPr lvl="3">
              <a:defRPr sz="1800">
                <a:solidFill>
                  <a:srgbClr val="000000"/>
                </a:solidFill>
              </a:defRPr>
            </a:pPr>
            <a:r>
              <a:rPr sz="2400">
                <a:solidFill>
                  <a:srgbClr val="4E5B6F"/>
                </a:solidFill>
              </a:rPr>
              <a:t>Fourth level</a:t>
            </a:r>
          </a:p>
          <a:p>
            <a:pPr lvl="4">
              <a:defRPr sz="1800">
                <a:solidFill>
                  <a:srgbClr val="000000"/>
                </a:solidFill>
              </a:defRPr>
            </a:pPr>
            <a:r>
              <a:rPr sz="2400">
                <a:solidFill>
                  <a:srgbClr val="4E5B6F"/>
                </a:solidFill>
              </a:rPr>
              <a:t>Fifth level</a:t>
            </a:r>
          </a:p>
        </p:txBody>
      </p:sp>
      <p:sp>
        <p:nvSpPr>
          <p:cNvPr id="26" name="Shape 26"/>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28" name="Shape 28"/>
          <p:cNvSpPr/>
          <p:nvPr/>
        </p:nvSpPr>
        <p:spPr>
          <a:xfrm>
            <a:off x="228600" y="228600"/>
            <a:ext cx="8696325" cy="4737100"/>
          </a:xfrm>
          <a:prstGeom prst="roundRect">
            <a:avLst>
              <a:gd name="adj" fmla="val 1273"/>
            </a:avLst>
          </a:prstGeom>
          <a:gradFill>
            <a:gsLst>
              <a:gs pos="0">
                <a:srgbClr val="B2E389"/>
              </a:gs>
              <a:gs pos="100000">
                <a:srgbClr val="5FA326"/>
              </a:gs>
            </a:gsLst>
            <a:lin ang="16200000"/>
          </a:gradFill>
          <a:ln w="12700">
            <a:miter lim="400000"/>
          </a:ln>
        </p:spPr>
        <p:txBody>
          <a:bodyPr lIns="0" tIns="0" rIns="0" bIns="0" anchor="ctr"/>
          <a:lstStyle/>
          <a:p>
            <a:pPr lvl="0" algn="ctr">
              <a:defRPr sz="1800">
                <a:solidFill>
                  <a:srgbClr val="FFFFFF"/>
                </a:solidFill>
              </a:defRPr>
            </a:pPr>
            <a:endParaRPr/>
          </a:p>
        </p:txBody>
      </p:sp>
      <p:sp>
        <p:nvSpPr>
          <p:cNvPr id="29" name="Shape 29"/>
          <p:cNvSpPr/>
          <p:nvPr/>
        </p:nvSpPr>
        <p:spPr>
          <a:xfrm>
            <a:off x="6046787" y="4203700"/>
            <a:ext cx="2876551" cy="714375"/>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2"/>
                </a:lnTo>
                <a:lnTo>
                  <a:pt x="18774" y="2025"/>
                </a:lnTo>
                <a:lnTo>
                  <a:pt x="17800" y="2768"/>
                </a:lnTo>
                <a:lnTo>
                  <a:pt x="16811" y="3645"/>
                </a:lnTo>
                <a:lnTo>
                  <a:pt x="15789" y="4522"/>
                </a:lnTo>
                <a:lnTo>
                  <a:pt x="14751" y="5535"/>
                </a:lnTo>
                <a:lnTo>
                  <a:pt x="13682" y="6548"/>
                </a:lnTo>
                <a:lnTo>
                  <a:pt x="11750" y="8505"/>
                </a:lnTo>
                <a:lnTo>
                  <a:pt x="9866" y="10260"/>
                </a:lnTo>
                <a:lnTo>
                  <a:pt x="8062" y="11880"/>
                </a:lnTo>
                <a:lnTo>
                  <a:pt x="6322" y="13432"/>
                </a:lnTo>
                <a:lnTo>
                  <a:pt x="4662" y="14782"/>
                </a:lnTo>
                <a:lnTo>
                  <a:pt x="3049" y="15998"/>
                </a:lnTo>
                <a:lnTo>
                  <a:pt x="1501" y="17145"/>
                </a:lnTo>
                <a:lnTo>
                  <a:pt x="0" y="18158"/>
                </a:lnTo>
                <a:lnTo>
                  <a:pt x="1038" y="18765"/>
                </a:lnTo>
                <a:lnTo>
                  <a:pt x="2027" y="19305"/>
                </a:lnTo>
                <a:lnTo>
                  <a:pt x="2985" y="19778"/>
                </a:lnTo>
                <a:lnTo>
                  <a:pt x="3927" y="20182"/>
                </a:lnTo>
                <a:lnTo>
                  <a:pt x="4837" y="20588"/>
                </a:lnTo>
                <a:lnTo>
                  <a:pt x="5715" y="20858"/>
                </a:lnTo>
                <a:lnTo>
                  <a:pt x="6561" y="21128"/>
                </a:lnTo>
                <a:lnTo>
                  <a:pt x="7392" y="21330"/>
                </a:lnTo>
                <a:lnTo>
                  <a:pt x="8206" y="21465"/>
                </a:lnTo>
                <a:lnTo>
                  <a:pt x="8988" y="21532"/>
                </a:lnTo>
                <a:lnTo>
                  <a:pt x="9738" y="21600"/>
                </a:lnTo>
                <a:lnTo>
                  <a:pt x="10473" y="21600"/>
                </a:lnTo>
                <a:lnTo>
                  <a:pt x="11191" y="21532"/>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D6ECFF">
              <a:alpha val="29019"/>
            </a:srgbClr>
          </a:solidFill>
          <a:ln w="12700">
            <a:miter lim="400000"/>
          </a:ln>
        </p:spPr>
        <p:txBody>
          <a:bodyPr lIns="0" tIns="0" rIns="0" bIns="0"/>
          <a:lstStyle/>
          <a:p>
            <a:pPr lvl="0">
              <a:defRPr>
                <a:latin typeface="Times New Roman"/>
                <a:ea typeface="Times New Roman"/>
                <a:cs typeface="Times New Roman"/>
                <a:sym typeface="Times New Roman"/>
              </a:defRPr>
            </a:pPr>
            <a:endParaRPr/>
          </a:p>
        </p:txBody>
      </p:sp>
      <p:sp>
        <p:nvSpPr>
          <p:cNvPr id="30" name="Shape 30"/>
          <p:cNvSpPr/>
          <p:nvPr/>
        </p:nvSpPr>
        <p:spPr>
          <a:xfrm>
            <a:off x="2619375" y="4075112"/>
            <a:ext cx="5545138" cy="850901"/>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D6ECFF">
              <a:alpha val="39999"/>
            </a:srgbClr>
          </a:solidFill>
          <a:ln w="12700">
            <a:miter lim="400000"/>
          </a:ln>
        </p:spPr>
        <p:txBody>
          <a:bodyPr lIns="0" tIns="0" rIns="0" bIns="0"/>
          <a:lstStyle/>
          <a:p>
            <a:pPr lvl="0">
              <a:defRPr>
                <a:latin typeface="Times New Roman"/>
                <a:ea typeface="Times New Roman"/>
                <a:cs typeface="Times New Roman"/>
                <a:sym typeface="Times New Roman"/>
              </a:defRPr>
            </a:pPr>
            <a:endParaRPr/>
          </a:p>
        </p:txBody>
      </p:sp>
      <p:sp>
        <p:nvSpPr>
          <p:cNvPr id="31" name="Shape 31"/>
          <p:cNvSpPr/>
          <p:nvPr/>
        </p:nvSpPr>
        <p:spPr>
          <a:xfrm>
            <a:off x="2828925" y="4087812"/>
            <a:ext cx="5467350" cy="774701"/>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ln w="3175">
            <a:solidFill>
              <a:srgbClr val="FFFFFF"/>
            </a:solidFill>
            <a:round/>
          </a:ln>
        </p:spPr>
        <p:txBody>
          <a:bodyPr lIns="0" tIns="0" rIns="0" bIns="0"/>
          <a:lstStyle/>
          <a:p>
            <a:pPr lvl="0">
              <a:defRPr>
                <a:latin typeface="Times New Roman"/>
                <a:ea typeface="Times New Roman"/>
                <a:cs typeface="Times New Roman"/>
                <a:sym typeface="Times New Roman"/>
              </a:defRPr>
            </a:pPr>
            <a:endParaRPr/>
          </a:p>
        </p:txBody>
      </p:sp>
      <p:sp>
        <p:nvSpPr>
          <p:cNvPr id="32" name="Shape 32"/>
          <p:cNvSpPr/>
          <p:nvPr/>
        </p:nvSpPr>
        <p:spPr>
          <a:xfrm>
            <a:off x="5610225" y="4073525"/>
            <a:ext cx="3306763" cy="652463"/>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ln w="3175">
            <a:solidFill>
              <a:srgbClr val="FFFFFF"/>
            </a:solidFill>
            <a:round/>
          </a:ln>
        </p:spPr>
        <p:txBody>
          <a:bodyPr lIns="0" tIns="0" rIns="0" bIns="0"/>
          <a:lstStyle/>
          <a:p>
            <a:pPr lvl="0">
              <a:defRPr>
                <a:latin typeface="Times New Roman"/>
                <a:ea typeface="Times New Roman"/>
                <a:cs typeface="Times New Roman"/>
                <a:sym typeface="Times New Roman"/>
              </a:defRPr>
            </a:pPr>
            <a:endParaRPr/>
          </a:p>
        </p:txBody>
      </p:sp>
      <p:sp>
        <p:nvSpPr>
          <p:cNvPr id="33" name="Shape 33"/>
          <p:cNvSpPr/>
          <p:nvPr/>
        </p:nvSpPr>
        <p:spPr>
          <a:xfrm>
            <a:off x="211137" y="4059237"/>
            <a:ext cx="8723314" cy="1328739"/>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a:miter lim="400000"/>
          </a:ln>
        </p:spPr>
        <p:txBody>
          <a:bodyPr lIns="0" tIns="0" rIns="0" bIns="0"/>
          <a:lstStyle/>
          <a:p>
            <a:pPr lvl="0">
              <a:defRPr>
                <a:latin typeface="Times New Roman"/>
                <a:ea typeface="Times New Roman"/>
                <a:cs typeface="Times New Roman"/>
                <a:sym typeface="Times New Roman"/>
              </a:defRPr>
            </a:pPr>
            <a:endParaRPr/>
          </a:p>
        </p:txBody>
      </p:sp>
      <p:sp>
        <p:nvSpPr>
          <p:cNvPr id="34" name="Shape 34"/>
          <p:cNvSpPr>
            <a:spLocks noGrp="1"/>
          </p:cNvSpPr>
          <p:nvPr>
            <p:ph type="title"/>
          </p:nvPr>
        </p:nvSpPr>
        <p:spPr>
          <a:prstGeom prst="rect">
            <a:avLst/>
          </a:prstGeom>
        </p:spPr>
        <p:txBody>
          <a:bodyPr/>
          <a:lstStyle/>
          <a:p>
            <a:pPr lvl="0">
              <a:defRPr sz="1800">
                <a:solidFill>
                  <a:srgbClr val="000000"/>
                </a:solidFill>
              </a:defRPr>
            </a:pPr>
            <a:r>
              <a:rPr sz="4400">
                <a:solidFill>
                  <a:srgbClr val="FFFFFF"/>
                </a:solidFill>
              </a:rPr>
              <a:t>Click to edit Master title style</a:t>
            </a:r>
          </a:p>
        </p:txBody>
      </p:sp>
      <p:sp>
        <p:nvSpPr>
          <p:cNvPr id="35" name="Shape 35"/>
          <p:cNvSpPr>
            <a:spLocks noGrp="1"/>
          </p:cNvSpPr>
          <p:nvPr>
            <p:ph type="body" idx="1"/>
          </p:nvPr>
        </p:nvSpPr>
        <p:spPr>
          <a:prstGeom prst="rect">
            <a:avLst/>
          </a:prstGeom>
        </p:spPr>
        <p:txBody>
          <a:bodyPr/>
          <a:lstStyle/>
          <a:p>
            <a:pPr lvl="0">
              <a:defRPr sz="1800">
                <a:solidFill>
                  <a:srgbClr val="000000"/>
                </a:solidFill>
              </a:defRPr>
            </a:pPr>
            <a:r>
              <a:rPr sz="2400">
                <a:solidFill>
                  <a:srgbClr val="4E5B6F"/>
                </a:solidFill>
              </a:rPr>
              <a:t>Click to edit Master text styles</a:t>
            </a:r>
          </a:p>
          <a:p>
            <a:pPr lvl="1">
              <a:defRPr sz="1800">
                <a:solidFill>
                  <a:srgbClr val="000000"/>
                </a:solidFill>
              </a:defRPr>
            </a:pPr>
            <a:r>
              <a:rPr sz="2400">
                <a:solidFill>
                  <a:srgbClr val="4E5B6F"/>
                </a:solidFill>
              </a:rPr>
              <a:t>Second level</a:t>
            </a:r>
          </a:p>
          <a:p>
            <a:pPr lvl="2">
              <a:defRPr sz="1800">
                <a:solidFill>
                  <a:srgbClr val="000000"/>
                </a:solidFill>
              </a:defRPr>
            </a:pPr>
            <a:r>
              <a:rPr sz="2400">
                <a:solidFill>
                  <a:srgbClr val="4E5B6F"/>
                </a:solidFill>
              </a:rPr>
              <a:t>Third level</a:t>
            </a:r>
          </a:p>
          <a:p>
            <a:pPr lvl="3">
              <a:defRPr sz="1800">
                <a:solidFill>
                  <a:srgbClr val="000000"/>
                </a:solidFill>
              </a:defRPr>
            </a:pPr>
            <a:r>
              <a:rPr sz="2400">
                <a:solidFill>
                  <a:srgbClr val="4E5B6F"/>
                </a:solidFill>
              </a:rPr>
              <a:t>Fourth level</a:t>
            </a:r>
          </a:p>
          <a:p>
            <a:pPr lvl="4">
              <a:defRPr sz="1800">
                <a:solidFill>
                  <a:srgbClr val="000000"/>
                </a:solidFill>
              </a:defRPr>
            </a:pPr>
            <a:r>
              <a:rPr sz="2400">
                <a:solidFill>
                  <a:srgbClr val="4E5B6F"/>
                </a:solidFill>
              </a:rPr>
              <a:t>Fifth level</a:t>
            </a:r>
          </a:p>
        </p:txBody>
      </p:sp>
      <p:sp>
        <p:nvSpPr>
          <p:cNvPr id="36" name="Shape 36"/>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38" name="Shape 38"/>
          <p:cNvSpPr/>
          <p:nvPr/>
        </p:nvSpPr>
        <p:spPr>
          <a:xfrm>
            <a:off x="228600" y="228600"/>
            <a:ext cx="8696325" cy="1427163"/>
          </a:xfrm>
          <a:prstGeom prst="roundRect">
            <a:avLst>
              <a:gd name="adj" fmla="val 7134"/>
            </a:avLst>
          </a:prstGeom>
          <a:gradFill>
            <a:gsLst>
              <a:gs pos="0">
                <a:srgbClr val="B2E389"/>
              </a:gs>
              <a:gs pos="10000">
                <a:srgbClr val="B2E389"/>
              </a:gs>
              <a:gs pos="100000">
                <a:srgbClr val="5FA326"/>
              </a:gs>
            </a:gsLst>
            <a:lin ang="16200000"/>
          </a:gradFill>
          <a:ln w="12700">
            <a:miter lim="400000"/>
          </a:ln>
        </p:spPr>
        <p:txBody>
          <a:bodyPr lIns="0" tIns="0" rIns="0" bIns="0" anchor="ctr"/>
          <a:lstStyle/>
          <a:p>
            <a:pPr lvl="0" algn="ctr">
              <a:defRPr sz="1800">
                <a:solidFill>
                  <a:srgbClr val="FFFFFF"/>
                </a:solidFill>
              </a:defRPr>
            </a:pPr>
            <a:endParaRPr/>
          </a:p>
        </p:txBody>
      </p:sp>
      <p:grpSp>
        <p:nvGrpSpPr>
          <p:cNvPr id="44" name="Group 44"/>
          <p:cNvGrpSpPr/>
          <p:nvPr/>
        </p:nvGrpSpPr>
        <p:grpSpPr>
          <a:xfrm>
            <a:off x="211137" y="714375"/>
            <a:ext cx="8723314" cy="1330326"/>
            <a:chOff x="0" y="0"/>
            <a:chExt cx="8723312" cy="1330325"/>
          </a:xfrm>
        </p:grpSpPr>
        <p:sp>
          <p:nvSpPr>
            <p:cNvPr id="39" name="Shape 39"/>
            <p:cNvSpPr/>
            <p:nvPr/>
          </p:nvSpPr>
          <p:spPr>
            <a:xfrm>
              <a:off x="5835729" y="145085"/>
              <a:ext cx="2876410" cy="714270"/>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3"/>
                  </a:lnTo>
                  <a:lnTo>
                    <a:pt x="4662" y="14783"/>
                  </a:lnTo>
                  <a:lnTo>
                    <a:pt x="3049" y="15998"/>
                  </a:lnTo>
                  <a:lnTo>
                    <a:pt x="1501" y="17145"/>
                  </a:lnTo>
                  <a:lnTo>
                    <a:pt x="0" y="18158"/>
                  </a:lnTo>
                  <a:lnTo>
                    <a:pt x="1038" y="18765"/>
                  </a:lnTo>
                  <a:lnTo>
                    <a:pt x="2027" y="19305"/>
                  </a:lnTo>
                  <a:lnTo>
                    <a:pt x="2985" y="19778"/>
                  </a:lnTo>
                  <a:lnTo>
                    <a:pt x="3927" y="20183"/>
                  </a:lnTo>
                  <a:lnTo>
                    <a:pt x="4837" y="20588"/>
                  </a:lnTo>
                  <a:lnTo>
                    <a:pt x="5715" y="20858"/>
                  </a:lnTo>
                  <a:lnTo>
                    <a:pt x="6561" y="21128"/>
                  </a:lnTo>
                  <a:lnTo>
                    <a:pt x="7392" y="21330"/>
                  </a:lnTo>
                  <a:lnTo>
                    <a:pt x="8206" y="21465"/>
                  </a:lnTo>
                  <a:lnTo>
                    <a:pt x="8988" y="21533"/>
                  </a:lnTo>
                  <a:lnTo>
                    <a:pt x="9738" y="21600"/>
                  </a:lnTo>
                  <a:lnTo>
                    <a:pt x="10473" y="21600"/>
                  </a:lnTo>
                  <a:lnTo>
                    <a:pt x="11191" y="21533"/>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3"/>
                  </a:lnTo>
                  <a:lnTo>
                    <a:pt x="21600" y="13095"/>
                  </a:lnTo>
                  <a:lnTo>
                    <a:pt x="21600" y="0"/>
                  </a:lnTo>
                  <a:lnTo>
                    <a:pt x="21552" y="0"/>
                  </a:lnTo>
                  <a:close/>
                </a:path>
              </a:pathLst>
            </a:custGeom>
            <a:solidFill>
              <a:srgbClr val="D6ECFF">
                <a:alpha val="2901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40" name="Shape 40"/>
            <p:cNvSpPr/>
            <p:nvPr/>
          </p:nvSpPr>
          <p:spPr>
            <a:xfrm>
              <a:off x="2407637" y="16740"/>
              <a:ext cx="5544476" cy="850427"/>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D6ECFF">
                <a:alpha val="3999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41" name="Shape 41"/>
            <p:cNvSpPr/>
            <p:nvPr/>
          </p:nvSpPr>
          <p:spPr>
            <a:xfrm>
              <a:off x="2617043" y="29017"/>
              <a:ext cx="5467941" cy="77453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42" name="Shape 42"/>
            <p:cNvSpPr/>
            <p:nvPr/>
          </p:nvSpPr>
          <p:spPr>
            <a:xfrm>
              <a:off x="5397784" y="15624"/>
              <a:ext cx="3307977" cy="65177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43" name="Shape 43"/>
            <p:cNvSpPr/>
            <p:nvPr/>
          </p:nvSpPr>
          <p:spPr>
            <a:xfrm>
              <a:off x="0" y="0"/>
              <a:ext cx="8723313" cy="1330326"/>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grpSp>
      <p:sp>
        <p:nvSpPr>
          <p:cNvPr id="45" name="Shape 45"/>
          <p:cNvSpPr>
            <a:spLocks noGrp="1"/>
          </p:cNvSpPr>
          <p:nvPr>
            <p:ph type="title"/>
          </p:nvPr>
        </p:nvSpPr>
        <p:spPr>
          <a:prstGeom prst="rect">
            <a:avLst/>
          </a:prstGeom>
        </p:spPr>
        <p:txBody>
          <a:bodyPr/>
          <a:lstStyle/>
          <a:p>
            <a:pPr lvl="0">
              <a:defRPr sz="1800">
                <a:solidFill>
                  <a:srgbClr val="000000"/>
                </a:solidFill>
              </a:defRPr>
            </a:pPr>
            <a:r>
              <a:rPr sz="4400">
                <a:solidFill>
                  <a:srgbClr val="FFFFFF"/>
                </a:solidFill>
              </a:rPr>
              <a:t>Click to edit Master title style</a:t>
            </a:r>
          </a:p>
        </p:txBody>
      </p:sp>
      <p:sp>
        <p:nvSpPr>
          <p:cNvPr id="46" name="Shape 46"/>
          <p:cNvSpPr>
            <a:spLocks noGrp="1"/>
          </p:cNvSpPr>
          <p:nvPr>
            <p:ph type="body" idx="1"/>
          </p:nvPr>
        </p:nvSpPr>
        <p:spPr>
          <a:prstGeom prst="rect">
            <a:avLst/>
          </a:prstGeom>
        </p:spPr>
        <p:txBody>
          <a:bodyPr/>
          <a:lstStyle/>
          <a:p>
            <a:pPr lvl="0">
              <a:defRPr sz="1800">
                <a:solidFill>
                  <a:srgbClr val="000000"/>
                </a:solidFill>
              </a:defRPr>
            </a:pPr>
            <a:r>
              <a:rPr sz="2400">
                <a:solidFill>
                  <a:srgbClr val="4E5B6F"/>
                </a:solidFill>
              </a:rPr>
              <a:t>Click to edit Master text styles</a:t>
            </a:r>
          </a:p>
          <a:p>
            <a:pPr lvl="1">
              <a:defRPr sz="1800">
                <a:solidFill>
                  <a:srgbClr val="000000"/>
                </a:solidFill>
              </a:defRPr>
            </a:pPr>
            <a:r>
              <a:rPr sz="2400">
                <a:solidFill>
                  <a:srgbClr val="4E5B6F"/>
                </a:solidFill>
              </a:rPr>
              <a:t>Second level</a:t>
            </a:r>
          </a:p>
          <a:p>
            <a:pPr lvl="2">
              <a:defRPr sz="1800">
                <a:solidFill>
                  <a:srgbClr val="000000"/>
                </a:solidFill>
              </a:defRPr>
            </a:pPr>
            <a:r>
              <a:rPr sz="2400">
                <a:solidFill>
                  <a:srgbClr val="4E5B6F"/>
                </a:solidFill>
              </a:rPr>
              <a:t>Third level</a:t>
            </a:r>
          </a:p>
          <a:p>
            <a:pPr lvl="3">
              <a:defRPr sz="1800">
                <a:solidFill>
                  <a:srgbClr val="000000"/>
                </a:solidFill>
              </a:defRPr>
            </a:pPr>
            <a:r>
              <a:rPr sz="2400">
                <a:solidFill>
                  <a:srgbClr val="4E5B6F"/>
                </a:solidFill>
              </a:rPr>
              <a:t>Fourth level</a:t>
            </a:r>
          </a:p>
          <a:p>
            <a:pPr lvl="4">
              <a:defRPr sz="1800">
                <a:solidFill>
                  <a:srgbClr val="000000"/>
                </a:solidFill>
              </a:defRPr>
            </a:pPr>
            <a:r>
              <a:rPr sz="2400">
                <a:solidFill>
                  <a:srgbClr val="4E5B6F"/>
                </a:solidFill>
              </a:rPr>
              <a:t>Fifth level</a:t>
            </a:r>
          </a:p>
        </p:txBody>
      </p:sp>
      <p:sp>
        <p:nvSpPr>
          <p:cNvPr id="47" name="Shape 4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49" name="Shape 49"/>
          <p:cNvSpPr/>
          <p:nvPr/>
        </p:nvSpPr>
        <p:spPr>
          <a:xfrm>
            <a:off x="228600" y="228600"/>
            <a:ext cx="8696325" cy="1427163"/>
          </a:xfrm>
          <a:prstGeom prst="roundRect">
            <a:avLst>
              <a:gd name="adj" fmla="val 7134"/>
            </a:avLst>
          </a:prstGeom>
          <a:gradFill>
            <a:gsLst>
              <a:gs pos="0">
                <a:srgbClr val="B2E389"/>
              </a:gs>
              <a:gs pos="10000">
                <a:srgbClr val="B2E389"/>
              </a:gs>
              <a:gs pos="100000">
                <a:srgbClr val="5FA326"/>
              </a:gs>
            </a:gsLst>
            <a:lin ang="16200000"/>
          </a:gradFill>
          <a:ln w="12700">
            <a:miter lim="400000"/>
          </a:ln>
        </p:spPr>
        <p:txBody>
          <a:bodyPr lIns="0" tIns="0" rIns="0" bIns="0" anchor="ctr"/>
          <a:lstStyle/>
          <a:p>
            <a:pPr lvl="0" algn="ctr">
              <a:defRPr sz="1800">
                <a:solidFill>
                  <a:srgbClr val="FFFFFF"/>
                </a:solidFill>
              </a:defRPr>
            </a:pPr>
            <a:endParaRPr/>
          </a:p>
        </p:txBody>
      </p:sp>
      <p:grpSp>
        <p:nvGrpSpPr>
          <p:cNvPr id="55" name="Group 55"/>
          <p:cNvGrpSpPr/>
          <p:nvPr/>
        </p:nvGrpSpPr>
        <p:grpSpPr>
          <a:xfrm>
            <a:off x="211137" y="714375"/>
            <a:ext cx="8723314" cy="1331913"/>
            <a:chOff x="0" y="0"/>
            <a:chExt cx="8723312" cy="1331912"/>
          </a:xfrm>
        </p:grpSpPr>
        <p:sp>
          <p:nvSpPr>
            <p:cNvPr id="50" name="Shape 50"/>
            <p:cNvSpPr/>
            <p:nvPr/>
          </p:nvSpPr>
          <p:spPr>
            <a:xfrm>
              <a:off x="5843214" y="145258"/>
              <a:ext cx="2880099" cy="715122"/>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3"/>
                  </a:lnTo>
                  <a:lnTo>
                    <a:pt x="14751" y="5535"/>
                  </a:lnTo>
                  <a:lnTo>
                    <a:pt x="13682" y="6548"/>
                  </a:lnTo>
                  <a:lnTo>
                    <a:pt x="11750" y="8505"/>
                  </a:lnTo>
                  <a:lnTo>
                    <a:pt x="9866" y="10260"/>
                  </a:lnTo>
                  <a:lnTo>
                    <a:pt x="8062" y="11880"/>
                  </a:lnTo>
                  <a:lnTo>
                    <a:pt x="6322" y="13432"/>
                  </a:lnTo>
                  <a:lnTo>
                    <a:pt x="4662" y="14782"/>
                  </a:lnTo>
                  <a:lnTo>
                    <a:pt x="3049" y="15997"/>
                  </a:lnTo>
                  <a:lnTo>
                    <a:pt x="1501" y="17145"/>
                  </a:lnTo>
                  <a:lnTo>
                    <a:pt x="0" y="18157"/>
                  </a:lnTo>
                  <a:lnTo>
                    <a:pt x="1038" y="18765"/>
                  </a:lnTo>
                  <a:lnTo>
                    <a:pt x="2027" y="19305"/>
                  </a:lnTo>
                  <a:lnTo>
                    <a:pt x="2985" y="19777"/>
                  </a:lnTo>
                  <a:lnTo>
                    <a:pt x="3927" y="20182"/>
                  </a:lnTo>
                  <a:lnTo>
                    <a:pt x="4837" y="20587"/>
                  </a:lnTo>
                  <a:lnTo>
                    <a:pt x="5715" y="20857"/>
                  </a:lnTo>
                  <a:lnTo>
                    <a:pt x="6561" y="21127"/>
                  </a:lnTo>
                  <a:lnTo>
                    <a:pt x="7392" y="21330"/>
                  </a:lnTo>
                  <a:lnTo>
                    <a:pt x="8206" y="21465"/>
                  </a:lnTo>
                  <a:lnTo>
                    <a:pt x="8988" y="21532"/>
                  </a:lnTo>
                  <a:lnTo>
                    <a:pt x="9738" y="21600"/>
                  </a:lnTo>
                  <a:lnTo>
                    <a:pt x="10473" y="21600"/>
                  </a:lnTo>
                  <a:lnTo>
                    <a:pt x="11191" y="21532"/>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D6ECFF">
                <a:alpha val="2901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51" name="Shape 51"/>
            <p:cNvSpPr/>
            <p:nvPr/>
          </p:nvSpPr>
          <p:spPr>
            <a:xfrm>
              <a:off x="2410724" y="16760"/>
              <a:ext cx="5551588" cy="851441"/>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D6ECFF">
                <a:alpha val="3999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52" name="Shape 52"/>
            <p:cNvSpPr/>
            <p:nvPr/>
          </p:nvSpPr>
          <p:spPr>
            <a:xfrm>
              <a:off x="2620399" y="29051"/>
              <a:ext cx="5474954" cy="775460"/>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53" name="Shape 53"/>
            <p:cNvSpPr/>
            <p:nvPr/>
          </p:nvSpPr>
          <p:spPr>
            <a:xfrm>
              <a:off x="5404707" y="15643"/>
              <a:ext cx="3312220" cy="65254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54" name="Shape 54"/>
            <p:cNvSpPr/>
            <p:nvPr/>
          </p:nvSpPr>
          <p:spPr>
            <a:xfrm>
              <a:off x="0" y="0"/>
              <a:ext cx="8723313" cy="1331913"/>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grpSp>
      <p:sp>
        <p:nvSpPr>
          <p:cNvPr id="56" name="Shape 56"/>
          <p:cNvSpPr>
            <a:spLocks noGrp="1"/>
          </p:cNvSpPr>
          <p:nvPr>
            <p:ph type="title"/>
          </p:nvPr>
        </p:nvSpPr>
        <p:spPr>
          <a:prstGeom prst="rect">
            <a:avLst/>
          </a:prstGeom>
        </p:spPr>
        <p:txBody>
          <a:bodyPr/>
          <a:lstStyle/>
          <a:p>
            <a:pPr lvl="0">
              <a:defRPr sz="1800">
                <a:solidFill>
                  <a:srgbClr val="000000"/>
                </a:solidFill>
              </a:defRPr>
            </a:pPr>
            <a:r>
              <a:rPr sz="4400">
                <a:solidFill>
                  <a:srgbClr val="FFFFFF"/>
                </a:solidFill>
              </a:rPr>
              <a:t>Click to edit Master title style</a:t>
            </a:r>
          </a:p>
        </p:txBody>
      </p:sp>
      <p:sp>
        <p:nvSpPr>
          <p:cNvPr id="57" name="Shape 57"/>
          <p:cNvSpPr>
            <a:spLocks noGrp="1"/>
          </p:cNvSpPr>
          <p:nvPr>
            <p:ph type="body" idx="1"/>
          </p:nvPr>
        </p:nvSpPr>
        <p:spPr>
          <a:prstGeom prst="rect">
            <a:avLst/>
          </a:prstGeom>
        </p:spPr>
        <p:txBody>
          <a:bodyPr/>
          <a:lstStyle/>
          <a:p>
            <a:pPr lvl="0">
              <a:defRPr sz="1800">
                <a:solidFill>
                  <a:srgbClr val="000000"/>
                </a:solidFill>
              </a:defRPr>
            </a:pPr>
            <a:r>
              <a:rPr sz="2400">
                <a:solidFill>
                  <a:srgbClr val="4E5B6F"/>
                </a:solidFill>
              </a:rPr>
              <a:t>Click to edit Master text styles</a:t>
            </a:r>
          </a:p>
          <a:p>
            <a:pPr lvl="1">
              <a:defRPr sz="1800">
                <a:solidFill>
                  <a:srgbClr val="000000"/>
                </a:solidFill>
              </a:defRPr>
            </a:pPr>
            <a:r>
              <a:rPr sz="2400">
                <a:solidFill>
                  <a:srgbClr val="4E5B6F"/>
                </a:solidFill>
              </a:rPr>
              <a:t>Second level</a:t>
            </a:r>
          </a:p>
          <a:p>
            <a:pPr lvl="2">
              <a:defRPr sz="1800">
                <a:solidFill>
                  <a:srgbClr val="000000"/>
                </a:solidFill>
              </a:defRPr>
            </a:pPr>
            <a:r>
              <a:rPr sz="2400">
                <a:solidFill>
                  <a:srgbClr val="4E5B6F"/>
                </a:solidFill>
              </a:rPr>
              <a:t>Third level</a:t>
            </a:r>
          </a:p>
          <a:p>
            <a:pPr lvl="3">
              <a:defRPr sz="1800">
                <a:solidFill>
                  <a:srgbClr val="000000"/>
                </a:solidFill>
              </a:defRPr>
            </a:pPr>
            <a:r>
              <a:rPr sz="2400">
                <a:solidFill>
                  <a:srgbClr val="4E5B6F"/>
                </a:solidFill>
              </a:rPr>
              <a:t>Fourth level</a:t>
            </a:r>
          </a:p>
          <a:p>
            <a:pPr lvl="4">
              <a:defRPr sz="1800">
                <a:solidFill>
                  <a:srgbClr val="000000"/>
                </a:solidFill>
              </a:defRPr>
            </a:pPr>
            <a:r>
              <a:rPr sz="2400">
                <a:solidFill>
                  <a:srgbClr val="4E5B6F"/>
                </a:solidFill>
              </a:rPr>
              <a:t>Fifth level</a:t>
            </a:r>
          </a:p>
        </p:txBody>
      </p:sp>
      <p:sp>
        <p:nvSpPr>
          <p:cNvPr id="58" name="Shape 58"/>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60" name="Shape 60"/>
          <p:cNvSpPr/>
          <p:nvPr/>
        </p:nvSpPr>
        <p:spPr>
          <a:xfrm>
            <a:off x="228600" y="228600"/>
            <a:ext cx="8696325" cy="6035675"/>
          </a:xfrm>
          <a:prstGeom prst="roundRect">
            <a:avLst>
              <a:gd name="adj" fmla="val 1273"/>
            </a:avLst>
          </a:prstGeom>
          <a:gradFill>
            <a:gsLst>
              <a:gs pos="0">
                <a:srgbClr val="B2E389"/>
              </a:gs>
              <a:gs pos="100000">
                <a:srgbClr val="5FA326"/>
              </a:gs>
            </a:gsLst>
            <a:lin ang="16200000"/>
          </a:gradFill>
          <a:ln w="12700">
            <a:miter lim="400000"/>
          </a:ln>
        </p:spPr>
        <p:txBody>
          <a:bodyPr lIns="0" tIns="0" rIns="0" bIns="0" anchor="ctr"/>
          <a:lstStyle/>
          <a:p>
            <a:pPr lvl="0" algn="ctr">
              <a:defRPr sz="1800">
                <a:solidFill>
                  <a:srgbClr val="FFFFFF"/>
                </a:solidFill>
              </a:defRPr>
            </a:pPr>
            <a:endParaRPr/>
          </a:p>
        </p:txBody>
      </p:sp>
      <p:grpSp>
        <p:nvGrpSpPr>
          <p:cNvPr id="66" name="Group 66"/>
          <p:cNvGrpSpPr/>
          <p:nvPr/>
        </p:nvGrpSpPr>
        <p:grpSpPr>
          <a:xfrm>
            <a:off x="211137" y="5354637"/>
            <a:ext cx="8723314" cy="1330326"/>
            <a:chOff x="0" y="0"/>
            <a:chExt cx="8723312" cy="1330325"/>
          </a:xfrm>
        </p:grpSpPr>
        <p:sp>
          <p:nvSpPr>
            <p:cNvPr id="61" name="Shape 61"/>
            <p:cNvSpPr/>
            <p:nvPr/>
          </p:nvSpPr>
          <p:spPr>
            <a:xfrm>
              <a:off x="5843214" y="145085"/>
              <a:ext cx="2880099" cy="714270"/>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3"/>
                  </a:lnTo>
                  <a:lnTo>
                    <a:pt x="4662" y="14783"/>
                  </a:lnTo>
                  <a:lnTo>
                    <a:pt x="3049" y="15998"/>
                  </a:lnTo>
                  <a:lnTo>
                    <a:pt x="1501" y="17145"/>
                  </a:lnTo>
                  <a:lnTo>
                    <a:pt x="0" y="18158"/>
                  </a:lnTo>
                  <a:lnTo>
                    <a:pt x="1038" y="18765"/>
                  </a:lnTo>
                  <a:lnTo>
                    <a:pt x="2027" y="19305"/>
                  </a:lnTo>
                  <a:lnTo>
                    <a:pt x="2985" y="19778"/>
                  </a:lnTo>
                  <a:lnTo>
                    <a:pt x="3927" y="20183"/>
                  </a:lnTo>
                  <a:lnTo>
                    <a:pt x="4837" y="20588"/>
                  </a:lnTo>
                  <a:lnTo>
                    <a:pt x="5715" y="20858"/>
                  </a:lnTo>
                  <a:lnTo>
                    <a:pt x="6561" y="21128"/>
                  </a:lnTo>
                  <a:lnTo>
                    <a:pt x="7392" y="21330"/>
                  </a:lnTo>
                  <a:lnTo>
                    <a:pt x="8206" y="21465"/>
                  </a:lnTo>
                  <a:lnTo>
                    <a:pt x="8988" y="21533"/>
                  </a:lnTo>
                  <a:lnTo>
                    <a:pt x="9738" y="21600"/>
                  </a:lnTo>
                  <a:lnTo>
                    <a:pt x="10473" y="21600"/>
                  </a:lnTo>
                  <a:lnTo>
                    <a:pt x="11191" y="21533"/>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3"/>
                  </a:lnTo>
                  <a:lnTo>
                    <a:pt x="21600" y="13095"/>
                  </a:lnTo>
                  <a:lnTo>
                    <a:pt x="21600" y="0"/>
                  </a:lnTo>
                  <a:lnTo>
                    <a:pt x="21552" y="0"/>
                  </a:lnTo>
                  <a:close/>
                </a:path>
              </a:pathLst>
            </a:custGeom>
            <a:solidFill>
              <a:srgbClr val="D6ECFF">
                <a:alpha val="2901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62" name="Shape 62"/>
            <p:cNvSpPr/>
            <p:nvPr/>
          </p:nvSpPr>
          <p:spPr>
            <a:xfrm>
              <a:off x="2410724" y="16740"/>
              <a:ext cx="5551588" cy="850427"/>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D6ECFF">
                <a:alpha val="3999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63" name="Shape 63"/>
            <p:cNvSpPr/>
            <p:nvPr/>
          </p:nvSpPr>
          <p:spPr>
            <a:xfrm>
              <a:off x="2620399" y="29017"/>
              <a:ext cx="5474954" cy="77453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64" name="Shape 64"/>
            <p:cNvSpPr/>
            <p:nvPr/>
          </p:nvSpPr>
          <p:spPr>
            <a:xfrm>
              <a:off x="5404707" y="15624"/>
              <a:ext cx="3312220" cy="65177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65" name="Shape 65"/>
            <p:cNvSpPr/>
            <p:nvPr/>
          </p:nvSpPr>
          <p:spPr>
            <a:xfrm>
              <a:off x="0" y="0"/>
              <a:ext cx="8723313" cy="1330326"/>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grpSp>
      <p:sp>
        <p:nvSpPr>
          <p:cNvPr id="67" name="Shape 67"/>
          <p:cNvSpPr>
            <a:spLocks noGrp="1"/>
          </p:cNvSpPr>
          <p:nvPr>
            <p:ph type="title"/>
          </p:nvPr>
        </p:nvSpPr>
        <p:spPr>
          <a:prstGeom prst="rect">
            <a:avLst/>
          </a:prstGeom>
        </p:spPr>
        <p:txBody>
          <a:bodyPr/>
          <a:lstStyle/>
          <a:p>
            <a:pPr lvl="0">
              <a:defRPr sz="1800">
                <a:solidFill>
                  <a:srgbClr val="000000"/>
                </a:solidFill>
              </a:defRPr>
            </a:pPr>
            <a:r>
              <a:rPr sz="4400">
                <a:solidFill>
                  <a:srgbClr val="FFFFFF"/>
                </a:solidFill>
              </a:rPr>
              <a:t>Click to edit Master title style</a:t>
            </a:r>
          </a:p>
        </p:txBody>
      </p:sp>
      <p:sp>
        <p:nvSpPr>
          <p:cNvPr id="68" name="Shape 68"/>
          <p:cNvSpPr>
            <a:spLocks noGrp="1"/>
          </p:cNvSpPr>
          <p:nvPr>
            <p:ph type="body" idx="1"/>
          </p:nvPr>
        </p:nvSpPr>
        <p:spPr>
          <a:prstGeom prst="rect">
            <a:avLst/>
          </a:prstGeom>
        </p:spPr>
        <p:txBody>
          <a:bodyPr/>
          <a:lstStyle/>
          <a:p>
            <a:pPr lvl="0">
              <a:defRPr sz="1800">
                <a:solidFill>
                  <a:srgbClr val="000000"/>
                </a:solidFill>
              </a:defRPr>
            </a:pPr>
            <a:r>
              <a:rPr sz="2400">
                <a:solidFill>
                  <a:srgbClr val="4E5B6F"/>
                </a:solidFill>
              </a:rPr>
              <a:t>Click to edit Master text styles</a:t>
            </a:r>
          </a:p>
          <a:p>
            <a:pPr lvl="1">
              <a:defRPr sz="1800">
                <a:solidFill>
                  <a:srgbClr val="000000"/>
                </a:solidFill>
              </a:defRPr>
            </a:pPr>
            <a:r>
              <a:rPr sz="2400">
                <a:solidFill>
                  <a:srgbClr val="4E5B6F"/>
                </a:solidFill>
              </a:rPr>
              <a:t>Second level</a:t>
            </a:r>
          </a:p>
          <a:p>
            <a:pPr lvl="2">
              <a:defRPr sz="1800">
                <a:solidFill>
                  <a:srgbClr val="000000"/>
                </a:solidFill>
              </a:defRPr>
            </a:pPr>
            <a:r>
              <a:rPr sz="2400">
                <a:solidFill>
                  <a:srgbClr val="4E5B6F"/>
                </a:solidFill>
              </a:rPr>
              <a:t>Third level</a:t>
            </a:r>
          </a:p>
          <a:p>
            <a:pPr lvl="3">
              <a:defRPr sz="1800">
                <a:solidFill>
                  <a:srgbClr val="000000"/>
                </a:solidFill>
              </a:defRPr>
            </a:pPr>
            <a:r>
              <a:rPr sz="2400">
                <a:solidFill>
                  <a:srgbClr val="4E5B6F"/>
                </a:solidFill>
              </a:rPr>
              <a:t>Fourth level</a:t>
            </a:r>
          </a:p>
          <a:p>
            <a:pPr lvl="4">
              <a:defRPr sz="1800">
                <a:solidFill>
                  <a:srgbClr val="000000"/>
                </a:solidFill>
              </a:defRPr>
            </a:pPr>
            <a:r>
              <a:rPr sz="2400">
                <a:solidFill>
                  <a:srgbClr val="4E5B6F"/>
                </a:solidFill>
              </a:rPr>
              <a:t>Fifth level</a:t>
            </a:r>
          </a:p>
        </p:txBody>
      </p:sp>
      <p:sp>
        <p:nvSpPr>
          <p:cNvPr id="69" name="Shape 69"/>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71" name="Shape 71"/>
          <p:cNvSpPr/>
          <p:nvPr/>
        </p:nvSpPr>
        <p:spPr>
          <a:xfrm>
            <a:off x="228600" y="228600"/>
            <a:ext cx="8696325" cy="1427163"/>
          </a:xfrm>
          <a:prstGeom prst="roundRect">
            <a:avLst>
              <a:gd name="adj" fmla="val 7134"/>
            </a:avLst>
          </a:prstGeom>
          <a:gradFill>
            <a:gsLst>
              <a:gs pos="0">
                <a:srgbClr val="B2E389"/>
              </a:gs>
              <a:gs pos="10000">
                <a:srgbClr val="B2E389"/>
              </a:gs>
              <a:gs pos="100000">
                <a:srgbClr val="5FA326"/>
              </a:gs>
            </a:gsLst>
            <a:lin ang="16200000"/>
          </a:gradFill>
          <a:ln w="12700">
            <a:miter lim="400000"/>
          </a:ln>
        </p:spPr>
        <p:txBody>
          <a:bodyPr lIns="0" tIns="0" rIns="0" bIns="0" anchor="ctr"/>
          <a:lstStyle/>
          <a:p>
            <a:pPr lvl="0" algn="ctr">
              <a:defRPr sz="1800">
                <a:solidFill>
                  <a:srgbClr val="FFFFFF"/>
                </a:solidFill>
              </a:defRPr>
            </a:pPr>
            <a:endParaRPr/>
          </a:p>
        </p:txBody>
      </p:sp>
      <p:grpSp>
        <p:nvGrpSpPr>
          <p:cNvPr id="77" name="Group 77"/>
          <p:cNvGrpSpPr/>
          <p:nvPr/>
        </p:nvGrpSpPr>
        <p:grpSpPr>
          <a:xfrm>
            <a:off x="211137" y="714375"/>
            <a:ext cx="8723314" cy="1331913"/>
            <a:chOff x="0" y="0"/>
            <a:chExt cx="8723312" cy="1331912"/>
          </a:xfrm>
        </p:grpSpPr>
        <p:sp>
          <p:nvSpPr>
            <p:cNvPr id="72" name="Shape 72"/>
            <p:cNvSpPr/>
            <p:nvPr/>
          </p:nvSpPr>
          <p:spPr>
            <a:xfrm>
              <a:off x="5843214" y="145258"/>
              <a:ext cx="2880099" cy="715122"/>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3"/>
                  </a:lnTo>
                  <a:lnTo>
                    <a:pt x="14751" y="5535"/>
                  </a:lnTo>
                  <a:lnTo>
                    <a:pt x="13682" y="6548"/>
                  </a:lnTo>
                  <a:lnTo>
                    <a:pt x="11750" y="8505"/>
                  </a:lnTo>
                  <a:lnTo>
                    <a:pt x="9866" y="10260"/>
                  </a:lnTo>
                  <a:lnTo>
                    <a:pt x="8062" y="11880"/>
                  </a:lnTo>
                  <a:lnTo>
                    <a:pt x="6322" y="13432"/>
                  </a:lnTo>
                  <a:lnTo>
                    <a:pt x="4662" y="14782"/>
                  </a:lnTo>
                  <a:lnTo>
                    <a:pt x="3049" y="15997"/>
                  </a:lnTo>
                  <a:lnTo>
                    <a:pt x="1501" y="17145"/>
                  </a:lnTo>
                  <a:lnTo>
                    <a:pt x="0" y="18157"/>
                  </a:lnTo>
                  <a:lnTo>
                    <a:pt x="1038" y="18765"/>
                  </a:lnTo>
                  <a:lnTo>
                    <a:pt x="2027" y="19305"/>
                  </a:lnTo>
                  <a:lnTo>
                    <a:pt x="2985" y="19777"/>
                  </a:lnTo>
                  <a:lnTo>
                    <a:pt x="3927" y="20182"/>
                  </a:lnTo>
                  <a:lnTo>
                    <a:pt x="4837" y="20587"/>
                  </a:lnTo>
                  <a:lnTo>
                    <a:pt x="5715" y="20857"/>
                  </a:lnTo>
                  <a:lnTo>
                    <a:pt x="6561" y="21127"/>
                  </a:lnTo>
                  <a:lnTo>
                    <a:pt x="7392" y="21330"/>
                  </a:lnTo>
                  <a:lnTo>
                    <a:pt x="8206" y="21465"/>
                  </a:lnTo>
                  <a:lnTo>
                    <a:pt x="8988" y="21532"/>
                  </a:lnTo>
                  <a:lnTo>
                    <a:pt x="9738" y="21600"/>
                  </a:lnTo>
                  <a:lnTo>
                    <a:pt x="10473" y="21600"/>
                  </a:lnTo>
                  <a:lnTo>
                    <a:pt x="11191" y="21532"/>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D6ECFF">
                <a:alpha val="2901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73" name="Shape 73"/>
            <p:cNvSpPr/>
            <p:nvPr/>
          </p:nvSpPr>
          <p:spPr>
            <a:xfrm>
              <a:off x="2410724" y="16760"/>
              <a:ext cx="5551588" cy="851441"/>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D6ECFF">
                <a:alpha val="3999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74" name="Shape 74"/>
            <p:cNvSpPr/>
            <p:nvPr/>
          </p:nvSpPr>
          <p:spPr>
            <a:xfrm>
              <a:off x="2620399" y="29051"/>
              <a:ext cx="5474954" cy="775460"/>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75" name="Shape 75"/>
            <p:cNvSpPr/>
            <p:nvPr/>
          </p:nvSpPr>
          <p:spPr>
            <a:xfrm>
              <a:off x="5404707" y="15643"/>
              <a:ext cx="3312220" cy="65254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76" name="Shape 76"/>
            <p:cNvSpPr/>
            <p:nvPr/>
          </p:nvSpPr>
          <p:spPr>
            <a:xfrm>
              <a:off x="0" y="0"/>
              <a:ext cx="8723313" cy="1331913"/>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grpSp>
      <p:sp>
        <p:nvSpPr>
          <p:cNvPr id="78" name="Shape 78"/>
          <p:cNvSpPr>
            <a:spLocks noGrp="1"/>
          </p:cNvSpPr>
          <p:nvPr>
            <p:ph type="title"/>
          </p:nvPr>
        </p:nvSpPr>
        <p:spPr>
          <a:prstGeom prst="rect">
            <a:avLst/>
          </a:prstGeom>
        </p:spPr>
        <p:txBody>
          <a:bodyPr/>
          <a:lstStyle/>
          <a:p>
            <a:pPr lvl="0">
              <a:defRPr sz="1800">
                <a:solidFill>
                  <a:srgbClr val="000000"/>
                </a:solidFill>
              </a:defRPr>
            </a:pPr>
            <a:r>
              <a:rPr sz="4400">
                <a:solidFill>
                  <a:srgbClr val="FFFFFF"/>
                </a:solidFill>
              </a:rPr>
              <a:t>Click to edit Master title style</a:t>
            </a:r>
          </a:p>
        </p:txBody>
      </p:sp>
      <p:sp>
        <p:nvSpPr>
          <p:cNvPr id="79" name="Shape 79"/>
          <p:cNvSpPr>
            <a:spLocks noGrp="1"/>
          </p:cNvSpPr>
          <p:nvPr>
            <p:ph type="body" idx="1"/>
          </p:nvPr>
        </p:nvSpPr>
        <p:spPr>
          <a:prstGeom prst="rect">
            <a:avLst/>
          </a:prstGeom>
        </p:spPr>
        <p:txBody>
          <a:bodyPr/>
          <a:lstStyle/>
          <a:p>
            <a:pPr lvl="0">
              <a:defRPr sz="1800">
                <a:solidFill>
                  <a:srgbClr val="000000"/>
                </a:solidFill>
              </a:defRPr>
            </a:pPr>
            <a:r>
              <a:rPr sz="2400">
                <a:solidFill>
                  <a:srgbClr val="4E5B6F"/>
                </a:solidFill>
              </a:rPr>
              <a:t>Click to edit Master text styles</a:t>
            </a:r>
          </a:p>
          <a:p>
            <a:pPr lvl="1">
              <a:defRPr sz="1800">
                <a:solidFill>
                  <a:srgbClr val="000000"/>
                </a:solidFill>
              </a:defRPr>
            </a:pPr>
            <a:r>
              <a:rPr sz="2400">
                <a:solidFill>
                  <a:srgbClr val="4E5B6F"/>
                </a:solidFill>
              </a:rPr>
              <a:t>Second level</a:t>
            </a:r>
          </a:p>
          <a:p>
            <a:pPr lvl="2">
              <a:defRPr sz="1800">
                <a:solidFill>
                  <a:srgbClr val="000000"/>
                </a:solidFill>
              </a:defRPr>
            </a:pPr>
            <a:r>
              <a:rPr sz="2400">
                <a:solidFill>
                  <a:srgbClr val="4E5B6F"/>
                </a:solidFill>
              </a:rPr>
              <a:t>Third level</a:t>
            </a:r>
          </a:p>
          <a:p>
            <a:pPr lvl="3">
              <a:defRPr sz="1800">
                <a:solidFill>
                  <a:srgbClr val="000000"/>
                </a:solidFill>
              </a:defRPr>
            </a:pPr>
            <a:r>
              <a:rPr sz="2400">
                <a:solidFill>
                  <a:srgbClr val="4E5B6F"/>
                </a:solidFill>
              </a:rPr>
              <a:t>Fourth level</a:t>
            </a:r>
          </a:p>
          <a:p>
            <a:pPr lvl="4">
              <a:defRPr sz="1800">
                <a:solidFill>
                  <a:srgbClr val="000000"/>
                </a:solidFill>
              </a:defRPr>
            </a:pPr>
            <a:r>
              <a:rPr sz="2400">
                <a:solidFill>
                  <a:srgbClr val="4E5B6F"/>
                </a:solidFill>
              </a:rPr>
              <a:t>Fifth level</a:t>
            </a:r>
          </a:p>
        </p:txBody>
      </p:sp>
      <p:sp>
        <p:nvSpPr>
          <p:cNvPr id="80" name="Shape 80"/>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82" name="Shape 82"/>
          <p:cNvSpPr/>
          <p:nvPr/>
        </p:nvSpPr>
        <p:spPr>
          <a:xfrm>
            <a:off x="228600" y="228600"/>
            <a:ext cx="8696325" cy="2468563"/>
          </a:xfrm>
          <a:prstGeom prst="roundRect">
            <a:avLst>
              <a:gd name="adj" fmla="val 3361"/>
            </a:avLst>
          </a:prstGeom>
          <a:gradFill>
            <a:gsLst>
              <a:gs pos="0">
                <a:srgbClr val="B2E389"/>
              </a:gs>
              <a:gs pos="10000">
                <a:srgbClr val="B2E389"/>
              </a:gs>
              <a:gs pos="100000">
                <a:srgbClr val="5FA326"/>
              </a:gs>
            </a:gsLst>
            <a:lin ang="16200000"/>
          </a:gradFill>
          <a:ln w="12700">
            <a:miter lim="400000"/>
          </a:ln>
        </p:spPr>
        <p:txBody>
          <a:bodyPr lIns="0" tIns="0" rIns="0" bIns="0" anchor="ctr"/>
          <a:lstStyle/>
          <a:p>
            <a:pPr lvl="0" algn="ctr">
              <a:defRPr sz="1800">
                <a:solidFill>
                  <a:srgbClr val="FFFFFF"/>
                </a:solidFill>
              </a:defRPr>
            </a:pPr>
            <a:endParaRPr/>
          </a:p>
        </p:txBody>
      </p:sp>
      <p:grpSp>
        <p:nvGrpSpPr>
          <p:cNvPr id="88" name="Group 88"/>
          <p:cNvGrpSpPr/>
          <p:nvPr/>
        </p:nvGrpSpPr>
        <p:grpSpPr>
          <a:xfrm>
            <a:off x="211137" y="1679575"/>
            <a:ext cx="8723314" cy="1330326"/>
            <a:chOff x="0" y="0"/>
            <a:chExt cx="8723312" cy="1330325"/>
          </a:xfrm>
        </p:grpSpPr>
        <p:sp>
          <p:nvSpPr>
            <p:cNvPr id="83" name="Shape 83"/>
            <p:cNvSpPr/>
            <p:nvPr/>
          </p:nvSpPr>
          <p:spPr>
            <a:xfrm>
              <a:off x="5835729" y="145085"/>
              <a:ext cx="2876410" cy="714270"/>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3"/>
                  </a:lnTo>
                  <a:lnTo>
                    <a:pt x="4662" y="14783"/>
                  </a:lnTo>
                  <a:lnTo>
                    <a:pt x="3049" y="15998"/>
                  </a:lnTo>
                  <a:lnTo>
                    <a:pt x="1501" y="17145"/>
                  </a:lnTo>
                  <a:lnTo>
                    <a:pt x="0" y="18158"/>
                  </a:lnTo>
                  <a:lnTo>
                    <a:pt x="1038" y="18765"/>
                  </a:lnTo>
                  <a:lnTo>
                    <a:pt x="2027" y="19305"/>
                  </a:lnTo>
                  <a:lnTo>
                    <a:pt x="2985" y="19778"/>
                  </a:lnTo>
                  <a:lnTo>
                    <a:pt x="3927" y="20183"/>
                  </a:lnTo>
                  <a:lnTo>
                    <a:pt x="4837" y="20588"/>
                  </a:lnTo>
                  <a:lnTo>
                    <a:pt x="5715" y="20858"/>
                  </a:lnTo>
                  <a:lnTo>
                    <a:pt x="6561" y="21128"/>
                  </a:lnTo>
                  <a:lnTo>
                    <a:pt x="7392" y="21330"/>
                  </a:lnTo>
                  <a:lnTo>
                    <a:pt x="8206" y="21465"/>
                  </a:lnTo>
                  <a:lnTo>
                    <a:pt x="8988" y="21533"/>
                  </a:lnTo>
                  <a:lnTo>
                    <a:pt x="9738" y="21600"/>
                  </a:lnTo>
                  <a:lnTo>
                    <a:pt x="10473" y="21600"/>
                  </a:lnTo>
                  <a:lnTo>
                    <a:pt x="11191" y="21533"/>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3"/>
                  </a:lnTo>
                  <a:lnTo>
                    <a:pt x="21600" y="13095"/>
                  </a:lnTo>
                  <a:lnTo>
                    <a:pt x="21600" y="0"/>
                  </a:lnTo>
                  <a:lnTo>
                    <a:pt x="21552" y="0"/>
                  </a:lnTo>
                  <a:close/>
                </a:path>
              </a:pathLst>
            </a:custGeom>
            <a:solidFill>
              <a:srgbClr val="D6ECFF">
                <a:alpha val="2901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84" name="Shape 84"/>
            <p:cNvSpPr/>
            <p:nvPr/>
          </p:nvSpPr>
          <p:spPr>
            <a:xfrm>
              <a:off x="2407637" y="16740"/>
              <a:ext cx="5544476" cy="850427"/>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D6ECFF">
                <a:alpha val="3999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85" name="Shape 85"/>
            <p:cNvSpPr/>
            <p:nvPr/>
          </p:nvSpPr>
          <p:spPr>
            <a:xfrm>
              <a:off x="2617043" y="29017"/>
              <a:ext cx="5467941" cy="77453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86" name="Shape 86"/>
            <p:cNvSpPr/>
            <p:nvPr/>
          </p:nvSpPr>
          <p:spPr>
            <a:xfrm>
              <a:off x="5397784" y="15624"/>
              <a:ext cx="3307977" cy="65177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87" name="Shape 87"/>
            <p:cNvSpPr/>
            <p:nvPr/>
          </p:nvSpPr>
          <p:spPr>
            <a:xfrm>
              <a:off x="0" y="0"/>
              <a:ext cx="8723313" cy="1330326"/>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gr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sp>
        <p:nvSpPr>
          <p:cNvPr id="90" name="Shape 90"/>
          <p:cNvSpPr/>
          <p:nvPr/>
        </p:nvSpPr>
        <p:spPr>
          <a:xfrm>
            <a:off x="228600" y="228600"/>
            <a:ext cx="8696325" cy="2468563"/>
          </a:xfrm>
          <a:prstGeom prst="roundRect">
            <a:avLst>
              <a:gd name="adj" fmla="val 3361"/>
            </a:avLst>
          </a:prstGeom>
          <a:gradFill>
            <a:gsLst>
              <a:gs pos="0">
                <a:srgbClr val="B2E389"/>
              </a:gs>
              <a:gs pos="10000">
                <a:srgbClr val="B2E389"/>
              </a:gs>
              <a:gs pos="100000">
                <a:srgbClr val="5FA326"/>
              </a:gs>
            </a:gsLst>
            <a:lin ang="16200000"/>
          </a:gradFill>
          <a:ln w="12700">
            <a:miter lim="400000"/>
          </a:ln>
        </p:spPr>
        <p:txBody>
          <a:bodyPr lIns="0" tIns="0" rIns="0" bIns="0" anchor="ctr"/>
          <a:lstStyle/>
          <a:p>
            <a:pPr lvl="0" algn="ctr">
              <a:defRPr sz="1800">
                <a:solidFill>
                  <a:srgbClr val="FFFFFF"/>
                </a:solidFill>
              </a:defRPr>
            </a:pPr>
            <a:endParaRPr/>
          </a:p>
        </p:txBody>
      </p:sp>
      <p:grpSp>
        <p:nvGrpSpPr>
          <p:cNvPr id="96" name="Group 96"/>
          <p:cNvGrpSpPr/>
          <p:nvPr/>
        </p:nvGrpSpPr>
        <p:grpSpPr>
          <a:xfrm>
            <a:off x="211137" y="1679575"/>
            <a:ext cx="8723314" cy="1330326"/>
            <a:chOff x="0" y="0"/>
            <a:chExt cx="8723312" cy="1330325"/>
          </a:xfrm>
        </p:grpSpPr>
        <p:sp>
          <p:nvSpPr>
            <p:cNvPr id="91" name="Shape 91"/>
            <p:cNvSpPr/>
            <p:nvPr/>
          </p:nvSpPr>
          <p:spPr>
            <a:xfrm>
              <a:off x="5835729" y="145085"/>
              <a:ext cx="2876410" cy="714270"/>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3"/>
                  </a:lnTo>
                  <a:lnTo>
                    <a:pt x="4662" y="14783"/>
                  </a:lnTo>
                  <a:lnTo>
                    <a:pt x="3049" y="15998"/>
                  </a:lnTo>
                  <a:lnTo>
                    <a:pt x="1501" y="17145"/>
                  </a:lnTo>
                  <a:lnTo>
                    <a:pt x="0" y="18158"/>
                  </a:lnTo>
                  <a:lnTo>
                    <a:pt x="1038" y="18765"/>
                  </a:lnTo>
                  <a:lnTo>
                    <a:pt x="2027" y="19305"/>
                  </a:lnTo>
                  <a:lnTo>
                    <a:pt x="2985" y="19778"/>
                  </a:lnTo>
                  <a:lnTo>
                    <a:pt x="3927" y="20183"/>
                  </a:lnTo>
                  <a:lnTo>
                    <a:pt x="4837" y="20588"/>
                  </a:lnTo>
                  <a:lnTo>
                    <a:pt x="5715" y="20858"/>
                  </a:lnTo>
                  <a:lnTo>
                    <a:pt x="6561" y="21128"/>
                  </a:lnTo>
                  <a:lnTo>
                    <a:pt x="7392" y="21330"/>
                  </a:lnTo>
                  <a:lnTo>
                    <a:pt x="8206" y="21465"/>
                  </a:lnTo>
                  <a:lnTo>
                    <a:pt x="8988" y="21533"/>
                  </a:lnTo>
                  <a:lnTo>
                    <a:pt x="9738" y="21600"/>
                  </a:lnTo>
                  <a:lnTo>
                    <a:pt x="10473" y="21600"/>
                  </a:lnTo>
                  <a:lnTo>
                    <a:pt x="11191" y="21533"/>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3"/>
                  </a:lnTo>
                  <a:lnTo>
                    <a:pt x="21600" y="13095"/>
                  </a:lnTo>
                  <a:lnTo>
                    <a:pt x="21600" y="0"/>
                  </a:lnTo>
                  <a:lnTo>
                    <a:pt x="21552" y="0"/>
                  </a:lnTo>
                  <a:close/>
                </a:path>
              </a:pathLst>
            </a:custGeom>
            <a:solidFill>
              <a:srgbClr val="D6ECFF">
                <a:alpha val="2901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92" name="Shape 92"/>
            <p:cNvSpPr/>
            <p:nvPr/>
          </p:nvSpPr>
          <p:spPr>
            <a:xfrm>
              <a:off x="2407637" y="16740"/>
              <a:ext cx="5544476" cy="850427"/>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D6ECFF">
                <a:alpha val="3999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93" name="Shape 93"/>
            <p:cNvSpPr/>
            <p:nvPr/>
          </p:nvSpPr>
          <p:spPr>
            <a:xfrm>
              <a:off x="2617043" y="29017"/>
              <a:ext cx="5467941" cy="77453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94" name="Shape 94"/>
            <p:cNvSpPr/>
            <p:nvPr/>
          </p:nvSpPr>
          <p:spPr>
            <a:xfrm>
              <a:off x="5397784" y="15624"/>
              <a:ext cx="3307977" cy="65177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95" name="Shape 95"/>
            <p:cNvSpPr/>
            <p:nvPr/>
          </p:nvSpPr>
          <p:spPr>
            <a:xfrm>
              <a:off x="0" y="0"/>
              <a:ext cx="8723313" cy="1330326"/>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gr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228600" y="228600"/>
            <a:ext cx="8696325" cy="6035675"/>
          </a:xfrm>
          <a:prstGeom prst="roundRect">
            <a:avLst>
              <a:gd name="adj" fmla="val 1273"/>
            </a:avLst>
          </a:prstGeom>
          <a:gradFill>
            <a:gsLst>
              <a:gs pos="0">
                <a:srgbClr val="B2E389"/>
              </a:gs>
              <a:gs pos="100000">
                <a:srgbClr val="5FA326"/>
              </a:gs>
            </a:gsLst>
            <a:lin ang="16200000"/>
          </a:gradFill>
          <a:ln w="12700">
            <a:miter lim="400000"/>
          </a:ln>
        </p:spPr>
        <p:txBody>
          <a:bodyPr lIns="0" tIns="0" rIns="0" bIns="0" anchor="ctr"/>
          <a:lstStyle/>
          <a:p>
            <a:pPr lvl="0" algn="ctr">
              <a:defRPr sz="1800">
                <a:solidFill>
                  <a:srgbClr val="FFFFFF"/>
                </a:solidFill>
              </a:defRPr>
            </a:pPr>
            <a:endParaRPr/>
          </a:p>
        </p:txBody>
      </p:sp>
      <p:grpSp>
        <p:nvGrpSpPr>
          <p:cNvPr id="8" name="Group 8"/>
          <p:cNvGrpSpPr/>
          <p:nvPr/>
        </p:nvGrpSpPr>
        <p:grpSpPr>
          <a:xfrm>
            <a:off x="211137" y="5354637"/>
            <a:ext cx="8723314" cy="1330326"/>
            <a:chOff x="0" y="0"/>
            <a:chExt cx="8723312" cy="1330325"/>
          </a:xfrm>
        </p:grpSpPr>
        <p:sp>
          <p:nvSpPr>
            <p:cNvPr id="3" name="Shape 3"/>
            <p:cNvSpPr/>
            <p:nvPr/>
          </p:nvSpPr>
          <p:spPr>
            <a:xfrm>
              <a:off x="5843214" y="145085"/>
              <a:ext cx="2880099" cy="714270"/>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3"/>
                  </a:lnTo>
                  <a:lnTo>
                    <a:pt x="4662" y="14783"/>
                  </a:lnTo>
                  <a:lnTo>
                    <a:pt x="3049" y="15998"/>
                  </a:lnTo>
                  <a:lnTo>
                    <a:pt x="1501" y="17145"/>
                  </a:lnTo>
                  <a:lnTo>
                    <a:pt x="0" y="18158"/>
                  </a:lnTo>
                  <a:lnTo>
                    <a:pt x="1038" y="18765"/>
                  </a:lnTo>
                  <a:lnTo>
                    <a:pt x="2027" y="19305"/>
                  </a:lnTo>
                  <a:lnTo>
                    <a:pt x="2985" y="19778"/>
                  </a:lnTo>
                  <a:lnTo>
                    <a:pt x="3927" y="20183"/>
                  </a:lnTo>
                  <a:lnTo>
                    <a:pt x="4837" y="20588"/>
                  </a:lnTo>
                  <a:lnTo>
                    <a:pt x="5715" y="20858"/>
                  </a:lnTo>
                  <a:lnTo>
                    <a:pt x="6561" y="21128"/>
                  </a:lnTo>
                  <a:lnTo>
                    <a:pt x="7392" y="21330"/>
                  </a:lnTo>
                  <a:lnTo>
                    <a:pt x="8206" y="21465"/>
                  </a:lnTo>
                  <a:lnTo>
                    <a:pt x="8988" y="21533"/>
                  </a:lnTo>
                  <a:lnTo>
                    <a:pt x="9738" y="21600"/>
                  </a:lnTo>
                  <a:lnTo>
                    <a:pt x="10473" y="21600"/>
                  </a:lnTo>
                  <a:lnTo>
                    <a:pt x="11191" y="21533"/>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3"/>
                  </a:lnTo>
                  <a:lnTo>
                    <a:pt x="21600" y="13095"/>
                  </a:lnTo>
                  <a:lnTo>
                    <a:pt x="21600" y="0"/>
                  </a:lnTo>
                  <a:lnTo>
                    <a:pt x="21552" y="0"/>
                  </a:lnTo>
                  <a:close/>
                </a:path>
              </a:pathLst>
            </a:custGeom>
            <a:solidFill>
              <a:srgbClr val="D6ECFF">
                <a:alpha val="2901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4" name="Shape 4"/>
            <p:cNvSpPr/>
            <p:nvPr/>
          </p:nvSpPr>
          <p:spPr>
            <a:xfrm>
              <a:off x="2410724" y="16740"/>
              <a:ext cx="5551588" cy="850427"/>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D6ECFF">
                <a:alpha val="39999"/>
              </a:srgbClr>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5" name="Shape 5"/>
            <p:cNvSpPr/>
            <p:nvPr/>
          </p:nvSpPr>
          <p:spPr>
            <a:xfrm>
              <a:off x="2620399" y="29017"/>
              <a:ext cx="5474954" cy="77453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6" name="Shape 6"/>
            <p:cNvSpPr/>
            <p:nvPr/>
          </p:nvSpPr>
          <p:spPr>
            <a:xfrm>
              <a:off x="5404707" y="15624"/>
              <a:ext cx="3312220" cy="65177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sp>
          <p:nvSpPr>
            <p:cNvPr id="7" name="Shape 7"/>
            <p:cNvSpPr/>
            <p:nvPr/>
          </p:nvSpPr>
          <p:spPr>
            <a:xfrm>
              <a:off x="0" y="0"/>
              <a:ext cx="8723313" cy="1330326"/>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defRPr>
                  <a:latin typeface="Times New Roman"/>
                  <a:ea typeface="Times New Roman"/>
                  <a:cs typeface="Times New Roman"/>
                  <a:sym typeface="Times New Roman"/>
                </a:defRPr>
              </a:pPr>
              <a:endParaRPr/>
            </a:p>
          </p:txBody>
        </p:sp>
      </p:grpSp>
      <p:pic>
        <p:nvPicPr>
          <p:cNvPr id="9" name="image.jpg"/>
          <p:cNvPicPr/>
          <p:nvPr/>
        </p:nvPicPr>
        <p:blipFill>
          <a:blip r:embed="rId11">
            <a:extLst/>
          </a:blip>
          <a:stretch>
            <a:fillRect/>
          </a:stretch>
        </p:blipFill>
        <p:spPr>
          <a:xfrm>
            <a:off x="0" y="0"/>
            <a:ext cx="9144000" cy="6858000"/>
          </a:xfrm>
          <a:prstGeom prst="rect">
            <a:avLst/>
          </a:prstGeom>
          <a:ln w="12700">
            <a:miter lim="400000"/>
          </a:ln>
        </p:spPr>
      </p:pic>
      <p:pic>
        <p:nvPicPr>
          <p:cNvPr id="10" name="image.jpeg"/>
          <p:cNvPicPr/>
          <p:nvPr/>
        </p:nvPicPr>
        <p:blipFill>
          <a:blip r:embed="rId12">
            <a:extLst/>
          </a:blip>
          <a:stretch>
            <a:fillRect/>
          </a:stretch>
        </p:blipFill>
        <p:spPr>
          <a:xfrm>
            <a:off x="190500" y="6069012"/>
            <a:ext cx="1217613" cy="585788"/>
          </a:xfrm>
          <a:prstGeom prst="rect">
            <a:avLst/>
          </a:prstGeom>
          <a:ln w="12700">
            <a:miter lim="400000"/>
          </a:ln>
        </p:spPr>
      </p:pic>
      <p:sp>
        <p:nvSpPr>
          <p:cNvPr id="11" name="Shape 11"/>
          <p:cNvSpPr>
            <a:spLocks noGrp="1"/>
          </p:cNvSpPr>
          <p:nvPr>
            <p:ph type="title"/>
          </p:nvPr>
        </p:nvSpPr>
        <p:spPr>
          <a:xfrm>
            <a:off x="457200" y="0"/>
            <a:ext cx="8229600" cy="1928813"/>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lstStyle/>
          <a:p>
            <a:pPr lvl="0">
              <a:defRPr sz="1800">
                <a:solidFill>
                  <a:srgbClr val="000000"/>
                </a:solidFill>
              </a:defRPr>
            </a:pPr>
            <a:r>
              <a:rPr sz="4400">
                <a:solidFill>
                  <a:srgbClr val="FFFFFF"/>
                </a:solidFill>
              </a:rPr>
              <a:t>Click to edit Master title style</a:t>
            </a:r>
          </a:p>
        </p:txBody>
      </p:sp>
      <p:sp>
        <p:nvSpPr>
          <p:cNvPr id="12" name="Shape 12"/>
          <p:cNvSpPr>
            <a:spLocks noGrp="1"/>
          </p:cNvSpPr>
          <p:nvPr>
            <p:ph type="body" idx="1"/>
          </p:nvPr>
        </p:nvSpPr>
        <p:spPr>
          <a:xfrm>
            <a:off x="871537" y="2674937"/>
            <a:ext cx="7408863" cy="4183063"/>
          </a:xfrm>
          <a:prstGeom prst="rect">
            <a:avLst/>
          </a:prstGeom>
          <a:ln w="12700">
            <a:miter lim="400000"/>
          </a:ln>
          <a:extLst>
            <a:ext uri="{C572A759-6A51-4108-AA02-DFA0A04FC94B}">
              <ma14:wrappingTextBoxFlag xmlns:ma14="http://schemas.microsoft.com/office/mac/drawingml/2011/main" xmlns="" val="1"/>
            </a:ext>
          </a:extLst>
        </p:spPr>
        <p:txBody>
          <a:bodyPr lIns="45719" rIns="45719"/>
          <a:lstStyle/>
          <a:p>
            <a:pPr lvl="0">
              <a:defRPr sz="1800">
                <a:solidFill>
                  <a:srgbClr val="000000"/>
                </a:solidFill>
              </a:defRPr>
            </a:pPr>
            <a:r>
              <a:rPr sz="2400">
                <a:solidFill>
                  <a:srgbClr val="4E5B6F"/>
                </a:solidFill>
              </a:rPr>
              <a:t>Click to edit Master text styles</a:t>
            </a:r>
          </a:p>
          <a:p>
            <a:pPr lvl="1">
              <a:defRPr sz="1800">
                <a:solidFill>
                  <a:srgbClr val="000000"/>
                </a:solidFill>
              </a:defRPr>
            </a:pPr>
            <a:r>
              <a:rPr sz="2400">
                <a:solidFill>
                  <a:srgbClr val="4E5B6F"/>
                </a:solidFill>
              </a:rPr>
              <a:t>Second level</a:t>
            </a:r>
          </a:p>
          <a:p>
            <a:pPr lvl="2">
              <a:defRPr sz="1800">
                <a:solidFill>
                  <a:srgbClr val="000000"/>
                </a:solidFill>
              </a:defRPr>
            </a:pPr>
            <a:r>
              <a:rPr sz="2400">
                <a:solidFill>
                  <a:srgbClr val="4E5B6F"/>
                </a:solidFill>
              </a:rPr>
              <a:t>Third level</a:t>
            </a:r>
          </a:p>
          <a:p>
            <a:pPr lvl="3">
              <a:defRPr sz="1800">
                <a:solidFill>
                  <a:srgbClr val="000000"/>
                </a:solidFill>
              </a:defRPr>
            </a:pPr>
            <a:r>
              <a:rPr sz="2400">
                <a:solidFill>
                  <a:srgbClr val="4E5B6F"/>
                </a:solidFill>
              </a:rPr>
              <a:t>Fourth level</a:t>
            </a:r>
          </a:p>
          <a:p>
            <a:pPr lvl="4">
              <a:defRPr sz="1800">
                <a:solidFill>
                  <a:srgbClr val="000000"/>
                </a:solidFill>
              </a:defRPr>
            </a:pPr>
            <a:r>
              <a:rPr sz="2400">
                <a:solidFill>
                  <a:srgbClr val="4E5B6F"/>
                </a:solidFill>
              </a:rPr>
              <a:t>Fifth level</a:t>
            </a:r>
          </a:p>
        </p:txBody>
      </p:sp>
      <p:sp>
        <p:nvSpPr>
          <p:cNvPr id="13" name="Shape 13"/>
          <p:cNvSpPr>
            <a:spLocks noGrp="1"/>
          </p:cNvSpPr>
          <p:nvPr>
            <p:ph type="sldNum" sz="quarter" idx="2"/>
          </p:nvPr>
        </p:nvSpPr>
        <p:spPr>
          <a:xfrm>
            <a:off x="3990975" y="6316980"/>
            <a:ext cx="1162050" cy="231140"/>
          </a:xfrm>
          <a:prstGeom prst="rect">
            <a:avLst/>
          </a:prstGeom>
          <a:ln w="12700">
            <a:miter lim="400000"/>
          </a:ln>
        </p:spPr>
        <p:txBody>
          <a:bodyPr lIns="45719" rIns="45719" anchor="ctr">
            <a:spAutoFit/>
          </a:bodyPr>
          <a:lstStyle>
            <a:lvl1pPr algn="ctr">
              <a:defRPr sz="1000">
                <a:solidFill>
                  <a:srgbClr val="4E5B6F"/>
                </a:solidFill>
              </a:defRPr>
            </a:lvl1pPr>
          </a:lstStyle>
          <a:p>
            <a:pPr lvl="0"/>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algn="ctr">
        <a:defRPr sz="4400">
          <a:solidFill>
            <a:srgbClr val="FFFFFF"/>
          </a:solidFill>
          <a:latin typeface="Candara"/>
          <a:ea typeface="Candara"/>
          <a:cs typeface="Candara"/>
          <a:sym typeface="Candara"/>
        </a:defRPr>
      </a:lvl1pPr>
      <a:lvl2pPr algn="ctr">
        <a:defRPr sz="4400">
          <a:solidFill>
            <a:srgbClr val="FFFFFF"/>
          </a:solidFill>
          <a:latin typeface="Candara"/>
          <a:ea typeface="Candara"/>
          <a:cs typeface="Candara"/>
          <a:sym typeface="Candara"/>
        </a:defRPr>
      </a:lvl2pPr>
      <a:lvl3pPr algn="ctr">
        <a:defRPr sz="4400">
          <a:solidFill>
            <a:srgbClr val="FFFFFF"/>
          </a:solidFill>
          <a:latin typeface="Candara"/>
          <a:ea typeface="Candara"/>
          <a:cs typeface="Candara"/>
          <a:sym typeface="Candara"/>
        </a:defRPr>
      </a:lvl3pPr>
      <a:lvl4pPr algn="ctr">
        <a:defRPr sz="4400">
          <a:solidFill>
            <a:srgbClr val="FFFFFF"/>
          </a:solidFill>
          <a:latin typeface="Candara"/>
          <a:ea typeface="Candara"/>
          <a:cs typeface="Candara"/>
          <a:sym typeface="Candara"/>
        </a:defRPr>
      </a:lvl4pPr>
      <a:lvl5pPr algn="ctr">
        <a:defRPr sz="4400">
          <a:solidFill>
            <a:srgbClr val="FFFFFF"/>
          </a:solidFill>
          <a:latin typeface="Candara"/>
          <a:ea typeface="Candara"/>
          <a:cs typeface="Candara"/>
          <a:sym typeface="Candara"/>
        </a:defRPr>
      </a:lvl5pPr>
      <a:lvl6pPr indent="457200" algn="ctr">
        <a:defRPr sz="4400">
          <a:solidFill>
            <a:srgbClr val="FFFFFF"/>
          </a:solidFill>
          <a:latin typeface="Candara"/>
          <a:ea typeface="Candara"/>
          <a:cs typeface="Candara"/>
          <a:sym typeface="Candara"/>
        </a:defRPr>
      </a:lvl6pPr>
      <a:lvl7pPr indent="914400" algn="ctr">
        <a:defRPr sz="4400">
          <a:solidFill>
            <a:srgbClr val="FFFFFF"/>
          </a:solidFill>
          <a:latin typeface="Candara"/>
          <a:ea typeface="Candara"/>
          <a:cs typeface="Candara"/>
          <a:sym typeface="Candara"/>
        </a:defRPr>
      </a:lvl7pPr>
      <a:lvl8pPr indent="1371600" algn="ctr">
        <a:defRPr sz="4400">
          <a:solidFill>
            <a:srgbClr val="FFFFFF"/>
          </a:solidFill>
          <a:latin typeface="Candara"/>
          <a:ea typeface="Candara"/>
          <a:cs typeface="Candara"/>
          <a:sym typeface="Candara"/>
        </a:defRPr>
      </a:lvl8pPr>
      <a:lvl9pPr indent="1828800" algn="ctr">
        <a:defRPr sz="4400">
          <a:solidFill>
            <a:srgbClr val="FFFFFF"/>
          </a:solidFill>
          <a:latin typeface="Candara"/>
          <a:ea typeface="Candara"/>
          <a:cs typeface="Candara"/>
          <a:sym typeface="Candara"/>
        </a:defRPr>
      </a:lvl9pPr>
    </p:titleStyle>
    <p:bodyStyle>
      <a:lvl1pPr marL="273050" indent="-273050">
        <a:spcBef>
          <a:spcPts val="500"/>
        </a:spcBef>
        <a:buClr>
          <a:srgbClr val="7FD13B"/>
        </a:buClr>
        <a:buSzPct val="100000"/>
        <a:buFont typeface="Symbol"/>
        <a:buChar char="∗"/>
        <a:defRPr sz="2400">
          <a:solidFill>
            <a:srgbClr val="4E5B6F"/>
          </a:solidFill>
          <a:latin typeface="Candara"/>
          <a:ea typeface="Candara"/>
          <a:cs typeface="Candara"/>
          <a:sym typeface="Candara"/>
        </a:defRPr>
      </a:lvl1pPr>
      <a:lvl2pPr marL="601085" indent="-297872">
        <a:spcBef>
          <a:spcPts val="500"/>
        </a:spcBef>
        <a:buClr>
          <a:srgbClr val="7FD13B"/>
        </a:buClr>
        <a:buSzPct val="100000"/>
        <a:buFont typeface="Symbol"/>
        <a:buChar char="∗"/>
        <a:defRPr sz="2400">
          <a:solidFill>
            <a:srgbClr val="4E5B6F"/>
          </a:solidFill>
          <a:latin typeface="Candara"/>
          <a:ea typeface="Candara"/>
          <a:cs typeface="Candara"/>
          <a:sym typeface="Candara"/>
        </a:defRPr>
      </a:lvl2pPr>
      <a:lvl3pPr marL="901382" indent="-274319">
        <a:spcBef>
          <a:spcPts val="500"/>
        </a:spcBef>
        <a:buClr>
          <a:srgbClr val="7FD13B"/>
        </a:buClr>
        <a:buSzPct val="100000"/>
        <a:buFont typeface="Symbol"/>
        <a:buChar char="∗"/>
        <a:defRPr sz="2400">
          <a:solidFill>
            <a:srgbClr val="4E5B6F"/>
          </a:solidFill>
          <a:latin typeface="Candara"/>
          <a:ea typeface="Candara"/>
          <a:cs typeface="Candara"/>
          <a:sym typeface="Candara"/>
        </a:defRPr>
      </a:lvl3pPr>
      <a:lvl4pPr marL="1219200" indent="-304800">
        <a:spcBef>
          <a:spcPts val="500"/>
        </a:spcBef>
        <a:buClr>
          <a:srgbClr val="7FD13B"/>
        </a:buClr>
        <a:buSzPct val="100000"/>
        <a:buFont typeface="Symbol"/>
        <a:buChar char="∗"/>
        <a:defRPr sz="2400">
          <a:solidFill>
            <a:srgbClr val="4E5B6F"/>
          </a:solidFill>
          <a:latin typeface="Candara"/>
          <a:ea typeface="Candara"/>
          <a:cs typeface="Candara"/>
          <a:sym typeface="Candara"/>
        </a:defRPr>
      </a:lvl4pPr>
      <a:lvl5pPr marL="1576387" indent="-342900">
        <a:spcBef>
          <a:spcPts val="500"/>
        </a:spcBef>
        <a:buClr>
          <a:srgbClr val="7FD13B"/>
        </a:buClr>
        <a:buSzPct val="100000"/>
        <a:buFont typeface="Symbol"/>
        <a:buChar char="∗"/>
        <a:defRPr sz="2400">
          <a:solidFill>
            <a:srgbClr val="4E5B6F"/>
          </a:solidFill>
          <a:latin typeface="Candara"/>
          <a:ea typeface="Candara"/>
          <a:cs typeface="Candara"/>
          <a:sym typeface="Candara"/>
        </a:defRPr>
      </a:lvl5pPr>
      <a:lvl6pPr marL="2033587" indent="-342900">
        <a:spcBef>
          <a:spcPts val="500"/>
        </a:spcBef>
        <a:buClr>
          <a:srgbClr val="7FD13B"/>
        </a:buClr>
        <a:buSzPct val="100000"/>
        <a:buFont typeface="Symbol"/>
        <a:buChar char="•"/>
        <a:defRPr sz="2400">
          <a:solidFill>
            <a:srgbClr val="4E5B6F"/>
          </a:solidFill>
          <a:latin typeface="Candara"/>
          <a:ea typeface="Candara"/>
          <a:cs typeface="Candara"/>
          <a:sym typeface="Candara"/>
        </a:defRPr>
      </a:lvl6pPr>
      <a:lvl7pPr marL="2490787" indent="-342900">
        <a:spcBef>
          <a:spcPts val="500"/>
        </a:spcBef>
        <a:buClr>
          <a:srgbClr val="7FD13B"/>
        </a:buClr>
        <a:buSzPct val="100000"/>
        <a:buFont typeface="Symbol"/>
        <a:buChar char="•"/>
        <a:defRPr sz="2400">
          <a:solidFill>
            <a:srgbClr val="4E5B6F"/>
          </a:solidFill>
          <a:latin typeface="Candara"/>
          <a:ea typeface="Candara"/>
          <a:cs typeface="Candara"/>
          <a:sym typeface="Candara"/>
        </a:defRPr>
      </a:lvl7pPr>
      <a:lvl8pPr marL="2947987" indent="-342900">
        <a:spcBef>
          <a:spcPts val="500"/>
        </a:spcBef>
        <a:buClr>
          <a:srgbClr val="7FD13B"/>
        </a:buClr>
        <a:buSzPct val="100000"/>
        <a:buFont typeface="Symbol"/>
        <a:buChar char="•"/>
        <a:defRPr sz="2400">
          <a:solidFill>
            <a:srgbClr val="4E5B6F"/>
          </a:solidFill>
          <a:latin typeface="Candara"/>
          <a:ea typeface="Candara"/>
          <a:cs typeface="Candara"/>
          <a:sym typeface="Candara"/>
        </a:defRPr>
      </a:lvl8pPr>
      <a:lvl9pPr marL="3405187" indent="-342900">
        <a:spcBef>
          <a:spcPts val="500"/>
        </a:spcBef>
        <a:buClr>
          <a:srgbClr val="7FD13B"/>
        </a:buClr>
        <a:buSzPct val="100000"/>
        <a:buFont typeface="Symbol"/>
        <a:buChar char="•"/>
        <a:defRPr sz="2400">
          <a:solidFill>
            <a:srgbClr val="4E5B6F"/>
          </a:solidFill>
          <a:latin typeface="Candara"/>
          <a:ea typeface="Candara"/>
          <a:cs typeface="Candara"/>
          <a:sym typeface="Candara"/>
        </a:defRPr>
      </a:lvl9pPr>
    </p:bodyStyle>
    <p:otherStyle>
      <a:lvl1pPr algn="ctr">
        <a:defRPr sz="1000">
          <a:solidFill>
            <a:schemeClr val="tx1"/>
          </a:solidFill>
          <a:latin typeface="+mn-lt"/>
          <a:ea typeface="+mn-ea"/>
          <a:cs typeface="+mn-cs"/>
          <a:sym typeface="Candara"/>
        </a:defRPr>
      </a:lvl1pPr>
      <a:lvl2pPr indent="457200" algn="ctr">
        <a:defRPr sz="1000">
          <a:solidFill>
            <a:schemeClr val="tx1"/>
          </a:solidFill>
          <a:latin typeface="+mn-lt"/>
          <a:ea typeface="+mn-ea"/>
          <a:cs typeface="+mn-cs"/>
          <a:sym typeface="Candara"/>
        </a:defRPr>
      </a:lvl2pPr>
      <a:lvl3pPr indent="914400" algn="ctr">
        <a:defRPr sz="1000">
          <a:solidFill>
            <a:schemeClr val="tx1"/>
          </a:solidFill>
          <a:latin typeface="+mn-lt"/>
          <a:ea typeface="+mn-ea"/>
          <a:cs typeface="+mn-cs"/>
          <a:sym typeface="Candara"/>
        </a:defRPr>
      </a:lvl3pPr>
      <a:lvl4pPr indent="1371600" algn="ctr">
        <a:defRPr sz="1000">
          <a:solidFill>
            <a:schemeClr val="tx1"/>
          </a:solidFill>
          <a:latin typeface="+mn-lt"/>
          <a:ea typeface="+mn-ea"/>
          <a:cs typeface="+mn-cs"/>
          <a:sym typeface="Candara"/>
        </a:defRPr>
      </a:lvl4pPr>
      <a:lvl5pPr indent="1828800" algn="ctr">
        <a:defRPr sz="1000">
          <a:solidFill>
            <a:schemeClr val="tx1"/>
          </a:solidFill>
          <a:latin typeface="+mn-lt"/>
          <a:ea typeface="+mn-ea"/>
          <a:cs typeface="+mn-cs"/>
          <a:sym typeface="Candara"/>
        </a:defRPr>
      </a:lvl5pPr>
      <a:lvl6pPr algn="ctr">
        <a:defRPr sz="1000">
          <a:solidFill>
            <a:schemeClr val="tx1"/>
          </a:solidFill>
          <a:latin typeface="+mn-lt"/>
          <a:ea typeface="+mn-ea"/>
          <a:cs typeface="+mn-cs"/>
          <a:sym typeface="Candara"/>
        </a:defRPr>
      </a:lvl6pPr>
      <a:lvl7pPr algn="ctr">
        <a:defRPr sz="1000">
          <a:solidFill>
            <a:schemeClr val="tx1"/>
          </a:solidFill>
          <a:latin typeface="+mn-lt"/>
          <a:ea typeface="+mn-ea"/>
          <a:cs typeface="+mn-cs"/>
          <a:sym typeface="Candara"/>
        </a:defRPr>
      </a:lvl7pPr>
      <a:lvl8pPr algn="ctr">
        <a:defRPr sz="1000">
          <a:solidFill>
            <a:schemeClr val="tx1"/>
          </a:solidFill>
          <a:latin typeface="+mn-lt"/>
          <a:ea typeface="+mn-ea"/>
          <a:cs typeface="+mn-cs"/>
          <a:sym typeface="Candara"/>
        </a:defRPr>
      </a:lvl8pPr>
      <a:lvl9pPr algn="ctr">
        <a:defRPr sz="1000">
          <a:solidFill>
            <a:schemeClr val="tx1"/>
          </a:solidFill>
          <a:latin typeface="+mn-lt"/>
          <a:ea typeface="+mn-ea"/>
          <a:cs typeface="+mn-cs"/>
          <a:sym typeface="Candara"/>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login.microsoftonline.com/"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Shape 100"/>
          <p:cNvSpPr>
            <a:spLocks noGrp="1"/>
          </p:cNvSpPr>
          <p:nvPr>
            <p:ph type="title" idx="4294967295"/>
          </p:nvPr>
        </p:nvSpPr>
        <p:spPr>
          <a:xfrm>
            <a:off x="1295400" y="457199"/>
            <a:ext cx="7543800" cy="1143002"/>
          </a:xfrm>
          <a:prstGeom prst="rect">
            <a:avLst/>
          </a:prstGeom>
        </p:spPr>
        <p:txBody>
          <a:bodyPr lIns="0" tIns="0" rIns="0" bIns="0">
            <a:normAutofit/>
          </a:bodyPr>
          <a:lstStyle/>
          <a:p>
            <a:pPr lvl="0" defTabSz="813816">
              <a:defRPr sz="1800">
                <a:solidFill>
                  <a:srgbClr val="000000"/>
                </a:solidFill>
              </a:defRPr>
            </a:pPr>
            <a:r>
              <a:rPr sz="3559">
                <a:solidFill>
                  <a:srgbClr val="FFFFFF"/>
                </a:solidFill>
              </a:rPr>
              <a:t>Interviewing &amp; Hiring Skills </a:t>
            </a:r>
            <a:br>
              <a:rPr sz="3559">
                <a:solidFill>
                  <a:srgbClr val="FFFFFF"/>
                </a:solidFill>
              </a:rPr>
            </a:br>
            <a:r>
              <a:rPr sz="3559">
                <a:solidFill>
                  <a:srgbClr val="FFFFFF"/>
                </a:solidFill>
              </a:rPr>
              <a:t>For Supervisors</a:t>
            </a:r>
          </a:p>
        </p:txBody>
      </p:sp>
      <p:pic>
        <p:nvPicPr>
          <p:cNvPr id="101" name="image.jpg"/>
          <p:cNvPicPr/>
          <p:nvPr/>
        </p:nvPicPr>
        <p:blipFill>
          <a:blip r:embed="rId3">
            <a:extLst/>
          </a:blip>
          <a:stretch>
            <a:fillRect/>
          </a:stretch>
        </p:blipFill>
        <p:spPr>
          <a:xfrm>
            <a:off x="457200" y="2743200"/>
            <a:ext cx="2179638" cy="2759075"/>
          </a:xfrm>
          <a:prstGeom prst="rect">
            <a:avLst/>
          </a:prstGeom>
          <a:ln w="12700">
            <a:miter lim="400000"/>
          </a:ln>
        </p:spPr>
      </p:pic>
      <p:pic>
        <p:nvPicPr>
          <p:cNvPr id="102" name="image.png"/>
          <p:cNvPicPr/>
          <p:nvPr/>
        </p:nvPicPr>
        <p:blipFill>
          <a:blip r:embed="rId4">
            <a:extLst/>
          </a:blip>
          <a:stretch>
            <a:fillRect/>
          </a:stretch>
        </p:blipFill>
        <p:spPr>
          <a:xfrm>
            <a:off x="2438400" y="2971800"/>
            <a:ext cx="6057900" cy="3305175"/>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Shape 137"/>
          <p:cNvSpPr>
            <a:spLocks noGrp="1"/>
          </p:cNvSpPr>
          <p:nvPr>
            <p:ph type="body" idx="4294967295"/>
          </p:nvPr>
        </p:nvSpPr>
        <p:spPr>
          <a:xfrm>
            <a:off x="871537" y="2674937"/>
            <a:ext cx="7408863" cy="3451226"/>
          </a:xfrm>
          <a:prstGeom prst="rect">
            <a:avLst/>
          </a:prstGeom>
        </p:spPr>
        <p:txBody>
          <a:bodyPr lIns="0" tIns="0" rIns="0" bIns="0">
            <a:normAutofit/>
          </a:bodyPr>
          <a:lstStyle/>
          <a:p>
            <a:pPr lvl="0">
              <a:defRPr sz="1800">
                <a:solidFill>
                  <a:srgbClr val="000000"/>
                </a:solidFill>
              </a:defRPr>
            </a:pPr>
            <a:r>
              <a:rPr sz="2400" dirty="0">
                <a:solidFill>
                  <a:schemeClr val="tx1"/>
                </a:solidFill>
              </a:rPr>
              <a:t>To obtain information about the applicant.</a:t>
            </a:r>
          </a:p>
          <a:p>
            <a:pPr lvl="0">
              <a:defRPr sz="1800">
                <a:solidFill>
                  <a:srgbClr val="000000"/>
                </a:solidFill>
              </a:defRPr>
            </a:pPr>
            <a:r>
              <a:rPr sz="2400" dirty="0">
                <a:solidFill>
                  <a:schemeClr val="tx1"/>
                </a:solidFill>
              </a:rPr>
              <a:t>To sell the organization.</a:t>
            </a:r>
          </a:p>
          <a:p>
            <a:pPr lvl="0">
              <a:defRPr sz="1800">
                <a:solidFill>
                  <a:srgbClr val="000000"/>
                </a:solidFill>
              </a:defRPr>
            </a:pPr>
            <a:r>
              <a:rPr sz="2400" dirty="0">
                <a:solidFill>
                  <a:schemeClr val="tx1"/>
                </a:solidFill>
              </a:rPr>
              <a:t>To provide information about the organization.</a:t>
            </a:r>
          </a:p>
          <a:p>
            <a:pPr lvl="0">
              <a:defRPr sz="1800">
                <a:solidFill>
                  <a:srgbClr val="000000"/>
                </a:solidFill>
              </a:defRPr>
            </a:pPr>
            <a:r>
              <a:rPr sz="2400" dirty="0">
                <a:solidFill>
                  <a:schemeClr val="tx1"/>
                </a:solidFill>
              </a:rPr>
              <a:t>To determine proper fit: </a:t>
            </a:r>
          </a:p>
          <a:p>
            <a:pPr marL="576262" lvl="1" indent="-273050">
              <a:buFont typeface="Wingdings"/>
              <a:buChar char="❖"/>
              <a:defRPr sz="1800">
                <a:solidFill>
                  <a:srgbClr val="000000"/>
                </a:solidFill>
              </a:defRPr>
            </a:pPr>
            <a:r>
              <a:rPr sz="2200" dirty="0">
                <a:solidFill>
                  <a:schemeClr val="tx1"/>
                </a:solidFill>
              </a:rPr>
              <a:t>Job: Knowledge, Skills and Abilities</a:t>
            </a:r>
          </a:p>
          <a:p>
            <a:pPr marL="576262" lvl="1" indent="-273050">
              <a:buFont typeface="Wingdings"/>
              <a:buChar char="❖"/>
              <a:defRPr sz="1800">
                <a:solidFill>
                  <a:srgbClr val="000000"/>
                </a:solidFill>
              </a:defRPr>
            </a:pPr>
            <a:r>
              <a:rPr sz="2200" dirty="0">
                <a:solidFill>
                  <a:schemeClr val="tx1"/>
                </a:solidFill>
              </a:rPr>
              <a:t>Cultural Fit</a:t>
            </a:r>
          </a:p>
          <a:p>
            <a:pPr marL="576262" lvl="1" indent="-273050">
              <a:buFont typeface="Wingdings"/>
              <a:buChar char="❖"/>
              <a:defRPr sz="1800">
                <a:solidFill>
                  <a:srgbClr val="000000"/>
                </a:solidFill>
              </a:defRPr>
            </a:pPr>
            <a:r>
              <a:rPr sz="2200" dirty="0">
                <a:solidFill>
                  <a:schemeClr val="tx1"/>
                </a:solidFill>
              </a:rPr>
              <a:t>Schedule Availability</a:t>
            </a:r>
          </a:p>
        </p:txBody>
      </p:sp>
      <p:sp>
        <p:nvSpPr>
          <p:cNvPr id="138" name="Shape 138"/>
          <p:cNvSpPr>
            <a:spLocks noGrp="1"/>
          </p:cNvSpPr>
          <p:nvPr>
            <p:ph type="title" idx="4294967295"/>
          </p:nvPr>
        </p:nvSpPr>
        <p:spPr>
          <a:xfrm>
            <a:off x="457200" y="338137"/>
            <a:ext cx="8229600" cy="1252538"/>
          </a:xfrm>
          <a:prstGeom prst="rect">
            <a:avLst/>
          </a:prstGeom>
        </p:spPr>
        <p:txBody>
          <a:bodyPr lIns="0" tIns="0" rIns="0" bIns="0">
            <a:normAutofit/>
          </a:bodyPr>
          <a:lstStyle/>
          <a:p>
            <a:pPr lvl="0">
              <a:defRPr sz="1800">
                <a:solidFill>
                  <a:srgbClr val="000000"/>
                </a:solidFill>
              </a:defRPr>
            </a:pPr>
            <a:r>
              <a:rPr sz="4400">
                <a:solidFill>
                  <a:srgbClr val="FFFFFF"/>
                </a:solidFill>
              </a:rPr>
              <a:t>Interview Goals</a:t>
            </a:r>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idx="4294967295"/>
          </p:nvPr>
        </p:nvSpPr>
        <p:spPr>
          <a:xfrm>
            <a:off x="1066800" y="548680"/>
            <a:ext cx="7543800" cy="1143002"/>
          </a:xfrm>
          <a:prstGeom prst="rect">
            <a:avLst/>
          </a:prstGeom>
        </p:spPr>
        <p:txBody>
          <a:bodyPr lIns="0" tIns="0" rIns="0" bIns="0">
            <a:normAutofit/>
          </a:bodyPr>
          <a:lstStyle/>
          <a:p>
            <a:pPr lvl="0">
              <a:defRPr sz="1800">
                <a:solidFill>
                  <a:srgbClr val="000000"/>
                </a:solidFill>
              </a:defRPr>
            </a:pPr>
            <a:r>
              <a:rPr sz="4400" dirty="0">
                <a:solidFill>
                  <a:srgbClr val="FFFFFF"/>
                </a:solidFill>
              </a:rPr>
              <a:t>Legal and Policy Issues</a:t>
            </a:r>
          </a:p>
        </p:txBody>
      </p:sp>
      <p:sp>
        <p:nvSpPr>
          <p:cNvPr id="141" name="Shape 141"/>
          <p:cNvSpPr>
            <a:spLocks noGrp="1"/>
          </p:cNvSpPr>
          <p:nvPr>
            <p:ph type="body" idx="4294967295"/>
          </p:nvPr>
        </p:nvSpPr>
        <p:spPr>
          <a:xfrm>
            <a:off x="827584" y="3429000"/>
            <a:ext cx="3695700" cy="1731640"/>
          </a:xfrm>
          <a:prstGeom prst="rect">
            <a:avLst/>
          </a:prstGeom>
        </p:spPr>
        <p:txBody>
          <a:bodyPr lIns="0" tIns="0" rIns="0" bIns="0">
            <a:normAutofit/>
          </a:bodyPr>
          <a:lstStyle/>
          <a:p>
            <a:pPr marL="327660" lvl="0" indent="-327660">
              <a:defRPr sz="1800">
                <a:solidFill>
                  <a:srgbClr val="000000"/>
                </a:solidFill>
              </a:defRPr>
            </a:pPr>
            <a:r>
              <a:rPr sz="2400" dirty="0">
                <a:solidFill>
                  <a:schemeClr val="tx1"/>
                </a:solidFill>
              </a:rPr>
              <a:t>Fair employment laws</a:t>
            </a:r>
          </a:p>
          <a:p>
            <a:pPr marL="327660" lvl="0" indent="-327660">
              <a:defRPr sz="1800">
                <a:solidFill>
                  <a:srgbClr val="000000"/>
                </a:solidFill>
              </a:defRPr>
            </a:pPr>
            <a:r>
              <a:rPr sz="2400" dirty="0">
                <a:solidFill>
                  <a:schemeClr val="tx1"/>
                </a:solidFill>
              </a:rPr>
              <a:t>Discrimination complaints</a:t>
            </a:r>
          </a:p>
          <a:p>
            <a:pPr marL="327660" lvl="0" indent="-327660">
              <a:defRPr sz="1800">
                <a:solidFill>
                  <a:srgbClr val="000000"/>
                </a:solidFill>
              </a:defRPr>
            </a:pPr>
            <a:r>
              <a:rPr sz="2400" dirty="0">
                <a:solidFill>
                  <a:schemeClr val="tx1"/>
                </a:solidFill>
              </a:rPr>
              <a:t>Discrimination lawsuits</a:t>
            </a:r>
          </a:p>
        </p:txBody>
      </p:sp>
      <p:pic>
        <p:nvPicPr>
          <p:cNvPr id="142" name="image.jpg"/>
          <p:cNvPicPr/>
          <p:nvPr/>
        </p:nvPicPr>
        <p:blipFill>
          <a:blip r:embed="rId3">
            <a:extLst/>
          </a:blip>
          <a:stretch>
            <a:fillRect/>
          </a:stretch>
        </p:blipFill>
        <p:spPr>
          <a:xfrm>
            <a:off x="4914900" y="2178050"/>
            <a:ext cx="3695700" cy="3949700"/>
          </a:xfrm>
          <a:prstGeom prst="rect">
            <a:avLst/>
          </a:prstGeom>
          <a:ln>
            <a:solidFill/>
            <a:miter/>
          </a:ln>
        </p:spPr>
      </p:pic>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35696" y="564700"/>
            <a:ext cx="6624736" cy="769441"/>
          </a:xfrm>
          <a:prstGeom prst="rect">
            <a:avLst/>
          </a:prstGeom>
        </p:spPr>
        <p:txBody>
          <a:bodyPr wrap="square">
            <a:spAutoFit/>
          </a:bodyPr>
          <a:lstStyle/>
          <a:p>
            <a:r>
              <a:rPr lang="en-CA" sz="4400" dirty="0">
                <a:solidFill>
                  <a:srgbClr val="FFFFFF"/>
                </a:solidFill>
              </a:rPr>
              <a:t>Legal and Policy Issues</a:t>
            </a:r>
            <a:endParaRPr lang="en-CA" sz="4400" dirty="0"/>
          </a:p>
        </p:txBody>
      </p:sp>
      <p:sp>
        <p:nvSpPr>
          <p:cNvPr id="4" name="TextBox 3"/>
          <p:cNvSpPr txBox="1"/>
          <p:nvPr/>
        </p:nvSpPr>
        <p:spPr>
          <a:xfrm>
            <a:off x="247552" y="2204864"/>
            <a:ext cx="8928991" cy="405238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342900" indent="-342900" fontAlgn="base">
              <a:buFont typeface="Arial" panose="020B0604020202020204" pitchFamily="34" charset="0"/>
              <a:buChar char="•"/>
            </a:pPr>
            <a:endParaRPr lang="en-CA" dirty="0" smtClean="0">
              <a:sym typeface="Helvetica Neue"/>
            </a:endParaRPr>
          </a:p>
          <a:p>
            <a:pPr marL="342900" indent="-342900" fontAlgn="base">
              <a:buFont typeface="Arial" panose="020B0604020202020204" pitchFamily="34" charset="0"/>
              <a:buChar char="•"/>
            </a:pPr>
            <a:endParaRPr lang="en-CA">
              <a:sym typeface="Helvetica Neue"/>
            </a:endParaRPr>
          </a:p>
          <a:p>
            <a:pPr marL="342900" indent="-342900" fontAlgn="base">
              <a:buFont typeface="Arial" panose="020B0604020202020204" pitchFamily="34" charset="0"/>
              <a:buChar char="•"/>
            </a:pPr>
            <a:r>
              <a:rPr lang="en-CA" smtClean="0">
                <a:sym typeface="Helvetica Neue"/>
              </a:rPr>
              <a:t>Offer </a:t>
            </a:r>
            <a:r>
              <a:rPr lang="en-CA" dirty="0">
                <a:sym typeface="Helvetica Neue"/>
              </a:rPr>
              <a:t>and provide accommodation for the interview or test</a:t>
            </a:r>
          </a:p>
          <a:p>
            <a:pPr marL="342900" indent="-342900" fontAlgn="base">
              <a:buFont typeface="Arial" panose="020B0604020202020204" pitchFamily="34" charset="0"/>
              <a:buChar char="•"/>
            </a:pPr>
            <a:r>
              <a:rPr lang="en-CA" dirty="0" smtClean="0">
                <a:sym typeface="Helvetica Neue"/>
              </a:rPr>
              <a:t>Employers </a:t>
            </a:r>
            <a:r>
              <a:rPr lang="en-CA" dirty="0">
                <a:sym typeface="Helvetica Neue"/>
              </a:rPr>
              <a:t>must accommodate applicants’ needs related to Code grounds for any part of the interview or hiring process, including tests. The employer must provide appropriate accommodation subject to the test of undue hardship. </a:t>
            </a:r>
            <a:endParaRPr lang="en-CA" dirty="0" smtClean="0">
              <a:sym typeface="Helvetica Neue"/>
            </a:endParaRPr>
          </a:p>
          <a:p>
            <a:pPr marL="342900" indent="-342900" fontAlgn="base">
              <a:buFont typeface="Arial" panose="020B0604020202020204" pitchFamily="34" charset="0"/>
              <a:buChar char="•"/>
            </a:pPr>
            <a:r>
              <a:rPr lang="en-CA" dirty="0" smtClean="0">
                <a:sym typeface="Helvetica Neue"/>
              </a:rPr>
              <a:t>Make </a:t>
            </a:r>
            <a:r>
              <a:rPr lang="en-CA" dirty="0">
                <a:sym typeface="Helvetica Neue"/>
              </a:rPr>
              <a:t>sure interview questions comply with the Code</a:t>
            </a:r>
          </a:p>
          <a:p>
            <a:pPr marL="342900" indent="-342900" fontAlgn="base">
              <a:buFont typeface="Arial" panose="020B0604020202020204" pitchFamily="34" charset="0"/>
              <a:buChar char="•"/>
            </a:pPr>
            <a:r>
              <a:rPr lang="en-CA" dirty="0" smtClean="0">
                <a:sym typeface="Helvetica Neue"/>
              </a:rPr>
              <a:t>Making </a:t>
            </a:r>
            <a:r>
              <a:rPr lang="en-CA" dirty="0">
                <a:sym typeface="Helvetica Neue"/>
              </a:rPr>
              <a:t>non-discriminatory hiring decisions</a:t>
            </a:r>
          </a:p>
          <a:p>
            <a:pPr fontAlgn="base"/>
            <a:endParaRPr lang="en-CA" dirty="0">
              <a:sym typeface="Helvetica Neue"/>
            </a:endParaRPr>
          </a:p>
          <a:p>
            <a:pPr indent="9670" defTabSz="928299">
              <a:lnSpc>
                <a:spcPct val="100000"/>
              </a:lnSpc>
              <a:spcBef>
                <a:spcPts val="406"/>
              </a:spcBef>
              <a:defRPr sz="1800"/>
            </a:pPr>
            <a:endParaRPr lang="en-CA" sz="1400" i="1" dirty="0">
              <a:latin typeface="Times New Roman"/>
              <a:ea typeface="Times New Roman"/>
              <a:cs typeface="Times New Roman"/>
              <a:sym typeface="Times New Roman"/>
            </a:endParaRPr>
          </a:p>
        </p:txBody>
      </p:sp>
    </p:spTree>
    <p:extLst>
      <p:ext uri="{BB962C8B-B14F-4D97-AF65-F5344CB8AC3E}">
        <p14:creationId xmlns:p14="http://schemas.microsoft.com/office/powerpoint/2010/main" val="785269696"/>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Shape 146"/>
          <p:cNvSpPr>
            <a:spLocks noGrp="1"/>
          </p:cNvSpPr>
          <p:nvPr>
            <p:ph type="title" idx="4294967295"/>
          </p:nvPr>
        </p:nvSpPr>
        <p:spPr>
          <a:xfrm>
            <a:off x="1066800" y="761999"/>
            <a:ext cx="7543800" cy="1143002"/>
          </a:xfrm>
          <a:prstGeom prst="rect">
            <a:avLst/>
          </a:prstGeom>
        </p:spPr>
        <p:txBody>
          <a:bodyPr lIns="0" tIns="0" rIns="0" bIns="0">
            <a:normAutofit/>
          </a:bodyPr>
          <a:lstStyle/>
          <a:p>
            <a:pPr lvl="0">
              <a:defRPr sz="1800">
                <a:solidFill>
                  <a:srgbClr val="000000"/>
                </a:solidFill>
              </a:defRPr>
            </a:pPr>
            <a:r>
              <a:rPr sz="4400" dirty="0" smtClean="0">
                <a:solidFill>
                  <a:srgbClr val="FFFFFF"/>
                </a:solidFill>
              </a:rPr>
              <a:t>Interviews</a:t>
            </a:r>
            <a:r>
              <a:rPr lang="en-CA" sz="4400" dirty="0" smtClean="0">
                <a:solidFill>
                  <a:srgbClr val="FFFFFF"/>
                </a:solidFill>
              </a:rPr>
              <a:t> Steps</a:t>
            </a:r>
            <a:endParaRPr sz="4400" dirty="0">
              <a:solidFill>
                <a:srgbClr val="FFFFFF"/>
              </a:solidFill>
            </a:endParaRPr>
          </a:p>
        </p:txBody>
      </p:sp>
      <p:sp>
        <p:nvSpPr>
          <p:cNvPr id="147" name="Shape 147"/>
          <p:cNvSpPr>
            <a:spLocks noGrp="1"/>
          </p:cNvSpPr>
          <p:nvPr>
            <p:ph type="body" idx="4294967295"/>
          </p:nvPr>
        </p:nvSpPr>
        <p:spPr>
          <a:xfrm>
            <a:off x="395536" y="2564904"/>
            <a:ext cx="4320480" cy="3586659"/>
          </a:xfrm>
          <a:prstGeom prst="rect">
            <a:avLst/>
          </a:prstGeom>
        </p:spPr>
        <p:txBody>
          <a:bodyPr lIns="0" tIns="0" rIns="0" bIns="0">
            <a:noAutofit/>
          </a:bodyPr>
          <a:lstStyle/>
          <a:p>
            <a:pPr lvl="0">
              <a:spcBef>
                <a:spcPts val="200"/>
              </a:spcBef>
              <a:buFont typeface="Wingdings" panose="05000000000000000000" pitchFamily="2" charset="2"/>
              <a:buChar char="q"/>
              <a:defRPr sz="1800">
                <a:solidFill>
                  <a:srgbClr val="000000"/>
                </a:solidFill>
              </a:defRPr>
            </a:pPr>
            <a:r>
              <a:rPr sz="2000" dirty="0">
                <a:solidFill>
                  <a:schemeClr val="tx1"/>
                </a:solidFill>
              </a:rPr>
              <a:t>Initial </a:t>
            </a:r>
            <a:r>
              <a:rPr sz="2000" dirty="0" smtClean="0">
                <a:solidFill>
                  <a:schemeClr val="tx1"/>
                </a:solidFill>
              </a:rPr>
              <a:t>screening</a:t>
            </a:r>
            <a:endParaRPr lang="en-CA" sz="2000" dirty="0" smtClean="0">
              <a:solidFill>
                <a:schemeClr val="tx1"/>
              </a:solidFill>
            </a:endParaRPr>
          </a:p>
          <a:p>
            <a:pPr marL="0" lvl="0" indent="0">
              <a:spcBef>
                <a:spcPts val="200"/>
              </a:spcBef>
              <a:buNone/>
              <a:defRPr sz="1800">
                <a:solidFill>
                  <a:srgbClr val="000000"/>
                </a:solidFill>
              </a:defRPr>
            </a:pPr>
            <a:r>
              <a:rPr lang="en-CA" sz="2000" dirty="0" smtClean="0">
                <a:solidFill>
                  <a:schemeClr val="tx1"/>
                </a:solidFill>
              </a:rPr>
              <a:t> Use phone screen to your advantage.</a:t>
            </a:r>
          </a:p>
          <a:p>
            <a:pPr lvl="0">
              <a:spcBef>
                <a:spcPts val="200"/>
              </a:spcBef>
              <a:buFont typeface="Arial" panose="020B0604020202020204" pitchFamily="34" charset="0"/>
              <a:buChar char="•"/>
              <a:defRPr sz="1800">
                <a:solidFill>
                  <a:srgbClr val="000000"/>
                </a:solidFill>
              </a:defRPr>
            </a:pPr>
            <a:r>
              <a:rPr lang="en-CA" sz="2000" dirty="0" smtClean="0">
                <a:solidFill>
                  <a:schemeClr val="tx1"/>
                </a:solidFill>
              </a:rPr>
              <a:t>Confirm the position they applied for.</a:t>
            </a:r>
          </a:p>
          <a:p>
            <a:pPr lvl="0">
              <a:spcBef>
                <a:spcPts val="200"/>
              </a:spcBef>
              <a:buFont typeface="Arial" panose="020B0604020202020204" pitchFamily="34" charset="0"/>
              <a:buChar char="•"/>
              <a:defRPr sz="1800">
                <a:solidFill>
                  <a:srgbClr val="000000"/>
                </a:solidFill>
              </a:defRPr>
            </a:pPr>
            <a:r>
              <a:rPr lang="en-CA" sz="2000" dirty="0">
                <a:solidFill>
                  <a:schemeClr val="tx1"/>
                </a:solidFill>
              </a:rPr>
              <a:t>C</a:t>
            </a:r>
            <a:r>
              <a:rPr lang="en-CA" sz="2000" dirty="0" smtClean="0">
                <a:solidFill>
                  <a:schemeClr val="tx1"/>
                </a:solidFill>
              </a:rPr>
              <a:t>onfirm that they know its seasonal.</a:t>
            </a:r>
          </a:p>
          <a:p>
            <a:pPr lvl="0">
              <a:spcBef>
                <a:spcPts val="200"/>
              </a:spcBef>
              <a:buFont typeface="Arial" panose="020B0604020202020204" pitchFamily="34" charset="0"/>
              <a:buChar char="•"/>
              <a:defRPr sz="1800">
                <a:solidFill>
                  <a:srgbClr val="000000"/>
                </a:solidFill>
              </a:defRPr>
            </a:pPr>
            <a:r>
              <a:rPr lang="en-CA" sz="2000" dirty="0" smtClean="0">
                <a:solidFill>
                  <a:schemeClr val="tx1"/>
                </a:solidFill>
              </a:rPr>
              <a:t>Confirm that they know </a:t>
            </a:r>
            <a:r>
              <a:rPr lang="en-CA" sz="2000" dirty="0" smtClean="0">
                <a:solidFill>
                  <a:schemeClr val="tx1"/>
                </a:solidFill>
              </a:rPr>
              <a:t>the schedule. </a:t>
            </a:r>
          </a:p>
          <a:p>
            <a:pPr marL="0" lvl="0" indent="0">
              <a:spcBef>
                <a:spcPts val="200"/>
              </a:spcBef>
              <a:buNone/>
              <a:defRPr sz="1800">
                <a:solidFill>
                  <a:srgbClr val="000000"/>
                </a:solidFill>
              </a:defRPr>
            </a:pPr>
            <a:r>
              <a:rPr lang="en-CA" sz="2000" dirty="0" smtClean="0">
                <a:solidFill>
                  <a:schemeClr val="tx1"/>
                </a:solidFill>
              </a:rPr>
              <a:t> </a:t>
            </a:r>
            <a:endParaRPr sz="2000" dirty="0">
              <a:solidFill>
                <a:schemeClr val="tx1"/>
              </a:solidFill>
            </a:endParaRPr>
          </a:p>
          <a:p>
            <a:pPr lvl="0">
              <a:spcBef>
                <a:spcPts val="200"/>
              </a:spcBef>
              <a:buFont typeface="Wingdings" panose="05000000000000000000" pitchFamily="2" charset="2"/>
              <a:buChar char="q"/>
              <a:defRPr sz="1800">
                <a:solidFill>
                  <a:srgbClr val="000000"/>
                </a:solidFill>
              </a:defRPr>
            </a:pPr>
            <a:r>
              <a:rPr lang="en-CA" sz="2000" dirty="0" smtClean="0">
                <a:solidFill>
                  <a:schemeClr val="tx1"/>
                </a:solidFill>
              </a:rPr>
              <a:t>Schedule the </a:t>
            </a:r>
            <a:r>
              <a:rPr sz="2000" dirty="0" smtClean="0">
                <a:solidFill>
                  <a:schemeClr val="tx1"/>
                </a:solidFill>
              </a:rPr>
              <a:t>One </a:t>
            </a:r>
            <a:r>
              <a:rPr sz="2000" dirty="0">
                <a:solidFill>
                  <a:schemeClr val="tx1"/>
                </a:solidFill>
              </a:rPr>
              <a:t>on </a:t>
            </a:r>
            <a:r>
              <a:rPr sz="2000" dirty="0" smtClean="0">
                <a:solidFill>
                  <a:schemeClr val="tx1"/>
                </a:solidFill>
              </a:rPr>
              <a:t>one</a:t>
            </a:r>
            <a:endParaRPr lang="en-CA" sz="2000" dirty="0" smtClean="0">
              <a:solidFill>
                <a:schemeClr val="tx1"/>
              </a:solidFill>
            </a:endParaRPr>
          </a:p>
          <a:p>
            <a:pPr lvl="0">
              <a:spcBef>
                <a:spcPts val="200"/>
              </a:spcBef>
              <a:buFont typeface="Arial" panose="020B0604020202020204" pitchFamily="34" charset="0"/>
              <a:buChar char="•"/>
              <a:defRPr sz="1800">
                <a:solidFill>
                  <a:srgbClr val="000000"/>
                </a:solidFill>
              </a:defRPr>
            </a:pPr>
            <a:r>
              <a:rPr lang="en-CA" sz="2000" dirty="0" smtClean="0">
                <a:solidFill>
                  <a:schemeClr val="tx1"/>
                </a:solidFill>
              </a:rPr>
              <a:t>Good practice to follow up by email confirming time and location along with your name. </a:t>
            </a:r>
            <a:endParaRPr sz="2000" dirty="0">
              <a:solidFill>
                <a:schemeClr val="tx1"/>
              </a:solidFill>
            </a:endParaRPr>
          </a:p>
        </p:txBody>
      </p:sp>
      <p:pic>
        <p:nvPicPr>
          <p:cNvPr id="148" name="image.jpg"/>
          <p:cNvPicPr/>
          <p:nvPr/>
        </p:nvPicPr>
        <p:blipFill>
          <a:blip r:embed="rId3">
            <a:extLst/>
          </a:blip>
          <a:stretch>
            <a:fillRect/>
          </a:stretch>
        </p:blipFill>
        <p:spPr>
          <a:xfrm>
            <a:off x="4914900" y="2154237"/>
            <a:ext cx="3695700" cy="3997326"/>
          </a:xfrm>
          <a:prstGeom prst="rect">
            <a:avLst/>
          </a:prstGeom>
          <a:ln>
            <a:solidFill/>
            <a:miter/>
          </a:ln>
        </p:spPr>
      </p:pic>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Shape 152"/>
          <p:cNvSpPr>
            <a:spLocks noGrp="1"/>
          </p:cNvSpPr>
          <p:nvPr>
            <p:ph type="body" idx="4294967295"/>
          </p:nvPr>
        </p:nvSpPr>
        <p:spPr>
          <a:xfrm>
            <a:off x="971600" y="2780928"/>
            <a:ext cx="7408863" cy="3451226"/>
          </a:xfrm>
          <a:prstGeom prst="rect">
            <a:avLst/>
          </a:prstGeom>
        </p:spPr>
        <p:txBody>
          <a:bodyPr lIns="0" tIns="0" rIns="0" bIns="0">
            <a:normAutofit/>
          </a:bodyPr>
          <a:lstStyle/>
          <a:p>
            <a:pPr marL="262127" lvl="0" indent="-262127" defTabSz="877823">
              <a:defRPr sz="1800">
                <a:solidFill>
                  <a:srgbClr val="000000"/>
                </a:solidFill>
              </a:defRPr>
            </a:pPr>
            <a:r>
              <a:rPr sz="2304" dirty="0">
                <a:solidFill>
                  <a:schemeClr val="tx1"/>
                </a:solidFill>
              </a:rPr>
              <a:t>Know and understand Jeffery’s policies and procedures</a:t>
            </a:r>
          </a:p>
          <a:p>
            <a:pPr marL="262127" lvl="0" indent="-262127" defTabSz="877823">
              <a:defRPr sz="1800">
                <a:solidFill>
                  <a:srgbClr val="000000"/>
                </a:solidFill>
              </a:defRPr>
            </a:pPr>
            <a:r>
              <a:rPr sz="2304" dirty="0">
                <a:solidFill>
                  <a:schemeClr val="tx1"/>
                </a:solidFill>
              </a:rPr>
              <a:t>Determine key selection criteria</a:t>
            </a:r>
          </a:p>
          <a:p>
            <a:pPr marL="262127" lvl="0" indent="-262127" defTabSz="877823">
              <a:defRPr sz="1800">
                <a:solidFill>
                  <a:srgbClr val="000000"/>
                </a:solidFill>
              </a:defRPr>
            </a:pPr>
            <a:r>
              <a:rPr lang="en-CA" sz="2304" dirty="0" smtClean="0">
                <a:solidFill>
                  <a:schemeClr val="tx1"/>
                </a:solidFill>
              </a:rPr>
              <a:t>Review the </a:t>
            </a:r>
            <a:r>
              <a:rPr sz="2304" dirty="0" smtClean="0">
                <a:solidFill>
                  <a:schemeClr val="tx1"/>
                </a:solidFill>
              </a:rPr>
              <a:t>description </a:t>
            </a:r>
            <a:r>
              <a:rPr sz="2304" dirty="0">
                <a:solidFill>
                  <a:schemeClr val="tx1"/>
                </a:solidFill>
              </a:rPr>
              <a:t>of the job and </a:t>
            </a:r>
            <a:r>
              <a:rPr lang="en-CA" sz="2304" dirty="0" smtClean="0">
                <a:solidFill>
                  <a:schemeClr val="tx1"/>
                </a:solidFill>
              </a:rPr>
              <a:t>become familiar with how to describe </a:t>
            </a:r>
            <a:r>
              <a:rPr sz="2304" dirty="0" smtClean="0">
                <a:solidFill>
                  <a:schemeClr val="tx1"/>
                </a:solidFill>
              </a:rPr>
              <a:t>the </a:t>
            </a:r>
            <a:r>
              <a:rPr sz="2304" dirty="0">
                <a:solidFill>
                  <a:schemeClr val="tx1"/>
                </a:solidFill>
              </a:rPr>
              <a:t>organization</a:t>
            </a:r>
          </a:p>
          <a:p>
            <a:pPr marL="262127" lvl="0" indent="-262127" defTabSz="877823">
              <a:defRPr sz="1800">
                <a:solidFill>
                  <a:srgbClr val="000000"/>
                </a:solidFill>
              </a:defRPr>
            </a:pPr>
            <a:r>
              <a:rPr sz="2304" dirty="0" smtClean="0">
                <a:solidFill>
                  <a:schemeClr val="tx1"/>
                </a:solidFill>
              </a:rPr>
              <a:t>Arrange </a:t>
            </a:r>
            <a:r>
              <a:rPr sz="2304" dirty="0">
                <a:solidFill>
                  <a:schemeClr val="tx1"/>
                </a:solidFill>
              </a:rPr>
              <a:t>for a quiet, private meeting place</a:t>
            </a:r>
          </a:p>
        </p:txBody>
      </p:sp>
      <p:sp>
        <p:nvSpPr>
          <p:cNvPr id="153" name="Shape 153"/>
          <p:cNvSpPr>
            <a:spLocks noGrp="1"/>
          </p:cNvSpPr>
          <p:nvPr>
            <p:ph type="title" idx="4294967295"/>
          </p:nvPr>
        </p:nvSpPr>
        <p:spPr>
          <a:xfrm>
            <a:off x="457200" y="338137"/>
            <a:ext cx="8229600" cy="1252538"/>
          </a:xfrm>
          <a:prstGeom prst="rect">
            <a:avLst/>
          </a:prstGeom>
        </p:spPr>
        <p:txBody>
          <a:bodyPr lIns="0" tIns="0" rIns="0" bIns="0">
            <a:normAutofit/>
          </a:bodyPr>
          <a:lstStyle/>
          <a:p>
            <a:pPr lvl="0">
              <a:defRPr sz="1800">
                <a:solidFill>
                  <a:srgbClr val="000000"/>
                </a:solidFill>
              </a:defRPr>
            </a:pPr>
            <a:r>
              <a:rPr sz="4400">
                <a:solidFill>
                  <a:srgbClr val="FFFFFF"/>
                </a:solidFill>
              </a:rPr>
              <a:t>Plan Your Strategy</a:t>
            </a: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hape 157"/>
          <p:cNvSpPr>
            <a:spLocks noGrp="1"/>
          </p:cNvSpPr>
          <p:nvPr>
            <p:ph type="title" idx="4294967295"/>
          </p:nvPr>
        </p:nvSpPr>
        <p:spPr>
          <a:xfrm>
            <a:off x="1066800" y="761999"/>
            <a:ext cx="7543800" cy="1143002"/>
          </a:xfrm>
          <a:prstGeom prst="rect">
            <a:avLst/>
          </a:prstGeom>
        </p:spPr>
        <p:txBody>
          <a:bodyPr lIns="0" tIns="0" rIns="0" bIns="0">
            <a:normAutofit/>
          </a:bodyPr>
          <a:lstStyle/>
          <a:p>
            <a:pPr lvl="0">
              <a:defRPr sz="1800">
                <a:solidFill>
                  <a:srgbClr val="000000"/>
                </a:solidFill>
              </a:defRPr>
            </a:pPr>
            <a:r>
              <a:rPr sz="4400">
                <a:solidFill>
                  <a:srgbClr val="FFFFFF"/>
                </a:solidFill>
              </a:rPr>
              <a:t>Plan Your Strategy </a:t>
            </a:r>
            <a:r>
              <a:rPr sz="2400">
                <a:solidFill>
                  <a:srgbClr val="FFFFFF"/>
                </a:solidFill>
              </a:rPr>
              <a:t>(cont.)</a:t>
            </a:r>
          </a:p>
        </p:txBody>
      </p:sp>
      <p:sp>
        <p:nvSpPr>
          <p:cNvPr id="158" name="Shape 158"/>
          <p:cNvSpPr>
            <a:spLocks noGrp="1"/>
          </p:cNvSpPr>
          <p:nvPr>
            <p:ph type="body" idx="4294967295"/>
          </p:nvPr>
        </p:nvSpPr>
        <p:spPr>
          <a:xfrm>
            <a:off x="866723" y="2537584"/>
            <a:ext cx="3695701" cy="4191001"/>
          </a:xfrm>
          <a:prstGeom prst="rect">
            <a:avLst/>
          </a:prstGeom>
        </p:spPr>
        <p:txBody>
          <a:bodyPr lIns="0" tIns="0" rIns="0" bIns="0">
            <a:normAutofit/>
          </a:bodyPr>
          <a:lstStyle/>
          <a:p>
            <a:pPr marL="327660" lvl="0" indent="-327660">
              <a:defRPr sz="1800">
                <a:solidFill>
                  <a:srgbClr val="000000"/>
                </a:solidFill>
              </a:defRPr>
            </a:pPr>
            <a:r>
              <a:rPr sz="2400" dirty="0">
                <a:solidFill>
                  <a:schemeClr val="tx1"/>
                </a:solidFill>
              </a:rPr>
              <a:t>Be sure to allow enough time for each interview</a:t>
            </a:r>
          </a:p>
          <a:p>
            <a:pPr marL="327660" lvl="0" indent="-327660">
              <a:defRPr sz="1800">
                <a:solidFill>
                  <a:srgbClr val="000000"/>
                </a:solidFill>
              </a:defRPr>
            </a:pPr>
            <a:r>
              <a:rPr sz="2400" dirty="0">
                <a:solidFill>
                  <a:schemeClr val="tx1"/>
                </a:solidFill>
              </a:rPr>
              <a:t>Anticipate interruptions</a:t>
            </a:r>
          </a:p>
          <a:p>
            <a:pPr marL="327660" lvl="0" indent="-327660">
              <a:defRPr sz="1800">
                <a:solidFill>
                  <a:srgbClr val="000000"/>
                </a:solidFill>
              </a:defRPr>
            </a:pPr>
            <a:r>
              <a:rPr sz="2400" dirty="0">
                <a:solidFill>
                  <a:schemeClr val="tx1"/>
                </a:solidFill>
              </a:rPr>
              <a:t>Make sure you have the supplies you need</a:t>
            </a:r>
          </a:p>
          <a:p>
            <a:pPr marL="327660" lvl="0" indent="-327660">
              <a:defRPr sz="1800">
                <a:solidFill>
                  <a:srgbClr val="000000"/>
                </a:solidFill>
              </a:defRPr>
            </a:pPr>
            <a:r>
              <a:rPr sz="2400" dirty="0">
                <a:solidFill>
                  <a:schemeClr val="tx1"/>
                </a:solidFill>
              </a:rPr>
              <a:t>Allow sufficient time between interviews</a:t>
            </a:r>
          </a:p>
        </p:txBody>
      </p:sp>
      <p:pic>
        <p:nvPicPr>
          <p:cNvPr id="159" name="image.jpg"/>
          <p:cNvPicPr/>
          <p:nvPr/>
        </p:nvPicPr>
        <p:blipFill>
          <a:blip r:embed="rId3">
            <a:extLst/>
          </a:blip>
          <a:stretch>
            <a:fillRect/>
          </a:stretch>
        </p:blipFill>
        <p:spPr>
          <a:xfrm>
            <a:off x="5368925" y="2057400"/>
            <a:ext cx="2787650" cy="4191000"/>
          </a:xfrm>
          <a:prstGeom prst="rect">
            <a:avLst/>
          </a:prstGeom>
          <a:ln>
            <a:solidFill/>
            <a:miter/>
          </a:ln>
        </p:spPr>
      </p:pic>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000">
                <a:solidFill>
                  <a:srgbClr val="4E5B6F"/>
                </a:solidFill>
              </a:rPr>
              <a:t>16</a:t>
            </a:fld>
            <a:endParaRPr sz="1000">
              <a:solidFill>
                <a:srgbClr val="4E5B6F"/>
              </a:solidFill>
            </a:endParaRPr>
          </a:p>
        </p:txBody>
      </p:sp>
      <p:sp>
        <p:nvSpPr>
          <p:cNvPr id="164" name="Shape 164"/>
          <p:cNvSpPr/>
          <p:nvPr/>
        </p:nvSpPr>
        <p:spPr>
          <a:xfrm>
            <a:off x="1817676" y="744533"/>
            <a:ext cx="5508648" cy="5740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3300">
                <a:solidFill>
                  <a:srgbClr val="FFFFFF"/>
                </a:solidFill>
              </a:defRPr>
            </a:lvl1pPr>
          </a:lstStyle>
          <a:p>
            <a:pPr lvl="0">
              <a:defRPr sz="1800">
                <a:solidFill>
                  <a:srgbClr val="000000"/>
                </a:solidFill>
              </a:defRPr>
            </a:pPr>
            <a:r>
              <a:rPr sz="3300">
                <a:solidFill>
                  <a:srgbClr val="FFFFFF"/>
                </a:solidFill>
              </a:rPr>
              <a:t>Interviewing at Home Depot </a:t>
            </a:r>
          </a:p>
        </p:txBody>
      </p:sp>
      <p:sp>
        <p:nvSpPr>
          <p:cNvPr id="165" name="Shape 165"/>
          <p:cNvSpPr/>
          <p:nvPr/>
        </p:nvSpPr>
        <p:spPr>
          <a:xfrm>
            <a:off x="421972" y="2861151"/>
            <a:ext cx="8300057" cy="341632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marL="342900" lvl="0" indent="-342900">
              <a:buFont typeface="Arial" panose="020B0604020202020204" pitchFamily="34" charset="0"/>
              <a:buChar char="•"/>
              <a:defRPr sz="1800"/>
            </a:pPr>
            <a:r>
              <a:rPr sz="2400" dirty="0"/>
              <a:t>Set a day to conduct interviews at one of the Home Depots.</a:t>
            </a:r>
          </a:p>
          <a:p>
            <a:pPr marL="342900" lvl="0" indent="-342900">
              <a:buFont typeface="Arial" panose="020B0604020202020204" pitchFamily="34" charset="0"/>
              <a:buChar char="•"/>
              <a:defRPr sz="1800"/>
            </a:pPr>
            <a:r>
              <a:rPr sz="2400" dirty="0"/>
              <a:t>Interviews can be booked 20 minutes apart .  Tell your interviewees that they are to ask for you at customer service</a:t>
            </a:r>
          </a:p>
          <a:p>
            <a:pPr marL="342900" lvl="0" indent="-342900">
              <a:buFont typeface="Arial" panose="020B0604020202020204" pitchFamily="34" charset="0"/>
              <a:buChar char="•"/>
              <a:defRPr sz="1800"/>
            </a:pPr>
            <a:r>
              <a:rPr sz="2400" dirty="0"/>
              <a:t>Notify Store Manager or MOD of your intention to hire service reps and ask if they have a free training room or sit down area you can use.  </a:t>
            </a:r>
          </a:p>
          <a:p>
            <a:pPr marL="342900" lvl="0" indent="-342900">
              <a:buFont typeface="Arial" panose="020B0604020202020204" pitchFamily="34" charset="0"/>
              <a:buChar char="•"/>
              <a:defRPr sz="1800"/>
            </a:pPr>
            <a:r>
              <a:rPr sz="2400" dirty="0"/>
              <a:t>If training room is not available most Home Depots have a Subway’s or Harvey’s where interviews can also be held off to the side sitting at the patio set section.</a:t>
            </a: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000">
                <a:solidFill>
                  <a:srgbClr val="4E5B6F"/>
                </a:solidFill>
              </a:rPr>
              <a:t>17</a:t>
            </a:fld>
            <a:endParaRPr sz="1000">
              <a:solidFill>
                <a:srgbClr val="4E5B6F"/>
              </a:solidFill>
            </a:endParaRPr>
          </a:p>
        </p:txBody>
      </p:sp>
      <p:sp>
        <p:nvSpPr>
          <p:cNvPr id="168" name="Shape 168"/>
          <p:cNvSpPr/>
          <p:nvPr/>
        </p:nvSpPr>
        <p:spPr>
          <a:xfrm>
            <a:off x="454226" y="2492896"/>
            <a:ext cx="8235547" cy="4154984"/>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marL="342900" lvl="0" indent="-342900">
              <a:buFont typeface="Arial" panose="020B0604020202020204" pitchFamily="34" charset="0"/>
              <a:buChar char="•"/>
              <a:defRPr sz="1800"/>
            </a:pPr>
            <a:r>
              <a:rPr sz="2400" dirty="0"/>
              <a:t>Let the worker at the Subway/</a:t>
            </a:r>
            <a:r>
              <a:rPr sz="2400" dirty="0" err="1"/>
              <a:t>Harveys</a:t>
            </a:r>
            <a:r>
              <a:rPr sz="2400" dirty="0"/>
              <a:t> know you are a vendor in the store and if you can use a seating area off to the side for a couple of hours to conduct some </a:t>
            </a:r>
            <a:r>
              <a:rPr sz="2400" dirty="0" smtClean="0"/>
              <a:t>interviews</a:t>
            </a:r>
            <a:r>
              <a:rPr lang="en-CA" sz="2400" dirty="0" smtClean="0"/>
              <a:t>.</a:t>
            </a:r>
          </a:p>
          <a:p>
            <a:pPr lvl="0">
              <a:defRPr sz="1800"/>
            </a:pPr>
            <a:r>
              <a:rPr sz="2400" dirty="0" smtClean="0"/>
              <a:t>  </a:t>
            </a:r>
            <a:endParaRPr sz="2400" dirty="0"/>
          </a:p>
          <a:p>
            <a:pPr marL="342900" lvl="0" indent="-342900">
              <a:buFont typeface="Arial" panose="020B0604020202020204" pitchFamily="34" charset="0"/>
              <a:buChar char="•"/>
              <a:defRPr sz="1800"/>
            </a:pPr>
            <a:r>
              <a:rPr sz="2400" dirty="0"/>
              <a:t>Let the customer service desk at the Home Depot know that you will have people coming in for interviews and to direct them to where you are sitting.  Leave your business card with them</a:t>
            </a:r>
            <a:r>
              <a:rPr sz="2400" dirty="0" smtClean="0"/>
              <a:t>.</a:t>
            </a:r>
            <a:endParaRPr lang="en-CA" sz="2400" dirty="0" smtClean="0"/>
          </a:p>
          <a:p>
            <a:pPr lvl="0">
              <a:defRPr sz="1800"/>
            </a:pPr>
            <a:endParaRPr sz="2400" dirty="0"/>
          </a:p>
          <a:p>
            <a:pPr marL="342900" lvl="0" indent="-342900">
              <a:buFont typeface="Arial" panose="020B0604020202020204" pitchFamily="34" charset="0"/>
              <a:buChar char="•"/>
              <a:defRPr sz="1800"/>
            </a:pPr>
            <a:r>
              <a:rPr sz="2400" dirty="0"/>
              <a:t>Use the provided interview questions and fill out answers accurately so you can review them at a later time.</a:t>
            </a:r>
          </a:p>
        </p:txBody>
      </p:sp>
      <p:sp>
        <p:nvSpPr>
          <p:cNvPr id="169" name="Shape 169"/>
          <p:cNvSpPr/>
          <p:nvPr/>
        </p:nvSpPr>
        <p:spPr>
          <a:xfrm>
            <a:off x="1817676" y="560986"/>
            <a:ext cx="5508648" cy="5740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sz="3300">
                <a:solidFill>
                  <a:srgbClr val="FFFFFF"/>
                </a:solidFill>
              </a:defRPr>
            </a:lvl1pPr>
          </a:lstStyle>
          <a:p>
            <a:pPr lvl="0">
              <a:defRPr sz="1800">
                <a:solidFill>
                  <a:srgbClr val="000000"/>
                </a:solidFill>
              </a:defRPr>
            </a:pPr>
            <a:r>
              <a:rPr sz="3300">
                <a:solidFill>
                  <a:srgbClr val="FFFFFF"/>
                </a:solidFill>
              </a:rPr>
              <a:t>Interviewing at Home Depot </a:t>
            </a: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Shape 171"/>
          <p:cNvSpPr>
            <a:spLocks noGrp="1"/>
          </p:cNvSpPr>
          <p:nvPr>
            <p:ph type="title" idx="4294967295"/>
          </p:nvPr>
        </p:nvSpPr>
        <p:spPr>
          <a:xfrm>
            <a:off x="1066800" y="761999"/>
            <a:ext cx="7543800" cy="1143002"/>
          </a:xfrm>
          <a:prstGeom prst="rect">
            <a:avLst/>
          </a:prstGeom>
        </p:spPr>
        <p:txBody>
          <a:bodyPr lIns="0" tIns="0" rIns="0" bIns="0">
            <a:normAutofit/>
          </a:bodyPr>
          <a:lstStyle>
            <a:lvl1pPr>
              <a:defRPr sz="4000"/>
            </a:lvl1pPr>
          </a:lstStyle>
          <a:p>
            <a:pPr lvl="0">
              <a:defRPr sz="1800">
                <a:solidFill>
                  <a:srgbClr val="000000"/>
                </a:solidFill>
              </a:defRPr>
            </a:pPr>
            <a:r>
              <a:rPr sz="4000" dirty="0" smtClean="0">
                <a:solidFill>
                  <a:srgbClr val="FFFFFF"/>
                </a:solidFill>
              </a:rPr>
              <a:t>Interview </a:t>
            </a:r>
            <a:r>
              <a:rPr sz="4000" dirty="0">
                <a:solidFill>
                  <a:srgbClr val="FFFFFF"/>
                </a:solidFill>
              </a:rPr>
              <a:t>Questions</a:t>
            </a:r>
          </a:p>
        </p:txBody>
      </p:sp>
      <p:sp>
        <p:nvSpPr>
          <p:cNvPr id="172" name="Shape 172"/>
          <p:cNvSpPr>
            <a:spLocks noGrp="1"/>
          </p:cNvSpPr>
          <p:nvPr>
            <p:ph type="body" idx="4294967295"/>
          </p:nvPr>
        </p:nvSpPr>
        <p:spPr>
          <a:xfrm>
            <a:off x="1066800" y="2057400"/>
            <a:ext cx="3695700" cy="4191000"/>
          </a:xfrm>
          <a:prstGeom prst="rect">
            <a:avLst/>
          </a:prstGeom>
        </p:spPr>
        <p:txBody>
          <a:bodyPr lIns="0" tIns="0" rIns="0" bIns="0">
            <a:normAutofit/>
          </a:bodyPr>
          <a:lstStyle/>
          <a:p>
            <a:pPr marL="327660" lvl="0" indent="-327660">
              <a:defRPr sz="1800">
                <a:solidFill>
                  <a:srgbClr val="000000"/>
                </a:solidFill>
              </a:defRPr>
            </a:pPr>
            <a:r>
              <a:rPr sz="2400" dirty="0">
                <a:solidFill>
                  <a:schemeClr val="tx1"/>
                </a:solidFill>
              </a:rPr>
              <a:t>Review applications and résumés</a:t>
            </a:r>
          </a:p>
          <a:p>
            <a:pPr marL="327660" lvl="0" indent="-327660">
              <a:defRPr sz="1800">
                <a:solidFill>
                  <a:srgbClr val="000000"/>
                </a:solidFill>
              </a:defRPr>
            </a:pPr>
            <a:r>
              <a:rPr sz="2400" dirty="0">
                <a:solidFill>
                  <a:schemeClr val="tx1"/>
                </a:solidFill>
              </a:rPr>
              <a:t>Use the prepared list of questions</a:t>
            </a:r>
          </a:p>
          <a:p>
            <a:pPr marL="327660" lvl="0" indent="-327660">
              <a:defRPr sz="1800">
                <a:solidFill>
                  <a:srgbClr val="000000"/>
                </a:solidFill>
              </a:defRPr>
            </a:pPr>
            <a:r>
              <a:rPr lang="en-CA" sz="2400" dirty="0" smtClean="0">
                <a:solidFill>
                  <a:schemeClr val="tx1"/>
                </a:solidFill>
              </a:rPr>
              <a:t>Only ask </a:t>
            </a:r>
            <a:r>
              <a:rPr sz="2400" dirty="0" smtClean="0">
                <a:solidFill>
                  <a:schemeClr val="tx1"/>
                </a:solidFill>
              </a:rPr>
              <a:t>questions </a:t>
            </a:r>
            <a:r>
              <a:rPr sz="2400" dirty="0">
                <a:solidFill>
                  <a:schemeClr val="tx1"/>
                </a:solidFill>
              </a:rPr>
              <a:t>relate to job </a:t>
            </a:r>
            <a:r>
              <a:rPr sz="2400" dirty="0" smtClean="0">
                <a:solidFill>
                  <a:schemeClr val="tx1"/>
                </a:solidFill>
              </a:rPr>
              <a:t>qualifications</a:t>
            </a:r>
            <a:endParaRPr sz="2400" dirty="0">
              <a:solidFill>
                <a:schemeClr val="tx1"/>
              </a:solidFill>
            </a:endParaRPr>
          </a:p>
          <a:p>
            <a:pPr marL="327660" lvl="0" indent="-327660">
              <a:defRPr sz="1800">
                <a:solidFill>
                  <a:srgbClr val="000000"/>
                </a:solidFill>
              </a:defRPr>
            </a:pPr>
            <a:r>
              <a:rPr sz="2400" dirty="0">
                <a:solidFill>
                  <a:schemeClr val="tx1"/>
                </a:solidFill>
              </a:rPr>
              <a:t>Plan for easy follow-up</a:t>
            </a:r>
          </a:p>
        </p:txBody>
      </p:sp>
      <p:pic>
        <p:nvPicPr>
          <p:cNvPr id="173" name="image.jpg"/>
          <p:cNvPicPr/>
          <p:nvPr/>
        </p:nvPicPr>
        <p:blipFill>
          <a:blip r:embed="rId3">
            <a:extLst/>
          </a:blip>
          <a:stretch>
            <a:fillRect/>
          </a:stretch>
        </p:blipFill>
        <p:spPr>
          <a:xfrm>
            <a:off x="5016500" y="2184400"/>
            <a:ext cx="3492500" cy="3937000"/>
          </a:xfrm>
          <a:prstGeom prst="rect">
            <a:avLst/>
          </a:prstGeom>
          <a:ln>
            <a:solidFill/>
            <a:miter/>
          </a:ln>
        </p:spPr>
      </p:pic>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Shape 182"/>
          <p:cNvSpPr>
            <a:spLocks noGrp="1"/>
          </p:cNvSpPr>
          <p:nvPr>
            <p:ph type="title" idx="4294967295"/>
          </p:nvPr>
        </p:nvSpPr>
        <p:spPr>
          <a:xfrm>
            <a:off x="1066800" y="761999"/>
            <a:ext cx="7543800" cy="1143002"/>
          </a:xfrm>
          <a:prstGeom prst="rect">
            <a:avLst/>
          </a:prstGeom>
        </p:spPr>
        <p:txBody>
          <a:bodyPr lIns="0" tIns="0" rIns="0" bIns="0">
            <a:normAutofit/>
          </a:bodyPr>
          <a:lstStyle/>
          <a:p>
            <a:pPr lvl="0">
              <a:defRPr sz="1800">
                <a:solidFill>
                  <a:srgbClr val="000000"/>
                </a:solidFill>
              </a:defRPr>
            </a:pPr>
            <a:r>
              <a:rPr sz="4400">
                <a:solidFill>
                  <a:srgbClr val="FFFFFF"/>
                </a:solidFill>
              </a:rPr>
              <a:t>Conduct the Interview</a:t>
            </a:r>
          </a:p>
        </p:txBody>
      </p:sp>
      <p:sp>
        <p:nvSpPr>
          <p:cNvPr id="183" name="Shape 183"/>
          <p:cNvSpPr>
            <a:spLocks noGrp="1"/>
          </p:cNvSpPr>
          <p:nvPr>
            <p:ph type="body" idx="4294967295"/>
          </p:nvPr>
        </p:nvSpPr>
        <p:spPr>
          <a:xfrm>
            <a:off x="467544" y="2309550"/>
            <a:ext cx="4199756" cy="4191000"/>
          </a:xfrm>
          <a:prstGeom prst="rect">
            <a:avLst/>
          </a:prstGeom>
        </p:spPr>
        <p:txBody>
          <a:bodyPr lIns="0" tIns="0" rIns="0" bIns="0">
            <a:normAutofit/>
          </a:bodyPr>
          <a:lstStyle/>
          <a:p>
            <a:pPr marL="327660" lvl="0" indent="-327660">
              <a:defRPr sz="1800">
                <a:solidFill>
                  <a:srgbClr val="000000"/>
                </a:solidFill>
              </a:defRPr>
            </a:pPr>
            <a:r>
              <a:rPr sz="2400" dirty="0">
                <a:solidFill>
                  <a:schemeClr val="tx1"/>
                </a:solidFill>
              </a:rPr>
              <a:t>Greet applicants</a:t>
            </a:r>
          </a:p>
          <a:p>
            <a:pPr marL="327660" lvl="0" indent="-327660">
              <a:defRPr sz="1800">
                <a:solidFill>
                  <a:srgbClr val="000000"/>
                </a:solidFill>
              </a:defRPr>
            </a:pPr>
            <a:r>
              <a:rPr sz="2400" dirty="0">
                <a:solidFill>
                  <a:schemeClr val="tx1"/>
                </a:solidFill>
              </a:rPr>
              <a:t>Introduce yourself and others on the selection committee</a:t>
            </a:r>
          </a:p>
          <a:p>
            <a:pPr marL="327660" lvl="0" indent="-327660">
              <a:defRPr sz="1800">
                <a:solidFill>
                  <a:srgbClr val="000000"/>
                </a:solidFill>
              </a:defRPr>
            </a:pPr>
            <a:r>
              <a:rPr sz="2400" dirty="0">
                <a:solidFill>
                  <a:schemeClr val="tx1"/>
                </a:solidFill>
              </a:rPr>
              <a:t>Break the ice</a:t>
            </a:r>
          </a:p>
          <a:p>
            <a:pPr marL="327660" lvl="0" indent="-327660">
              <a:defRPr sz="1800">
                <a:solidFill>
                  <a:srgbClr val="000000"/>
                </a:solidFill>
              </a:defRPr>
            </a:pPr>
            <a:r>
              <a:rPr sz="2400" dirty="0">
                <a:solidFill>
                  <a:schemeClr val="tx1"/>
                </a:solidFill>
              </a:rPr>
              <a:t>Talk about the </a:t>
            </a:r>
            <a:r>
              <a:rPr sz="2400" dirty="0" smtClean="0">
                <a:solidFill>
                  <a:schemeClr val="tx1"/>
                </a:solidFill>
              </a:rPr>
              <a:t>job</a:t>
            </a:r>
            <a:r>
              <a:rPr lang="en-CA" sz="2400" dirty="0" smtClean="0">
                <a:solidFill>
                  <a:schemeClr val="tx1"/>
                </a:solidFill>
              </a:rPr>
              <a:t> (review Job Description)</a:t>
            </a:r>
            <a:r>
              <a:rPr sz="2400" dirty="0" smtClean="0">
                <a:solidFill>
                  <a:schemeClr val="tx1"/>
                </a:solidFill>
              </a:rPr>
              <a:t> </a:t>
            </a:r>
            <a:r>
              <a:rPr sz="2400" dirty="0">
                <a:solidFill>
                  <a:schemeClr val="tx1"/>
                </a:solidFill>
              </a:rPr>
              <a:t>and the organization</a:t>
            </a:r>
          </a:p>
        </p:txBody>
      </p:sp>
      <p:pic>
        <p:nvPicPr>
          <p:cNvPr id="184" name="image.jpg"/>
          <p:cNvPicPr/>
          <p:nvPr/>
        </p:nvPicPr>
        <p:blipFill>
          <a:blip r:embed="rId3">
            <a:extLst/>
          </a:blip>
          <a:stretch>
            <a:fillRect/>
          </a:stretch>
        </p:blipFill>
        <p:spPr>
          <a:xfrm>
            <a:off x="5162550" y="2492896"/>
            <a:ext cx="3200400" cy="3670300"/>
          </a:xfrm>
          <a:prstGeom prst="rect">
            <a:avLst/>
          </a:prstGeom>
          <a:ln>
            <a:solidFill/>
            <a:miter/>
          </a:ln>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body" idx="4294967295"/>
          </p:nvPr>
        </p:nvSpPr>
        <p:spPr>
          <a:xfrm>
            <a:off x="871537" y="2674937"/>
            <a:ext cx="7408863" cy="3451226"/>
          </a:xfrm>
          <a:prstGeom prst="rect">
            <a:avLst/>
          </a:prstGeom>
        </p:spPr>
        <p:txBody>
          <a:bodyPr lIns="0" tIns="0" rIns="0" bIns="0">
            <a:normAutofit/>
          </a:bodyPr>
          <a:lstStyle/>
          <a:p>
            <a:pPr lvl="0">
              <a:lnSpc>
                <a:spcPct val="90000"/>
              </a:lnSpc>
              <a:buSzTx/>
              <a:buNone/>
              <a:defRPr sz="1800">
                <a:solidFill>
                  <a:srgbClr val="000000"/>
                </a:solidFill>
              </a:defRPr>
            </a:pPr>
            <a:r>
              <a:rPr sz="2400" dirty="0">
                <a:solidFill>
                  <a:schemeClr val="tx1"/>
                </a:solidFill>
              </a:rPr>
              <a:t>By the end of this session, you will be able to:</a:t>
            </a:r>
          </a:p>
          <a:p>
            <a:pPr lvl="0">
              <a:lnSpc>
                <a:spcPct val="90000"/>
              </a:lnSpc>
              <a:defRPr sz="1800">
                <a:solidFill>
                  <a:srgbClr val="000000"/>
                </a:solidFill>
              </a:defRPr>
            </a:pPr>
            <a:r>
              <a:rPr sz="2400" dirty="0">
                <a:solidFill>
                  <a:schemeClr val="tx1"/>
                </a:solidFill>
              </a:rPr>
              <a:t>Recognize legal and policy issues related to interviewing</a:t>
            </a:r>
          </a:p>
          <a:p>
            <a:pPr lvl="0">
              <a:lnSpc>
                <a:spcPct val="90000"/>
              </a:lnSpc>
              <a:defRPr sz="1800">
                <a:solidFill>
                  <a:srgbClr val="000000"/>
                </a:solidFill>
              </a:defRPr>
            </a:pPr>
            <a:r>
              <a:rPr sz="2400" dirty="0">
                <a:solidFill>
                  <a:schemeClr val="tx1"/>
                </a:solidFill>
              </a:rPr>
              <a:t>Identify styles and types of interviews</a:t>
            </a:r>
          </a:p>
          <a:p>
            <a:pPr lvl="0">
              <a:lnSpc>
                <a:spcPct val="90000"/>
              </a:lnSpc>
              <a:defRPr sz="1800">
                <a:solidFill>
                  <a:srgbClr val="000000"/>
                </a:solidFill>
              </a:defRPr>
            </a:pPr>
            <a:r>
              <a:rPr sz="2400" dirty="0">
                <a:solidFill>
                  <a:schemeClr val="tx1"/>
                </a:solidFill>
              </a:rPr>
              <a:t>Plan an effective interview &amp; recruitment strategy </a:t>
            </a:r>
          </a:p>
          <a:p>
            <a:pPr lvl="0">
              <a:lnSpc>
                <a:spcPct val="90000"/>
              </a:lnSpc>
              <a:defRPr sz="1800">
                <a:solidFill>
                  <a:srgbClr val="000000"/>
                </a:solidFill>
              </a:defRPr>
            </a:pPr>
            <a:r>
              <a:rPr sz="2400" dirty="0">
                <a:solidFill>
                  <a:schemeClr val="tx1"/>
                </a:solidFill>
              </a:rPr>
              <a:t>Conduct successful interviews</a:t>
            </a:r>
          </a:p>
          <a:p>
            <a:pPr lvl="0">
              <a:lnSpc>
                <a:spcPct val="90000"/>
              </a:lnSpc>
              <a:defRPr sz="1800">
                <a:solidFill>
                  <a:srgbClr val="000000"/>
                </a:solidFill>
              </a:defRPr>
            </a:pPr>
            <a:r>
              <a:rPr sz="2400" dirty="0">
                <a:solidFill>
                  <a:schemeClr val="tx1"/>
                </a:solidFill>
              </a:rPr>
              <a:t>Take precautions to prevent discrimination</a:t>
            </a:r>
          </a:p>
          <a:p>
            <a:pPr lvl="0">
              <a:lnSpc>
                <a:spcPct val="90000"/>
              </a:lnSpc>
              <a:defRPr sz="1800">
                <a:solidFill>
                  <a:srgbClr val="000000"/>
                </a:solidFill>
              </a:defRPr>
            </a:pPr>
            <a:r>
              <a:rPr sz="2400" dirty="0">
                <a:solidFill>
                  <a:schemeClr val="tx1"/>
                </a:solidFill>
              </a:rPr>
              <a:t>Understand the internal hiring process</a:t>
            </a:r>
          </a:p>
        </p:txBody>
      </p:sp>
      <p:sp>
        <p:nvSpPr>
          <p:cNvPr id="107" name="Shape 107"/>
          <p:cNvSpPr>
            <a:spLocks noGrp="1"/>
          </p:cNvSpPr>
          <p:nvPr>
            <p:ph type="title" idx="4294967295"/>
          </p:nvPr>
        </p:nvSpPr>
        <p:spPr>
          <a:xfrm>
            <a:off x="457200" y="338137"/>
            <a:ext cx="8229600" cy="1252538"/>
          </a:xfrm>
          <a:prstGeom prst="rect">
            <a:avLst/>
          </a:prstGeom>
        </p:spPr>
        <p:txBody>
          <a:bodyPr lIns="0" tIns="0" rIns="0" bIns="0">
            <a:normAutofit/>
          </a:bodyPr>
          <a:lstStyle/>
          <a:p>
            <a:pPr lvl="0">
              <a:defRPr sz="1800">
                <a:solidFill>
                  <a:srgbClr val="000000"/>
                </a:solidFill>
              </a:defRPr>
            </a:pPr>
            <a:r>
              <a:rPr sz="4400">
                <a:solidFill>
                  <a:srgbClr val="FFFFFF"/>
                </a:solidFill>
              </a:rPr>
              <a:t>Session Objectives</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Shape 188"/>
          <p:cNvSpPr>
            <a:spLocks noGrp="1"/>
          </p:cNvSpPr>
          <p:nvPr>
            <p:ph type="title" idx="4294967295"/>
          </p:nvPr>
        </p:nvSpPr>
        <p:spPr>
          <a:xfrm>
            <a:off x="1066800" y="761999"/>
            <a:ext cx="7543800" cy="1143002"/>
          </a:xfrm>
          <a:prstGeom prst="rect">
            <a:avLst/>
          </a:prstGeom>
        </p:spPr>
        <p:txBody>
          <a:bodyPr lIns="0" tIns="0" rIns="0" bIns="0">
            <a:normAutofit/>
          </a:bodyPr>
          <a:lstStyle/>
          <a:p>
            <a:pPr lvl="0">
              <a:defRPr sz="1800">
                <a:solidFill>
                  <a:srgbClr val="000000"/>
                </a:solidFill>
              </a:defRPr>
            </a:pPr>
            <a:r>
              <a:rPr sz="4400">
                <a:solidFill>
                  <a:srgbClr val="FFFFFF"/>
                </a:solidFill>
              </a:rPr>
              <a:t>Conduct the Interview </a:t>
            </a:r>
            <a:r>
              <a:rPr sz="2400">
                <a:solidFill>
                  <a:srgbClr val="FFFFFF"/>
                </a:solidFill>
              </a:rPr>
              <a:t>(cont.)</a:t>
            </a:r>
          </a:p>
        </p:txBody>
      </p:sp>
      <p:sp>
        <p:nvSpPr>
          <p:cNvPr id="189" name="Shape 189"/>
          <p:cNvSpPr>
            <a:spLocks noGrp="1"/>
          </p:cNvSpPr>
          <p:nvPr>
            <p:ph type="body" idx="4294967295"/>
          </p:nvPr>
        </p:nvSpPr>
        <p:spPr>
          <a:xfrm>
            <a:off x="683568" y="2907804"/>
            <a:ext cx="3672408" cy="2490192"/>
          </a:xfrm>
          <a:prstGeom prst="rect">
            <a:avLst/>
          </a:prstGeom>
        </p:spPr>
        <p:txBody>
          <a:bodyPr lIns="0" tIns="0" rIns="0" bIns="0">
            <a:normAutofit/>
          </a:bodyPr>
          <a:lstStyle/>
          <a:p>
            <a:pPr marL="327660" lvl="0" indent="-327660">
              <a:defRPr sz="1800">
                <a:solidFill>
                  <a:srgbClr val="000000"/>
                </a:solidFill>
              </a:defRPr>
            </a:pPr>
            <a:r>
              <a:rPr sz="2400" dirty="0">
                <a:solidFill>
                  <a:schemeClr val="tx1">
                    <a:lumMod val="85000"/>
                    <a:lumOff val="15000"/>
                  </a:schemeClr>
                </a:solidFill>
              </a:rPr>
              <a:t>Focus on qualifications for the job</a:t>
            </a:r>
          </a:p>
          <a:p>
            <a:pPr marL="327660" lvl="0" indent="-327660">
              <a:defRPr sz="1800">
                <a:solidFill>
                  <a:srgbClr val="000000"/>
                </a:solidFill>
              </a:defRPr>
            </a:pPr>
            <a:r>
              <a:rPr sz="2400" dirty="0">
                <a:solidFill>
                  <a:schemeClr val="tx1">
                    <a:lumMod val="85000"/>
                    <a:lumOff val="15000"/>
                  </a:schemeClr>
                </a:solidFill>
              </a:rPr>
              <a:t>Avoid stereotyping</a:t>
            </a:r>
          </a:p>
          <a:p>
            <a:pPr marL="327660" lvl="0" indent="-327660">
              <a:defRPr sz="1800">
                <a:solidFill>
                  <a:srgbClr val="000000"/>
                </a:solidFill>
              </a:defRPr>
            </a:pPr>
            <a:r>
              <a:rPr sz="2400" dirty="0">
                <a:solidFill>
                  <a:schemeClr val="tx1">
                    <a:lumMod val="85000"/>
                    <a:lumOff val="15000"/>
                  </a:schemeClr>
                </a:solidFill>
              </a:rPr>
              <a:t>Take notes</a:t>
            </a:r>
          </a:p>
        </p:txBody>
      </p:sp>
      <p:grpSp>
        <p:nvGrpSpPr>
          <p:cNvPr id="192" name="Group 192"/>
          <p:cNvGrpSpPr/>
          <p:nvPr/>
        </p:nvGrpSpPr>
        <p:grpSpPr>
          <a:xfrm>
            <a:off x="4978400" y="2146300"/>
            <a:ext cx="3568700" cy="4013200"/>
            <a:chOff x="0" y="0"/>
            <a:chExt cx="3568700" cy="4013200"/>
          </a:xfrm>
        </p:grpSpPr>
        <p:sp>
          <p:nvSpPr>
            <p:cNvPr id="190" name="Shape 190"/>
            <p:cNvSpPr/>
            <p:nvPr/>
          </p:nvSpPr>
          <p:spPr>
            <a:xfrm>
              <a:off x="0" y="0"/>
              <a:ext cx="3568700" cy="4013200"/>
            </a:xfrm>
            <a:prstGeom prst="rect">
              <a:avLst/>
            </a:prstGeom>
            <a:solidFill>
              <a:srgbClr val="000000"/>
            </a:solidFill>
            <a:ln w="12700" cap="flat">
              <a:noFill/>
              <a:miter lim="400000"/>
            </a:ln>
            <a:effectLst/>
          </p:spPr>
          <p:txBody>
            <a:bodyPr wrap="square" lIns="0" tIns="0" rIns="0" bIns="0" numCol="1" anchor="t">
              <a:noAutofit/>
            </a:bodyPr>
            <a:lstStyle/>
            <a:p>
              <a:pPr lvl="0"/>
              <a:endParaRPr/>
            </a:p>
          </p:txBody>
        </p:sp>
        <p:pic>
          <p:nvPicPr>
            <p:cNvPr id="191" name="image.jpeg"/>
            <p:cNvPicPr/>
            <p:nvPr/>
          </p:nvPicPr>
          <p:blipFill>
            <a:blip r:embed="rId3">
              <a:extLst/>
            </a:blip>
            <a:stretch>
              <a:fillRect/>
            </a:stretch>
          </p:blipFill>
          <p:spPr>
            <a:xfrm>
              <a:off x="0" y="0"/>
              <a:ext cx="3568700" cy="4013200"/>
            </a:xfrm>
            <a:prstGeom prst="rect">
              <a:avLst/>
            </a:prstGeom>
            <a:ln w="9525" cap="flat">
              <a:solidFill>
                <a:srgbClr val="000000"/>
              </a:solidFill>
              <a:prstDash val="solid"/>
              <a:miter lim="800000"/>
            </a:ln>
            <a:effectLst/>
          </p:spPr>
        </p:pic>
      </p:gr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Shape 196"/>
          <p:cNvSpPr>
            <a:spLocks noGrp="1"/>
          </p:cNvSpPr>
          <p:nvPr>
            <p:ph type="title" idx="4294967295"/>
          </p:nvPr>
        </p:nvSpPr>
        <p:spPr>
          <a:xfrm>
            <a:off x="1066800" y="761999"/>
            <a:ext cx="7543800" cy="1143002"/>
          </a:xfrm>
          <a:prstGeom prst="rect">
            <a:avLst/>
          </a:prstGeom>
        </p:spPr>
        <p:txBody>
          <a:bodyPr lIns="0" tIns="0" rIns="0" bIns="0">
            <a:normAutofit/>
          </a:bodyPr>
          <a:lstStyle/>
          <a:p>
            <a:pPr lvl="0" defTabSz="740663">
              <a:defRPr sz="1800">
                <a:solidFill>
                  <a:srgbClr val="000000"/>
                </a:solidFill>
              </a:defRPr>
            </a:pPr>
            <a:r>
              <a:rPr sz="3564">
                <a:solidFill>
                  <a:srgbClr val="FFFFFF"/>
                </a:solidFill>
              </a:rPr>
              <a:t>Silences</a:t>
            </a:r>
            <a:br>
              <a:rPr sz="3564">
                <a:solidFill>
                  <a:srgbClr val="FFFFFF"/>
                </a:solidFill>
              </a:rPr>
            </a:br>
            <a:endParaRPr sz="3564">
              <a:solidFill>
                <a:srgbClr val="FFFFFF"/>
              </a:solidFill>
            </a:endParaRPr>
          </a:p>
        </p:txBody>
      </p:sp>
      <p:sp>
        <p:nvSpPr>
          <p:cNvPr id="197" name="Shape 197"/>
          <p:cNvSpPr>
            <a:spLocks noGrp="1"/>
          </p:cNvSpPr>
          <p:nvPr>
            <p:ph type="body" idx="4294967295"/>
          </p:nvPr>
        </p:nvSpPr>
        <p:spPr>
          <a:xfrm>
            <a:off x="1143000" y="2667000"/>
            <a:ext cx="7086600" cy="4191000"/>
          </a:xfrm>
          <a:prstGeom prst="rect">
            <a:avLst/>
          </a:prstGeom>
        </p:spPr>
        <p:txBody>
          <a:bodyPr lIns="0" tIns="0" rIns="0" bIns="0">
            <a:normAutofit/>
          </a:bodyPr>
          <a:lstStyle>
            <a:lvl1pPr marL="327660" indent="-327660"/>
          </a:lstStyle>
          <a:p>
            <a:pPr lvl="0">
              <a:defRPr sz="1800">
                <a:solidFill>
                  <a:srgbClr val="000000"/>
                </a:solidFill>
              </a:defRPr>
            </a:pPr>
            <a:r>
              <a:rPr sz="2400" dirty="0">
                <a:solidFill>
                  <a:schemeClr val="tx1">
                    <a:lumMod val="85000"/>
                    <a:lumOff val="15000"/>
                  </a:schemeClr>
                </a:solidFill>
              </a:rPr>
              <a:t>Interviewers do not need to be overly concerned about silences. Sometimes candidates will fill in a silence with important additional information; however, the situation should not be allowed to turn awkward.</a:t>
            </a:r>
          </a:p>
        </p:txBody>
      </p:sp>
      <p:pic>
        <p:nvPicPr>
          <p:cNvPr id="198" name="Image result for silence.png" descr="Image result for silence"/>
          <p:cNvPicPr/>
          <p:nvPr/>
        </p:nvPicPr>
        <p:blipFill>
          <a:blip r:embed="rId3">
            <a:extLst/>
          </a:blip>
          <a:stretch>
            <a:fillRect/>
          </a:stretch>
        </p:blipFill>
        <p:spPr>
          <a:xfrm>
            <a:off x="5943600" y="4419600"/>
            <a:ext cx="1905000" cy="1905000"/>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Shape 200"/>
          <p:cNvSpPr>
            <a:spLocks noGrp="1"/>
          </p:cNvSpPr>
          <p:nvPr>
            <p:ph type="title" idx="4294967295"/>
          </p:nvPr>
        </p:nvSpPr>
        <p:spPr>
          <a:xfrm>
            <a:off x="1066800" y="761999"/>
            <a:ext cx="7543800" cy="1143002"/>
          </a:xfrm>
          <a:prstGeom prst="rect">
            <a:avLst/>
          </a:prstGeom>
        </p:spPr>
        <p:txBody>
          <a:bodyPr lIns="0" tIns="0" rIns="0" bIns="0">
            <a:normAutofit/>
          </a:bodyPr>
          <a:lstStyle/>
          <a:p>
            <a:pPr lvl="0" defTabSz="740663">
              <a:defRPr sz="1800">
                <a:solidFill>
                  <a:srgbClr val="000000"/>
                </a:solidFill>
              </a:defRPr>
            </a:pPr>
            <a:r>
              <a:rPr sz="3564">
                <a:solidFill>
                  <a:srgbClr val="FFFFFF"/>
                </a:solidFill>
              </a:rPr>
              <a:t>80/20 Rule</a:t>
            </a:r>
            <a:br>
              <a:rPr sz="3564">
                <a:solidFill>
                  <a:srgbClr val="FFFFFF"/>
                </a:solidFill>
              </a:rPr>
            </a:br>
            <a:endParaRPr sz="3564">
              <a:solidFill>
                <a:srgbClr val="FFFFFF"/>
              </a:solidFill>
            </a:endParaRPr>
          </a:p>
        </p:txBody>
      </p:sp>
      <p:sp>
        <p:nvSpPr>
          <p:cNvPr id="201" name="Shape 201"/>
          <p:cNvSpPr>
            <a:spLocks noGrp="1"/>
          </p:cNvSpPr>
          <p:nvPr>
            <p:ph type="body" idx="4294967295"/>
          </p:nvPr>
        </p:nvSpPr>
        <p:spPr>
          <a:xfrm>
            <a:off x="1600200" y="2667000"/>
            <a:ext cx="6705600" cy="3048000"/>
          </a:xfrm>
          <a:prstGeom prst="rect">
            <a:avLst/>
          </a:prstGeom>
        </p:spPr>
        <p:txBody>
          <a:bodyPr lIns="0" tIns="0" rIns="0" bIns="0">
            <a:normAutofit/>
          </a:bodyPr>
          <a:lstStyle>
            <a:lvl1pPr marL="327660" indent="-327660"/>
          </a:lstStyle>
          <a:p>
            <a:pPr lvl="0">
              <a:defRPr sz="1800">
                <a:solidFill>
                  <a:srgbClr val="000000"/>
                </a:solidFill>
              </a:defRPr>
            </a:pPr>
            <a:r>
              <a:rPr sz="2800" dirty="0">
                <a:solidFill>
                  <a:srgbClr val="4E5B6F"/>
                </a:solidFill>
              </a:rPr>
              <a:t>The job of the interviewer is to ask questions and listen for predictive information from candidates. Candidates should do approximately 80% of the talking, interviewers 20%.</a:t>
            </a:r>
          </a:p>
        </p:txBody>
      </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Shape 203"/>
          <p:cNvSpPr>
            <a:spLocks noGrp="1"/>
          </p:cNvSpPr>
          <p:nvPr>
            <p:ph type="title" idx="4294967295"/>
          </p:nvPr>
        </p:nvSpPr>
        <p:spPr>
          <a:xfrm>
            <a:off x="1066800" y="761999"/>
            <a:ext cx="7543800" cy="1143002"/>
          </a:xfrm>
          <a:prstGeom prst="rect">
            <a:avLst/>
          </a:prstGeom>
        </p:spPr>
        <p:txBody>
          <a:bodyPr lIns="0" tIns="0" rIns="0" bIns="0">
            <a:normAutofit/>
          </a:bodyPr>
          <a:lstStyle/>
          <a:p>
            <a:pPr lvl="0">
              <a:defRPr sz="1800">
                <a:solidFill>
                  <a:srgbClr val="000000"/>
                </a:solidFill>
              </a:defRPr>
            </a:pPr>
            <a:r>
              <a:rPr sz="4400">
                <a:solidFill>
                  <a:srgbClr val="FFFFFF"/>
                </a:solidFill>
              </a:rPr>
              <a:t>Interviewing Don’ts</a:t>
            </a:r>
          </a:p>
        </p:txBody>
      </p:sp>
      <p:sp>
        <p:nvSpPr>
          <p:cNvPr id="204" name="Shape 204"/>
          <p:cNvSpPr>
            <a:spLocks noGrp="1"/>
          </p:cNvSpPr>
          <p:nvPr>
            <p:ph type="body" idx="4294967295"/>
          </p:nvPr>
        </p:nvSpPr>
        <p:spPr>
          <a:xfrm>
            <a:off x="611560" y="3212976"/>
            <a:ext cx="3646884" cy="2235696"/>
          </a:xfrm>
          <a:prstGeom prst="rect">
            <a:avLst/>
          </a:prstGeom>
        </p:spPr>
        <p:txBody>
          <a:bodyPr lIns="0" tIns="0" rIns="0" bIns="0">
            <a:noAutofit/>
          </a:bodyPr>
          <a:lstStyle/>
          <a:p>
            <a:pPr marL="327660" lvl="0" indent="-327660">
              <a:defRPr sz="1800">
                <a:solidFill>
                  <a:srgbClr val="000000"/>
                </a:solidFill>
              </a:defRPr>
            </a:pPr>
            <a:r>
              <a:rPr dirty="0">
                <a:solidFill>
                  <a:srgbClr val="4E5B6F"/>
                </a:solidFill>
              </a:rPr>
              <a:t>Do not ask discriminatory questions</a:t>
            </a:r>
          </a:p>
          <a:p>
            <a:pPr marL="327660" lvl="0" indent="-327660">
              <a:defRPr sz="1800">
                <a:solidFill>
                  <a:srgbClr val="000000"/>
                </a:solidFill>
              </a:defRPr>
            </a:pPr>
            <a:r>
              <a:rPr dirty="0">
                <a:solidFill>
                  <a:srgbClr val="4E5B6F"/>
                </a:solidFill>
              </a:rPr>
              <a:t>Do not ask personal questions</a:t>
            </a:r>
          </a:p>
          <a:p>
            <a:pPr marL="327660" lvl="0" indent="-327660">
              <a:defRPr sz="1800">
                <a:solidFill>
                  <a:srgbClr val="000000"/>
                </a:solidFill>
              </a:defRPr>
            </a:pPr>
            <a:r>
              <a:rPr dirty="0">
                <a:solidFill>
                  <a:srgbClr val="4E5B6F"/>
                </a:solidFill>
              </a:rPr>
              <a:t>Do not allow superficial impressions to influence your decision</a:t>
            </a:r>
          </a:p>
        </p:txBody>
      </p:sp>
      <p:pic>
        <p:nvPicPr>
          <p:cNvPr id="205" name="image.png"/>
          <p:cNvPicPr/>
          <p:nvPr/>
        </p:nvPicPr>
        <p:blipFill>
          <a:blip r:embed="rId3">
            <a:extLst/>
          </a:blip>
          <a:stretch>
            <a:fillRect/>
          </a:stretch>
        </p:blipFill>
        <p:spPr>
          <a:xfrm>
            <a:off x="4754562" y="2609850"/>
            <a:ext cx="4017963" cy="3089275"/>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Shape 209"/>
          <p:cNvSpPr>
            <a:spLocks noGrp="1"/>
          </p:cNvSpPr>
          <p:nvPr>
            <p:ph type="body" idx="4294967295"/>
          </p:nvPr>
        </p:nvSpPr>
        <p:spPr>
          <a:xfrm>
            <a:off x="871537" y="2674937"/>
            <a:ext cx="7408863" cy="3451226"/>
          </a:xfrm>
          <a:prstGeom prst="rect">
            <a:avLst/>
          </a:prstGeom>
        </p:spPr>
        <p:txBody>
          <a:bodyPr lIns="0" tIns="0" rIns="0" bIns="0">
            <a:normAutofit/>
          </a:bodyPr>
          <a:lstStyle/>
          <a:p>
            <a:pPr lvl="0">
              <a:defRPr sz="1800">
                <a:solidFill>
                  <a:srgbClr val="000000"/>
                </a:solidFill>
              </a:defRPr>
            </a:pPr>
            <a:r>
              <a:rPr sz="2400" dirty="0">
                <a:solidFill>
                  <a:schemeClr val="tx1">
                    <a:lumMod val="85000"/>
                    <a:lumOff val="15000"/>
                  </a:schemeClr>
                </a:solidFill>
              </a:rPr>
              <a:t>Age</a:t>
            </a:r>
          </a:p>
          <a:p>
            <a:pPr lvl="0">
              <a:defRPr sz="1800">
                <a:solidFill>
                  <a:srgbClr val="000000"/>
                </a:solidFill>
              </a:defRPr>
            </a:pPr>
            <a:r>
              <a:rPr sz="2400" dirty="0">
                <a:solidFill>
                  <a:schemeClr val="tx1">
                    <a:lumMod val="85000"/>
                    <a:lumOff val="15000"/>
                  </a:schemeClr>
                </a:solidFill>
              </a:rPr>
              <a:t>Citizenship</a:t>
            </a:r>
          </a:p>
          <a:p>
            <a:pPr lvl="0">
              <a:defRPr sz="1800">
                <a:solidFill>
                  <a:srgbClr val="000000"/>
                </a:solidFill>
              </a:defRPr>
            </a:pPr>
            <a:r>
              <a:rPr sz="2400" dirty="0">
                <a:solidFill>
                  <a:schemeClr val="tx1">
                    <a:lumMod val="85000"/>
                    <a:lumOff val="15000"/>
                  </a:schemeClr>
                </a:solidFill>
              </a:rPr>
              <a:t>Disabilities</a:t>
            </a:r>
          </a:p>
          <a:p>
            <a:pPr lvl="0">
              <a:defRPr sz="1800">
                <a:solidFill>
                  <a:srgbClr val="000000"/>
                </a:solidFill>
              </a:defRPr>
            </a:pPr>
            <a:r>
              <a:rPr sz="2400" dirty="0">
                <a:solidFill>
                  <a:schemeClr val="tx1">
                    <a:lumMod val="85000"/>
                    <a:lumOff val="15000"/>
                  </a:schemeClr>
                </a:solidFill>
              </a:rPr>
              <a:t>Marital status</a:t>
            </a:r>
          </a:p>
          <a:p>
            <a:pPr lvl="0">
              <a:defRPr sz="1800">
                <a:solidFill>
                  <a:srgbClr val="000000"/>
                </a:solidFill>
              </a:defRPr>
            </a:pPr>
            <a:r>
              <a:rPr sz="2400" dirty="0">
                <a:solidFill>
                  <a:schemeClr val="tx1">
                    <a:lumMod val="85000"/>
                    <a:lumOff val="15000"/>
                  </a:schemeClr>
                </a:solidFill>
              </a:rPr>
              <a:t>Military service</a:t>
            </a:r>
          </a:p>
        </p:txBody>
      </p:sp>
      <p:sp>
        <p:nvSpPr>
          <p:cNvPr id="210" name="Shape 210"/>
          <p:cNvSpPr>
            <a:spLocks noGrp="1"/>
          </p:cNvSpPr>
          <p:nvPr>
            <p:ph type="title" idx="4294967295"/>
          </p:nvPr>
        </p:nvSpPr>
        <p:spPr>
          <a:xfrm>
            <a:off x="457200" y="338137"/>
            <a:ext cx="8229600" cy="1252538"/>
          </a:xfrm>
          <a:prstGeom prst="rect">
            <a:avLst/>
          </a:prstGeom>
        </p:spPr>
        <p:txBody>
          <a:bodyPr lIns="0" tIns="0" rIns="0" bIns="0">
            <a:normAutofit/>
          </a:bodyPr>
          <a:lstStyle/>
          <a:p>
            <a:pPr lvl="0">
              <a:defRPr sz="1800">
                <a:solidFill>
                  <a:srgbClr val="000000"/>
                </a:solidFill>
              </a:defRPr>
            </a:pPr>
            <a:r>
              <a:rPr sz="4400">
                <a:solidFill>
                  <a:srgbClr val="FFFFFF"/>
                </a:solidFill>
              </a:rPr>
              <a:t>Questions to Avoid</a:t>
            </a:r>
          </a:p>
        </p:txBody>
      </p:sp>
      <p:pic>
        <p:nvPicPr>
          <p:cNvPr id="211" name="image.jpg"/>
          <p:cNvPicPr/>
          <p:nvPr/>
        </p:nvPicPr>
        <p:blipFill>
          <a:blip r:embed="rId3">
            <a:extLst/>
          </a:blip>
          <a:stretch>
            <a:fillRect/>
          </a:stretch>
        </p:blipFill>
        <p:spPr>
          <a:xfrm>
            <a:off x="4800600" y="3200400"/>
            <a:ext cx="2628900" cy="2628900"/>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Shape 215"/>
          <p:cNvSpPr>
            <a:spLocks noGrp="1"/>
          </p:cNvSpPr>
          <p:nvPr>
            <p:ph type="body" idx="4294967295"/>
          </p:nvPr>
        </p:nvSpPr>
        <p:spPr>
          <a:xfrm>
            <a:off x="871537" y="2674937"/>
            <a:ext cx="7408863" cy="3451226"/>
          </a:xfrm>
          <a:prstGeom prst="rect">
            <a:avLst/>
          </a:prstGeom>
        </p:spPr>
        <p:txBody>
          <a:bodyPr lIns="0" tIns="0" rIns="0" bIns="0">
            <a:normAutofit/>
          </a:bodyPr>
          <a:lstStyle/>
          <a:p>
            <a:pPr lvl="0">
              <a:defRPr sz="1800">
                <a:solidFill>
                  <a:srgbClr val="000000"/>
                </a:solidFill>
              </a:defRPr>
            </a:pPr>
            <a:r>
              <a:rPr sz="2400" dirty="0">
                <a:solidFill>
                  <a:schemeClr val="tx1">
                    <a:lumMod val="85000"/>
                    <a:lumOff val="15000"/>
                  </a:schemeClr>
                </a:solidFill>
              </a:rPr>
              <a:t>Religion</a:t>
            </a:r>
          </a:p>
          <a:p>
            <a:pPr lvl="0">
              <a:defRPr sz="1800">
                <a:solidFill>
                  <a:srgbClr val="000000"/>
                </a:solidFill>
              </a:defRPr>
            </a:pPr>
            <a:r>
              <a:rPr sz="2400" dirty="0">
                <a:solidFill>
                  <a:schemeClr val="tx1">
                    <a:lumMod val="85000"/>
                    <a:lumOff val="15000"/>
                  </a:schemeClr>
                </a:solidFill>
              </a:rPr>
              <a:t>Non-professional affiliations</a:t>
            </a:r>
          </a:p>
          <a:p>
            <a:pPr lvl="0">
              <a:defRPr sz="1800">
                <a:solidFill>
                  <a:srgbClr val="000000"/>
                </a:solidFill>
              </a:defRPr>
            </a:pPr>
            <a:r>
              <a:rPr sz="2400" dirty="0">
                <a:solidFill>
                  <a:schemeClr val="tx1">
                    <a:lumMod val="85000"/>
                    <a:lumOff val="15000"/>
                  </a:schemeClr>
                </a:solidFill>
              </a:rPr>
              <a:t>Personal life such as spouse, children, or financial situation</a:t>
            </a:r>
          </a:p>
          <a:p>
            <a:pPr lvl="0">
              <a:defRPr sz="1800">
                <a:solidFill>
                  <a:srgbClr val="000000"/>
                </a:solidFill>
              </a:defRPr>
            </a:pPr>
            <a:r>
              <a:rPr sz="2400" dirty="0">
                <a:solidFill>
                  <a:schemeClr val="tx1">
                    <a:lumMod val="85000"/>
                    <a:lumOff val="15000"/>
                  </a:schemeClr>
                </a:solidFill>
              </a:rPr>
              <a:t>Arrest records</a:t>
            </a:r>
          </a:p>
        </p:txBody>
      </p:sp>
      <p:sp>
        <p:nvSpPr>
          <p:cNvPr id="216" name="Shape 216"/>
          <p:cNvSpPr>
            <a:spLocks noGrp="1"/>
          </p:cNvSpPr>
          <p:nvPr>
            <p:ph type="title" idx="4294967295"/>
          </p:nvPr>
        </p:nvSpPr>
        <p:spPr>
          <a:xfrm>
            <a:off x="457200" y="338137"/>
            <a:ext cx="8229600" cy="1252538"/>
          </a:xfrm>
          <a:prstGeom prst="rect">
            <a:avLst/>
          </a:prstGeom>
        </p:spPr>
        <p:txBody>
          <a:bodyPr lIns="0" tIns="0" rIns="0" bIns="0">
            <a:normAutofit/>
          </a:bodyPr>
          <a:lstStyle/>
          <a:p>
            <a:pPr lvl="0">
              <a:defRPr sz="1800">
                <a:solidFill>
                  <a:srgbClr val="000000"/>
                </a:solidFill>
              </a:defRPr>
            </a:pPr>
            <a:r>
              <a:rPr sz="4400">
                <a:solidFill>
                  <a:srgbClr val="FFFFFF"/>
                </a:solidFill>
              </a:rPr>
              <a:t>Questions to Avoid </a:t>
            </a:r>
            <a:r>
              <a:rPr sz="2400">
                <a:solidFill>
                  <a:srgbClr val="FFFFFF"/>
                </a:solidFill>
              </a:rPr>
              <a:t>(cont.)</a:t>
            </a:r>
          </a:p>
        </p:txBody>
      </p:sp>
      <p:pic>
        <p:nvPicPr>
          <p:cNvPr id="217" name="image.png"/>
          <p:cNvPicPr/>
          <p:nvPr/>
        </p:nvPicPr>
        <p:blipFill>
          <a:blip r:embed="rId3">
            <a:extLst/>
          </a:blip>
          <a:stretch>
            <a:fillRect/>
          </a:stretch>
        </p:blipFill>
        <p:spPr>
          <a:xfrm>
            <a:off x="5618162" y="4114800"/>
            <a:ext cx="2143126" cy="2143125"/>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Shape 221"/>
          <p:cNvSpPr>
            <a:spLocks noGrp="1"/>
          </p:cNvSpPr>
          <p:nvPr>
            <p:ph type="body" idx="4294967295"/>
          </p:nvPr>
        </p:nvSpPr>
        <p:spPr>
          <a:xfrm>
            <a:off x="871537" y="2674937"/>
            <a:ext cx="7408863" cy="3451226"/>
          </a:xfrm>
          <a:prstGeom prst="rect">
            <a:avLst/>
          </a:prstGeom>
        </p:spPr>
        <p:txBody>
          <a:bodyPr lIns="0" tIns="0" rIns="0" bIns="0">
            <a:normAutofit/>
          </a:bodyPr>
          <a:lstStyle/>
          <a:p>
            <a:pPr lvl="0">
              <a:defRPr sz="1800">
                <a:solidFill>
                  <a:srgbClr val="000000"/>
                </a:solidFill>
              </a:defRPr>
            </a:pPr>
            <a:r>
              <a:rPr sz="2400" dirty="0">
                <a:solidFill>
                  <a:schemeClr val="tx1">
                    <a:lumMod val="85000"/>
                    <a:lumOff val="15000"/>
                  </a:schemeClr>
                </a:solidFill>
              </a:rPr>
              <a:t>Probing or follow up questions will encourage further conversation. These questions can elicit useful information beyond rehearsed responses. Basic example: </a:t>
            </a:r>
          </a:p>
          <a:p>
            <a:pPr lvl="0" algn="ctr">
              <a:buSzTx/>
              <a:buNone/>
              <a:defRPr sz="1800">
                <a:solidFill>
                  <a:srgbClr val="000000"/>
                </a:solidFill>
              </a:defRPr>
            </a:pPr>
            <a:r>
              <a:rPr sz="2400" dirty="0">
                <a:solidFill>
                  <a:schemeClr val="tx1">
                    <a:lumMod val="85000"/>
                    <a:lumOff val="15000"/>
                  </a:schemeClr>
                </a:solidFill>
              </a:rPr>
              <a:t>“Can you provide more detail on that?” or “Then what did you do?”</a:t>
            </a:r>
          </a:p>
        </p:txBody>
      </p:sp>
      <p:sp>
        <p:nvSpPr>
          <p:cNvPr id="222" name="Shape 222"/>
          <p:cNvSpPr>
            <a:spLocks noGrp="1"/>
          </p:cNvSpPr>
          <p:nvPr>
            <p:ph type="title" idx="4294967295"/>
          </p:nvPr>
        </p:nvSpPr>
        <p:spPr>
          <a:xfrm>
            <a:off x="457200" y="338137"/>
            <a:ext cx="8229600" cy="1252538"/>
          </a:xfrm>
          <a:prstGeom prst="rect">
            <a:avLst/>
          </a:prstGeom>
        </p:spPr>
        <p:txBody>
          <a:bodyPr lIns="0" tIns="0" rIns="0" bIns="0">
            <a:normAutofit/>
          </a:bodyPr>
          <a:lstStyle/>
          <a:p>
            <a:pPr lvl="0" defTabSz="804672">
              <a:defRPr sz="1800">
                <a:solidFill>
                  <a:srgbClr val="000000"/>
                </a:solidFill>
              </a:defRPr>
            </a:pPr>
            <a:r>
              <a:rPr sz="3872">
                <a:solidFill>
                  <a:srgbClr val="FFFFFF"/>
                </a:solidFill>
              </a:rPr>
              <a:t>Follow Up Questions</a:t>
            </a:r>
            <a:br>
              <a:rPr sz="3872">
                <a:solidFill>
                  <a:srgbClr val="FFFFFF"/>
                </a:solidFill>
              </a:rPr>
            </a:br>
            <a:endParaRPr sz="3872">
              <a:solidFill>
                <a:srgbClr val="FFFFFF"/>
              </a:solidFill>
            </a:endParaRPr>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Shape 224"/>
          <p:cNvSpPr>
            <a:spLocks noGrp="1"/>
          </p:cNvSpPr>
          <p:nvPr>
            <p:ph type="body" idx="4294967295"/>
          </p:nvPr>
        </p:nvSpPr>
        <p:spPr>
          <a:xfrm>
            <a:off x="871537" y="2674937"/>
            <a:ext cx="7408863" cy="3451226"/>
          </a:xfrm>
          <a:prstGeom prst="rect">
            <a:avLst/>
          </a:prstGeom>
        </p:spPr>
        <p:txBody>
          <a:bodyPr lIns="0" tIns="0" rIns="0" bIns="0">
            <a:normAutofit/>
          </a:bodyPr>
          <a:lstStyle/>
          <a:p>
            <a:pPr lvl="0">
              <a:defRPr sz="1800">
                <a:solidFill>
                  <a:srgbClr val="000000"/>
                </a:solidFill>
              </a:defRPr>
            </a:pPr>
            <a:r>
              <a:rPr sz="2400" dirty="0">
                <a:solidFill>
                  <a:schemeClr val="tx1">
                    <a:lumMod val="85000"/>
                    <a:lumOff val="15000"/>
                  </a:schemeClr>
                </a:solidFill>
              </a:rPr>
              <a:t>Generally all candidates should be asked the same series of questions.</a:t>
            </a:r>
          </a:p>
          <a:p>
            <a:pPr lvl="0">
              <a:defRPr sz="1800">
                <a:solidFill>
                  <a:srgbClr val="000000"/>
                </a:solidFill>
              </a:defRPr>
            </a:pPr>
            <a:r>
              <a:rPr sz="2400" dirty="0">
                <a:solidFill>
                  <a:schemeClr val="tx1">
                    <a:lumMod val="85000"/>
                    <a:lumOff val="15000"/>
                  </a:schemeClr>
                </a:solidFill>
              </a:rPr>
              <a:t>When comparing occurs then the same criteria can be used. </a:t>
            </a:r>
          </a:p>
        </p:txBody>
      </p:sp>
      <p:sp>
        <p:nvSpPr>
          <p:cNvPr id="225" name="Shape 225"/>
          <p:cNvSpPr>
            <a:spLocks noGrp="1"/>
          </p:cNvSpPr>
          <p:nvPr>
            <p:ph type="title" idx="4294967295"/>
          </p:nvPr>
        </p:nvSpPr>
        <p:spPr>
          <a:xfrm>
            <a:off x="457200" y="338137"/>
            <a:ext cx="8229600" cy="1252538"/>
          </a:xfrm>
          <a:prstGeom prst="rect">
            <a:avLst/>
          </a:prstGeom>
        </p:spPr>
        <p:txBody>
          <a:bodyPr lIns="0" tIns="0" rIns="0" bIns="0">
            <a:normAutofit/>
          </a:bodyPr>
          <a:lstStyle/>
          <a:p>
            <a:pPr lvl="0" defTabSz="804672">
              <a:defRPr sz="1800">
                <a:solidFill>
                  <a:srgbClr val="000000"/>
                </a:solidFill>
              </a:defRPr>
            </a:pPr>
            <a:r>
              <a:rPr sz="3872">
                <a:solidFill>
                  <a:srgbClr val="FFFFFF"/>
                </a:solidFill>
              </a:rPr>
              <a:t>Consistency in Questioning</a:t>
            </a:r>
            <a:br>
              <a:rPr sz="3872">
                <a:solidFill>
                  <a:srgbClr val="FFFFFF"/>
                </a:solidFill>
              </a:rPr>
            </a:br>
            <a:endParaRPr sz="3872">
              <a:solidFill>
                <a:srgbClr val="FFFFFF"/>
              </a:solidFill>
            </a:endParaRPr>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Shape 227"/>
          <p:cNvSpPr>
            <a:spLocks noGrp="1"/>
          </p:cNvSpPr>
          <p:nvPr>
            <p:ph type="title" idx="4294967295"/>
          </p:nvPr>
        </p:nvSpPr>
        <p:spPr>
          <a:xfrm>
            <a:off x="1066800" y="761999"/>
            <a:ext cx="7543800" cy="1143002"/>
          </a:xfrm>
          <a:prstGeom prst="rect">
            <a:avLst/>
          </a:prstGeom>
        </p:spPr>
        <p:txBody>
          <a:bodyPr lIns="0" tIns="0" rIns="0" bIns="0">
            <a:normAutofit/>
          </a:bodyPr>
          <a:lstStyle/>
          <a:p>
            <a:pPr lvl="0">
              <a:defRPr sz="1800">
                <a:solidFill>
                  <a:srgbClr val="000000"/>
                </a:solidFill>
              </a:defRPr>
            </a:pPr>
            <a:r>
              <a:rPr sz="4400">
                <a:solidFill>
                  <a:srgbClr val="FFFFFF"/>
                </a:solidFill>
              </a:rPr>
              <a:t>Conclude the Interview</a:t>
            </a:r>
          </a:p>
        </p:txBody>
      </p:sp>
      <p:sp>
        <p:nvSpPr>
          <p:cNvPr id="228" name="Shape 228"/>
          <p:cNvSpPr>
            <a:spLocks noGrp="1"/>
          </p:cNvSpPr>
          <p:nvPr>
            <p:ph type="body" idx="4294967295"/>
          </p:nvPr>
        </p:nvSpPr>
        <p:spPr>
          <a:xfrm>
            <a:off x="1066800" y="2057400"/>
            <a:ext cx="3695700" cy="4191000"/>
          </a:xfrm>
          <a:prstGeom prst="rect">
            <a:avLst/>
          </a:prstGeom>
        </p:spPr>
        <p:txBody>
          <a:bodyPr lIns="0" tIns="0" rIns="0" bIns="0">
            <a:normAutofit/>
          </a:bodyPr>
          <a:lstStyle/>
          <a:p>
            <a:pPr marL="327660" lvl="0" indent="-327660">
              <a:lnSpc>
                <a:spcPct val="90000"/>
              </a:lnSpc>
              <a:defRPr sz="1800">
                <a:solidFill>
                  <a:srgbClr val="000000"/>
                </a:solidFill>
              </a:defRPr>
            </a:pPr>
            <a:r>
              <a:rPr sz="2400" dirty="0">
                <a:solidFill>
                  <a:schemeClr val="tx1">
                    <a:lumMod val="85000"/>
                    <a:lumOff val="15000"/>
                  </a:schemeClr>
                </a:solidFill>
              </a:rPr>
              <a:t>Ask for additional questions</a:t>
            </a:r>
          </a:p>
          <a:p>
            <a:pPr marL="327660" lvl="0" indent="-327660">
              <a:lnSpc>
                <a:spcPct val="90000"/>
              </a:lnSpc>
              <a:defRPr sz="1800">
                <a:solidFill>
                  <a:srgbClr val="000000"/>
                </a:solidFill>
              </a:defRPr>
            </a:pPr>
            <a:r>
              <a:rPr sz="2400" dirty="0">
                <a:solidFill>
                  <a:schemeClr val="tx1">
                    <a:lumMod val="85000"/>
                    <a:lumOff val="15000"/>
                  </a:schemeClr>
                </a:solidFill>
              </a:rPr>
              <a:t>Explain notification procedure</a:t>
            </a:r>
          </a:p>
          <a:p>
            <a:pPr marL="327660" lvl="0" indent="-327660">
              <a:lnSpc>
                <a:spcPct val="90000"/>
              </a:lnSpc>
              <a:defRPr sz="1800">
                <a:solidFill>
                  <a:srgbClr val="000000"/>
                </a:solidFill>
              </a:defRPr>
            </a:pPr>
            <a:r>
              <a:rPr sz="2400" dirty="0">
                <a:solidFill>
                  <a:schemeClr val="tx1">
                    <a:lumMod val="85000"/>
                    <a:lumOff val="15000"/>
                  </a:schemeClr>
                </a:solidFill>
              </a:rPr>
              <a:t>Give an expected start date for the job</a:t>
            </a:r>
          </a:p>
          <a:p>
            <a:pPr marL="327660" lvl="0" indent="-327660">
              <a:lnSpc>
                <a:spcPct val="90000"/>
              </a:lnSpc>
              <a:defRPr sz="1800">
                <a:solidFill>
                  <a:srgbClr val="000000"/>
                </a:solidFill>
              </a:defRPr>
            </a:pPr>
            <a:r>
              <a:rPr sz="2400" dirty="0">
                <a:solidFill>
                  <a:schemeClr val="tx1">
                    <a:lumMod val="85000"/>
                    <a:lumOff val="15000"/>
                  </a:schemeClr>
                </a:solidFill>
              </a:rPr>
              <a:t>Describe the next steps</a:t>
            </a:r>
          </a:p>
          <a:p>
            <a:pPr marL="327660" lvl="0" indent="-327660">
              <a:lnSpc>
                <a:spcPct val="90000"/>
              </a:lnSpc>
              <a:defRPr sz="1800">
                <a:solidFill>
                  <a:srgbClr val="000000"/>
                </a:solidFill>
              </a:defRPr>
            </a:pPr>
            <a:r>
              <a:rPr sz="2400" dirty="0">
                <a:solidFill>
                  <a:schemeClr val="tx1">
                    <a:lumMod val="85000"/>
                    <a:lumOff val="15000"/>
                  </a:schemeClr>
                </a:solidFill>
              </a:rPr>
              <a:t>Thank candidates for coming</a:t>
            </a:r>
          </a:p>
          <a:p>
            <a:pPr marL="327660" lvl="0" indent="-327660">
              <a:lnSpc>
                <a:spcPct val="90000"/>
              </a:lnSpc>
              <a:defRPr sz="1800">
                <a:solidFill>
                  <a:srgbClr val="000000"/>
                </a:solidFill>
              </a:defRPr>
            </a:pPr>
            <a:r>
              <a:rPr sz="2400" dirty="0">
                <a:solidFill>
                  <a:schemeClr val="tx1">
                    <a:lumMod val="85000"/>
                    <a:lumOff val="15000"/>
                  </a:schemeClr>
                </a:solidFill>
              </a:rPr>
              <a:t>Escort them to main </a:t>
            </a:r>
            <a:r>
              <a:rPr lang="en-CA" dirty="0" smtClean="0">
                <a:solidFill>
                  <a:schemeClr val="tx1">
                    <a:lumMod val="85000"/>
                    <a:lumOff val="15000"/>
                  </a:schemeClr>
                </a:solidFill>
              </a:rPr>
              <a:t>entrance</a:t>
            </a:r>
            <a:endParaRPr sz="2400" dirty="0">
              <a:solidFill>
                <a:schemeClr val="tx1">
                  <a:lumMod val="85000"/>
                  <a:lumOff val="15000"/>
                </a:schemeClr>
              </a:solidFill>
            </a:endParaRPr>
          </a:p>
        </p:txBody>
      </p:sp>
      <p:pic>
        <p:nvPicPr>
          <p:cNvPr id="229" name="image.png"/>
          <p:cNvPicPr/>
          <p:nvPr/>
        </p:nvPicPr>
        <p:blipFill>
          <a:blip r:embed="rId3">
            <a:extLst/>
          </a:blip>
          <a:stretch>
            <a:fillRect/>
          </a:stretch>
        </p:blipFill>
        <p:spPr>
          <a:xfrm>
            <a:off x="4914900" y="3140075"/>
            <a:ext cx="3695700" cy="2025650"/>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Shape 233"/>
          <p:cNvSpPr>
            <a:spLocks noGrp="1"/>
          </p:cNvSpPr>
          <p:nvPr>
            <p:ph type="body" idx="4294967295"/>
          </p:nvPr>
        </p:nvSpPr>
        <p:spPr>
          <a:xfrm>
            <a:off x="871537" y="2674937"/>
            <a:ext cx="7408863" cy="3451226"/>
          </a:xfrm>
          <a:prstGeom prst="rect">
            <a:avLst/>
          </a:prstGeom>
        </p:spPr>
        <p:txBody>
          <a:bodyPr lIns="0" tIns="0" rIns="0" bIns="0">
            <a:normAutofit/>
          </a:bodyPr>
          <a:lstStyle/>
          <a:p>
            <a:pPr lvl="0">
              <a:defRPr sz="1800">
                <a:solidFill>
                  <a:srgbClr val="000000"/>
                </a:solidFill>
              </a:defRPr>
            </a:pPr>
            <a:r>
              <a:rPr sz="2400" dirty="0">
                <a:solidFill>
                  <a:schemeClr val="tx1">
                    <a:lumMod val="85000"/>
                    <a:lumOff val="15000"/>
                  </a:schemeClr>
                </a:solidFill>
              </a:rPr>
              <a:t>Notes should be factual</a:t>
            </a:r>
          </a:p>
          <a:p>
            <a:pPr lvl="0">
              <a:defRPr sz="1800">
                <a:solidFill>
                  <a:srgbClr val="000000"/>
                </a:solidFill>
              </a:defRPr>
            </a:pPr>
            <a:r>
              <a:rPr sz="2400" dirty="0">
                <a:solidFill>
                  <a:schemeClr val="tx1">
                    <a:lumMod val="85000"/>
                    <a:lumOff val="15000"/>
                  </a:schemeClr>
                </a:solidFill>
              </a:rPr>
              <a:t>Avoid any opinions or personal biases</a:t>
            </a:r>
          </a:p>
          <a:p>
            <a:pPr lvl="0">
              <a:defRPr sz="1800">
                <a:solidFill>
                  <a:srgbClr val="000000"/>
                </a:solidFill>
              </a:defRPr>
            </a:pPr>
            <a:r>
              <a:rPr sz="2400" dirty="0">
                <a:solidFill>
                  <a:schemeClr val="tx1">
                    <a:lumMod val="85000"/>
                    <a:lumOff val="15000"/>
                  </a:schemeClr>
                </a:solidFill>
              </a:rPr>
              <a:t>Include job-related information only</a:t>
            </a:r>
          </a:p>
          <a:p>
            <a:pPr lvl="0">
              <a:defRPr sz="1800">
                <a:solidFill>
                  <a:srgbClr val="000000"/>
                </a:solidFill>
              </a:defRPr>
            </a:pPr>
            <a:r>
              <a:rPr sz="2400" dirty="0">
                <a:solidFill>
                  <a:schemeClr val="tx1">
                    <a:lumMod val="85000"/>
                    <a:lumOff val="15000"/>
                  </a:schemeClr>
                </a:solidFill>
              </a:rPr>
              <a:t>Keep notes on file for at </a:t>
            </a:r>
            <a:r>
              <a:rPr sz="2400" dirty="0" smtClean="0">
                <a:solidFill>
                  <a:schemeClr val="tx1">
                    <a:lumMod val="85000"/>
                    <a:lumOff val="15000"/>
                  </a:schemeClr>
                </a:solidFill>
              </a:rPr>
              <a:t>leas</a:t>
            </a:r>
            <a:r>
              <a:rPr lang="en-CA" sz="2400" dirty="0" smtClean="0">
                <a:solidFill>
                  <a:schemeClr val="tx1">
                    <a:lumMod val="85000"/>
                    <a:lumOff val="15000"/>
                  </a:schemeClr>
                </a:solidFill>
              </a:rPr>
              <a:t>t 6 months</a:t>
            </a:r>
            <a:endParaRPr sz="2400" dirty="0">
              <a:solidFill>
                <a:schemeClr val="tx1">
                  <a:lumMod val="85000"/>
                  <a:lumOff val="15000"/>
                </a:schemeClr>
              </a:solidFill>
            </a:endParaRPr>
          </a:p>
        </p:txBody>
      </p:sp>
      <p:sp>
        <p:nvSpPr>
          <p:cNvPr id="234" name="Shape 234"/>
          <p:cNvSpPr>
            <a:spLocks noGrp="1"/>
          </p:cNvSpPr>
          <p:nvPr>
            <p:ph type="title" idx="4294967295"/>
          </p:nvPr>
        </p:nvSpPr>
        <p:spPr>
          <a:xfrm>
            <a:off x="457200" y="338137"/>
            <a:ext cx="8229600" cy="1252538"/>
          </a:xfrm>
          <a:prstGeom prst="rect">
            <a:avLst/>
          </a:prstGeom>
        </p:spPr>
        <p:txBody>
          <a:bodyPr lIns="0" tIns="0" rIns="0" bIns="0">
            <a:normAutofit/>
          </a:bodyPr>
          <a:lstStyle/>
          <a:p>
            <a:pPr lvl="0">
              <a:defRPr sz="1800">
                <a:solidFill>
                  <a:srgbClr val="000000"/>
                </a:solidFill>
              </a:defRPr>
            </a:pPr>
            <a:r>
              <a:rPr sz="4400">
                <a:solidFill>
                  <a:srgbClr val="FFFFFF"/>
                </a:solidFill>
              </a:rPr>
              <a:t>Review Your Notes</a:t>
            </a: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Shape 111"/>
          <p:cNvSpPr>
            <a:spLocks noGrp="1"/>
          </p:cNvSpPr>
          <p:nvPr>
            <p:ph type="body" idx="4294967295"/>
          </p:nvPr>
        </p:nvSpPr>
        <p:spPr>
          <a:xfrm>
            <a:off x="755576" y="2564904"/>
            <a:ext cx="7992888" cy="3451226"/>
          </a:xfrm>
          <a:prstGeom prst="rect">
            <a:avLst/>
          </a:prstGeom>
        </p:spPr>
        <p:txBody>
          <a:bodyPr lIns="0" tIns="0" rIns="0" bIns="0" numCol="2">
            <a:noAutofit/>
          </a:bodyPr>
          <a:lstStyle/>
          <a:p>
            <a:pPr lvl="0">
              <a:defRPr sz="1800">
                <a:solidFill>
                  <a:srgbClr val="000000"/>
                </a:solidFill>
              </a:defRPr>
            </a:pPr>
            <a:r>
              <a:rPr lang="en-CA" sz="2800" dirty="0" smtClean="0">
                <a:solidFill>
                  <a:schemeClr val="tx1"/>
                </a:solidFill>
              </a:rPr>
              <a:t>Recruitment Strategy</a:t>
            </a:r>
          </a:p>
          <a:p>
            <a:pPr lvl="0">
              <a:defRPr sz="1800">
                <a:solidFill>
                  <a:srgbClr val="000000"/>
                </a:solidFill>
              </a:defRPr>
            </a:pPr>
            <a:r>
              <a:rPr lang="en-CA" sz="2800" dirty="0" smtClean="0">
                <a:solidFill>
                  <a:schemeClr val="tx1"/>
                </a:solidFill>
              </a:rPr>
              <a:t>Interview Goals</a:t>
            </a:r>
            <a:endParaRPr lang="en-CA" sz="2800" dirty="0" smtClean="0">
              <a:solidFill>
                <a:schemeClr val="tx1"/>
              </a:solidFill>
            </a:endParaRPr>
          </a:p>
          <a:p>
            <a:pPr lvl="0">
              <a:defRPr sz="1800">
                <a:solidFill>
                  <a:srgbClr val="000000"/>
                </a:solidFill>
              </a:defRPr>
            </a:pPr>
            <a:r>
              <a:rPr sz="2800" dirty="0" smtClean="0">
                <a:solidFill>
                  <a:schemeClr val="tx1"/>
                </a:solidFill>
              </a:rPr>
              <a:t>Legal </a:t>
            </a:r>
            <a:r>
              <a:rPr sz="2800" dirty="0">
                <a:solidFill>
                  <a:schemeClr val="tx1"/>
                </a:solidFill>
              </a:rPr>
              <a:t>and policy issues</a:t>
            </a:r>
          </a:p>
          <a:p>
            <a:pPr lvl="0">
              <a:defRPr sz="1800">
                <a:solidFill>
                  <a:srgbClr val="000000"/>
                </a:solidFill>
              </a:defRPr>
            </a:pPr>
            <a:r>
              <a:rPr sz="2800" dirty="0">
                <a:solidFill>
                  <a:schemeClr val="tx1"/>
                </a:solidFill>
              </a:rPr>
              <a:t>Interview styles and types</a:t>
            </a:r>
          </a:p>
          <a:p>
            <a:pPr lvl="0">
              <a:defRPr sz="1800">
                <a:solidFill>
                  <a:srgbClr val="000000"/>
                </a:solidFill>
              </a:defRPr>
            </a:pPr>
            <a:r>
              <a:rPr sz="2800" dirty="0">
                <a:solidFill>
                  <a:schemeClr val="tx1"/>
                </a:solidFill>
              </a:rPr>
              <a:t>Planning </a:t>
            </a:r>
            <a:r>
              <a:rPr sz="2800" dirty="0" smtClean="0">
                <a:solidFill>
                  <a:schemeClr val="tx1"/>
                </a:solidFill>
              </a:rPr>
              <a:t>strategies</a:t>
            </a:r>
            <a:endParaRPr lang="en-CA" sz="2800" dirty="0" smtClean="0">
              <a:solidFill>
                <a:schemeClr val="tx1"/>
              </a:solidFill>
            </a:endParaRPr>
          </a:p>
          <a:p>
            <a:pPr lvl="0">
              <a:defRPr sz="1800">
                <a:solidFill>
                  <a:srgbClr val="000000"/>
                </a:solidFill>
              </a:defRPr>
            </a:pPr>
            <a:r>
              <a:rPr lang="en-CA" sz="2800" dirty="0" smtClean="0">
                <a:solidFill>
                  <a:schemeClr val="tx1"/>
                </a:solidFill>
              </a:rPr>
              <a:t>Interviewing at Home Depot</a:t>
            </a:r>
            <a:endParaRPr lang="en-CA" sz="2800" dirty="0" smtClean="0">
              <a:solidFill>
                <a:schemeClr val="tx1"/>
              </a:solidFill>
            </a:endParaRPr>
          </a:p>
          <a:p>
            <a:pPr lvl="0">
              <a:defRPr sz="1800">
                <a:solidFill>
                  <a:srgbClr val="000000"/>
                </a:solidFill>
              </a:defRPr>
            </a:pPr>
            <a:r>
              <a:rPr sz="2800" dirty="0" smtClean="0">
                <a:solidFill>
                  <a:schemeClr val="tx1"/>
                </a:solidFill>
              </a:rPr>
              <a:t>Interview </a:t>
            </a:r>
            <a:r>
              <a:rPr sz="2800" dirty="0">
                <a:solidFill>
                  <a:schemeClr val="tx1"/>
                </a:solidFill>
              </a:rPr>
              <a:t>questions</a:t>
            </a:r>
          </a:p>
          <a:p>
            <a:pPr lvl="0">
              <a:defRPr sz="1800">
                <a:solidFill>
                  <a:srgbClr val="000000"/>
                </a:solidFill>
              </a:defRPr>
            </a:pPr>
            <a:r>
              <a:rPr sz="2800" dirty="0">
                <a:solidFill>
                  <a:schemeClr val="tx1"/>
                </a:solidFill>
              </a:rPr>
              <a:t>Conducting and concluding interviews effectively</a:t>
            </a:r>
          </a:p>
          <a:p>
            <a:pPr lvl="0">
              <a:defRPr sz="1800">
                <a:solidFill>
                  <a:srgbClr val="000000"/>
                </a:solidFill>
              </a:defRPr>
            </a:pPr>
            <a:r>
              <a:rPr sz="2800" dirty="0">
                <a:solidFill>
                  <a:schemeClr val="tx1"/>
                </a:solidFill>
              </a:rPr>
              <a:t>Avoiding discrimination in </a:t>
            </a:r>
            <a:r>
              <a:rPr sz="2800" dirty="0" smtClean="0">
                <a:solidFill>
                  <a:schemeClr val="tx1"/>
                </a:solidFill>
              </a:rPr>
              <a:t>hiring</a:t>
            </a:r>
            <a:endParaRPr lang="en-CA" sz="2800" dirty="0" smtClean="0">
              <a:solidFill>
                <a:schemeClr val="tx1"/>
              </a:solidFill>
            </a:endParaRPr>
          </a:p>
          <a:p>
            <a:pPr lvl="0">
              <a:defRPr sz="1800">
                <a:solidFill>
                  <a:srgbClr val="000000"/>
                </a:solidFill>
              </a:defRPr>
            </a:pPr>
            <a:r>
              <a:rPr lang="en-CA" sz="2800" dirty="0" smtClean="0">
                <a:solidFill>
                  <a:schemeClr val="tx1"/>
                </a:solidFill>
              </a:rPr>
              <a:t>Follow Up Questions</a:t>
            </a:r>
          </a:p>
          <a:p>
            <a:pPr lvl="0">
              <a:defRPr sz="1800">
                <a:solidFill>
                  <a:srgbClr val="000000"/>
                </a:solidFill>
              </a:defRPr>
            </a:pPr>
            <a:r>
              <a:rPr lang="en-CA" sz="2800" dirty="0" smtClean="0">
                <a:solidFill>
                  <a:schemeClr val="tx1"/>
                </a:solidFill>
              </a:rPr>
              <a:t>Consistency</a:t>
            </a:r>
          </a:p>
          <a:p>
            <a:pPr lvl="0">
              <a:defRPr sz="1800">
                <a:solidFill>
                  <a:srgbClr val="000000"/>
                </a:solidFill>
              </a:defRPr>
            </a:pPr>
            <a:r>
              <a:rPr lang="en-CA" sz="2800" dirty="0" smtClean="0">
                <a:solidFill>
                  <a:schemeClr val="tx1"/>
                </a:solidFill>
              </a:rPr>
              <a:t>Concluding Interview</a:t>
            </a:r>
            <a:endParaRPr sz="2800" dirty="0">
              <a:solidFill>
                <a:schemeClr val="tx1"/>
              </a:solidFill>
            </a:endParaRPr>
          </a:p>
        </p:txBody>
      </p:sp>
      <p:sp>
        <p:nvSpPr>
          <p:cNvPr id="112" name="Shape 112"/>
          <p:cNvSpPr>
            <a:spLocks noGrp="1"/>
          </p:cNvSpPr>
          <p:nvPr>
            <p:ph type="title" idx="4294967295"/>
          </p:nvPr>
        </p:nvSpPr>
        <p:spPr>
          <a:xfrm>
            <a:off x="457200" y="338137"/>
            <a:ext cx="8229600" cy="1252538"/>
          </a:xfrm>
          <a:prstGeom prst="rect">
            <a:avLst/>
          </a:prstGeom>
        </p:spPr>
        <p:txBody>
          <a:bodyPr lIns="0" tIns="0" rIns="0" bIns="0">
            <a:normAutofit/>
          </a:bodyPr>
          <a:lstStyle/>
          <a:p>
            <a:pPr lvl="0">
              <a:defRPr sz="1800">
                <a:solidFill>
                  <a:srgbClr val="000000"/>
                </a:solidFill>
              </a:defRPr>
            </a:pPr>
            <a:r>
              <a:rPr sz="4400">
                <a:solidFill>
                  <a:srgbClr val="FFFFFF"/>
                </a:solidFill>
              </a:rPr>
              <a:t>Session Outline</a:t>
            </a:r>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Shape 243"/>
          <p:cNvSpPr>
            <a:spLocks noGrp="1"/>
          </p:cNvSpPr>
          <p:nvPr>
            <p:ph type="body" idx="4294967295"/>
          </p:nvPr>
        </p:nvSpPr>
        <p:spPr>
          <a:xfrm>
            <a:off x="871537" y="2674937"/>
            <a:ext cx="7408863" cy="3451226"/>
          </a:xfrm>
          <a:prstGeom prst="rect">
            <a:avLst/>
          </a:prstGeom>
        </p:spPr>
        <p:txBody>
          <a:bodyPr lIns="0" tIns="0" rIns="0" bIns="0">
            <a:normAutofit/>
          </a:bodyPr>
          <a:lstStyle/>
          <a:p>
            <a:pPr lvl="0">
              <a:lnSpc>
                <a:spcPct val="85000"/>
              </a:lnSpc>
              <a:spcBef>
                <a:spcPts val="300"/>
              </a:spcBef>
              <a:defRPr sz="1800">
                <a:solidFill>
                  <a:srgbClr val="000000"/>
                </a:solidFill>
              </a:defRPr>
            </a:pPr>
            <a:r>
              <a:rPr sz="2400">
                <a:solidFill>
                  <a:srgbClr val="4E5B6F"/>
                </a:solidFill>
              </a:rPr>
              <a:t>Interviews are an essential part of the hiring process</a:t>
            </a:r>
          </a:p>
          <a:p>
            <a:pPr lvl="0">
              <a:lnSpc>
                <a:spcPct val="85000"/>
              </a:lnSpc>
              <a:spcBef>
                <a:spcPts val="300"/>
              </a:spcBef>
              <a:defRPr sz="1800">
                <a:solidFill>
                  <a:srgbClr val="000000"/>
                </a:solidFill>
              </a:defRPr>
            </a:pPr>
            <a:r>
              <a:rPr sz="2400">
                <a:solidFill>
                  <a:srgbClr val="4E5B6F"/>
                </a:solidFill>
              </a:rPr>
              <a:t>You need to be a skilled interviewer</a:t>
            </a:r>
          </a:p>
          <a:p>
            <a:pPr lvl="0">
              <a:lnSpc>
                <a:spcPct val="85000"/>
              </a:lnSpc>
              <a:spcBef>
                <a:spcPts val="300"/>
              </a:spcBef>
              <a:defRPr sz="1800">
                <a:solidFill>
                  <a:srgbClr val="000000"/>
                </a:solidFill>
              </a:defRPr>
            </a:pPr>
            <a:r>
              <a:rPr sz="2400">
                <a:solidFill>
                  <a:srgbClr val="4E5B6F"/>
                </a:solidFill>
              </a:rPr>
              <a:t>You must be able to plan, conduct, and evaluate interviews with job candidates</a:t>
            </a:r>
          </a:p>
          <a:p>
            <a:pPr lvl="0">
              <a:lnSpc>
                <a:spcPct val="85000"/>
              </a:lnSpc>
              <a:spcBef>
                <a:spcPts val="300"/>
              </a:spcBef>
              <a:defRPr sz="1800">
                <a:solidFill>
                  <a:srgbClr val="000000"/>
                </a:solidFill>
              </a:defRPr>
            </a:pPr>
            <a:r>
              <a:rPr sz="2400">
                <a:solidFill>
                  <a:srgbClr val="4E5B6F"/>
                </a:solidFill>
              </a:rPr>
              <a:t>Avoid potentially discriminatory questions and judgments</a:t>
            </a:r>
          </a:p>
          <a:p>
            <a:pPr lvl="0">
              <a:lnSpc>
                <a:spcPct val="85000"/>
              </a:lnSpc>
              <a:spcBef>
                <a:spcPts val="300"/>
              </a:spcBef>
              <a:defRPr sz="1800">
                <a:solidFill>
                  <a:srgbClr val="000000"/>
                </a:solidFill>
              </a:defRPr>
            </a:pPr>
            <a:r>
              <a:rPr sz="2400">
                <a:solidFill>
                  <a:srgbClr val="4E5B6F"/>
                </a:solidFill>
              </a:rPr>
              <a:t>Call Human Resources if any questions or to ask for help</a:t>
            </a:r>
          </a:p>
        </p:txBody>
      </p:sp>
      <p:sp>
        <p:nvSpPr>
          <p:cNvPr id="244" name="Shape 244"/>
          <p:cNvSpPr>
            <a:spLocks noGrp="1"/>
          </p:cNvSpPr>
          <p:nvPr>
            <p:ph type="title" idx="4294967295"/>
          </p:nvPr>
        </p:nvSpPr>
        <p:spPr>
          <a:xfrm>
            <a:off x="457200" y="338137"/>
            <a:ext cx="8229600" cy="1252538"/>
          </a:xfrm>
          <a:prstGeom prst="rect">
            <a:avLst/>
          </a:prstGeom>
        </p:spPr>
        <p:txBody>
          <a:bodyPr lIns="0" tIns="0" rIns="0" bIns="0">
            <a:normAutofit/>
          </a:bodyPr>
          <a:lstStyle/>
          <a:p>
            <a:pPr lvl="0">
              <a:defRPr sz="1800">
                <a:solidFill>
                  <a:srgbClr val="000000"/>
                </a:solidFill>
              </a:defRPr>
            </a:pPr>
            <a:r>
              <a:rPr sz="4400">
                <a:solidFill>
                  <a:srgbClr val="FFFFFF"/>
                </a:solidFill>
              </a:rPr>
              <a:t>Key Points to Remember</a:t>
            </a:r>
          </a:p>
        </p:txBody>
      </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Shape 248"/>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000">
                <a:solidFill>
                  <a:srgbClr val="4E5B6F"/>
                </a:solidFill>
              </a:rPr>
              <a:t>31</a:t>
            </a:fld>
            <a:endParaRPr sz="1000">
              <a:solidFill>
                <a:srgbClr val="4E5B6F"/>
              </a:solidFill>
            </a:endParaRPr>
          </a:p>
        </p:txBody>
      </p:sp>
      <p:sp>
        <p:nvSpPr>
          <p:cNvPr id="249" name="Shape 249"/>
          <p:cNvSpPr/>
          <p:nvPr/>
        </p:nvSpPr>
        <p:spPr>
          <a:xfrm>
            <a:off x="1115616" y="2564904"/>
            <a:ext cx="7544648" cy="3608680"/>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marL="240631" lvl="0" indent="-240631">
              <a:spcBef>
                <a:spcPts val="500"/>
              </a:spcBef>
              <a:buSzPct val="100000"/>
              <a:buChar char="•"/>
              <a:defRPr sz="1800"/>
            </a:pPr>
            <a:endParaRPr sz="2400" dirty="0">
              <a:solidFill>
                <a:srgbClr val="4E5B6F"/>
              </a:solidFill>
            </a:endParaRPr>
          </a:p>
          <a:p>
            <a:pPr marL="240631" lvl="0" indent="-240631">
              <a:spcBef>
                <a:spcPts val="500"/>
              </a:spcBef>
              <a:buSzPct val="100000"/>
              <a:buChar char="•"/>
              <a:defRPr sz="1800"/>
            </a:pPr>
            <a:r>
              <a:rPr sz="2400" dirty="0">
                <a:solidFill>
                  <a:schemeClr val="tx1">
                    <a:lumMod val="85000"/>
                    <a:lumOff val="15000"/>
                  </a:schemeClr>
                </a:solidFill>
              </a:rPr>
              <a:t>Flexible Schedules! The potential candidate need realize that things are hectic for garden centers during April-July. The more open their schedule is the more hours are available. </a:t>
            </a:r>
          </a:p>
          <a:p>
            <a:pPr marL="240631" lvl="0" indent="-240631">
              <a:spcBef>
                <a:spcPts val="500"/>
              </a:spcBef>
              <a:buSzPct val="100000"/>
              <a:buChar char="•"/>
              <a:defRPr sz="1800"/>
            </a:pPr>
            <a:r>
              <a:rPr sz="2400" dirty="0">
                <a:solidFill>
                  <a:schemeClr val="tx1">
                    <a:lumMod val="85000"/>
                    <a:lumOff val="15000"/>
                  </a:schemeClr>
                </a:solidFill>
              </a:rPr>
              <a:t>Must have valid transportation</a:t>
            </a:r>
            <a:r>
              <a:rPr sz="2400" dirty="0" smtClean="0">
                <a:solidFill>
                  <a:schemeClr val="tx1">
                    <a:lumMod val="85000"/>
                    <a:lumOff val="15000"/>
                  </a:schemeClr>
                </a:solidFill>
              </a:rPr>
              <a:t>.</a:t>
            </a:r>
            <a:r>
              <a:rPr lang="en-CA" sz="2400" dirty="0" smtClean="0">
                <a:solidFill>
                  <a:schemeClr val="tx1">
                    <a:lumMod val="85000"/>
                    <a:lumOff val="15000"/>
                  </a:schemeClr>
                </a:solidFill>
              </a:rPr>
              <a:t>  Only okay to ask about vehicle</a:t>
            </a:r>
            <a:r>
              <a:rPr sz="2400" dirty="0" smtClean="0">
                <a:solidFill>
                  <a:schemeClr val="tx1">
                    <a:lumMod val="85000"/>
                    <a:lumOff val="15000"/>
                  </a:schemeClr>
                </a:solidFill>
              </a:rPr>
              <a:t>  if travel</a:t>
            </a:r>
            <a:r>
              <a:rPr lang="en-CA" sz="2400" dirty="0" smtClean="0">
                <a:solidFill>
                  <a:schemeClr val="tx1">
                    <a:lumMod val="85000"/>
                    <a:lumOff val="15000"/>
                  </a:schemeClr>
                </a:solidFill>
              </a:rPr>
              <a:t> </a:t>
            </a:r>
            <a:r>
              <a:rPr sz="2400" dirty="0" smtClean="0">
                <a:solidFill>
                  <a:schemeClr val="tx1">
                    <a:lumMod val="85000"/>
                    <a:lumOff val="15000"/>
                  </a:schemeClr>
                </a:solidFill>
              </a:rPr>
              <a:t>between </a:t>
            </a:r>
            <a:r>
              <a:rPr sz="2400" dirty="0">
                <a:solidFill>
                  <a:schemeClr val="tx1">
                    <a:lumMod val="85000"/>
                    <a:lumOff val="15000"/>
                  </a:schemeClr>
                </a:solidFill>
              </a:rPr>
              <a:t>stores is required. </a:t>
            </a:r>
          </a:p>
          <a:p>
            <a:pPr marL="240631" lvl="0" indent="-240631">
              <a:spcBef>
                <a:spcPts val="500"/>
              </a:spcBef>
              <a:buSzPct val="100000"/>
              <a:buChar char="•"/>
              <a:defRPr sz="1800"/>
            </a:pPr>
            <a:r>
              <a:rPr sz="2400" dirty="0">
                <a:solidFill>
                  <a:schemeClr val="tx1">
                    <a:lumMod val="85000"/>
                    <a:lumOff val="15000"/>
                  </a:schemeClr>
                </a:solidFill>
              </a:rPr>
              <a:t>Candidates with customer service, previous retail experience or floral experience are the best fit.</a:t>
            </a:r>
          </a:p>
        </p:txBody>
      </p:sp>
      <p:sp>
        <p:nvSpPr>
          <p:cNvPr id="250" name="Shape 250"/>
          <p:cNvSpPr/>
          <p:nvPr/>
        </p:nvSpPr>
        <p:spPr>
          <a:xfrm>
            <a:off x="467544" y="644493"/>
            <a:ext cx="8307721" cy="723275"/>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marL="240631" indent="-240631">
              <a:spcBef>
                <a:spcPts val="500"/>
              </a:spcBef>
              <a:buSzPct val="100000"/>
              <a:buChar char="•"/>
              <a:defRPr sz="4100">
                <a:solidFill>
                  <a:srgbClr val="FFFFFF"/>
                </a:solidFill>
              </a:defRPr>
            </a:lvl1pPr>
          </a:lstStyle>
          <a:p>
            <a:pPr marL="0" lvl="0" indent="0" algn="ctr">
              <a:buNone/>
              <a:defRPr sz="1800">
                <a:solidFill>
                  <a:srgbClr val="000000"/>
                </a:solidFill>
              </a:defRPr>
            </a:pPr>
            <a:r>
              <a:rPr sz="4100" dirty="0">
                <a:solidFill>
                  <a:srgbClr val="FFFFFF"/>
                </a:solidFill>
              </a:rPr>
              <a:t>TIPS FOR HIRING THE IDEAL PERSON</a:t>
            </a:r>
          </a:p>
        </p:txBody>
      </p:sp>
    </p:spTree>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 name="Shape 252"/>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000">
                <a:solidFill>
                  <a:srgbClr val="4E5B6F"/>
                </a:solidFill>
              </a:rPr>
              <a:t>32</a:t>
            </a:fld>
            <a:endParaRPr sz="1000">
              <a:solidFill>
                <a:srgbClr val="4E5B6F"/>
              </a:solidFill>
            </a:endParaRPr>
          </a:p>
        </p:txBody>
      </p:sp>
      <p:sp>
        <p:nvSpPr>
          <p:cNvPr id="253" name="Shape 253"/>
          <p:cNvSpPr/>
          <p:nvPr/>
        </p:nvSpPr>
        <p:spPr>
          <a:xfrm>
            <a:off x="224881" y="2420888"/>
            <a:ext cx="8784976" cy="3600986"/>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lvl="0">
              <a:defRPr sz="1800"/>
            </a:pPr>
            <a:endParaRPr sz="2400" dirty="0"/>
          </a:p>
          <a:p>
            <a:pPr marL="342900" lvl="0" indent="-342900">
              <a:buFont typeface="Arial" panose="020B0604020202020204" pitchFamily="34" charset="0"/>
              <a:buChar char="•"/>
              <a:defRPr sz="1800"/>
            </a:pPr>
            <a:r>
              <a:rPr sz="2000" dirty="0"/>
              <a:t>Keep in mind that the job is of physical nature, make sure this is very clear in the job interview. </a:t>
            </a:r>
          </a:p>
          <a:p>
            <a:pPr lvl="0">
              <a:defRPr sz="1800"/>
            </a:pPr>
            <a:endParaRPr lang="en-CA" sz="2000" dirty="0" smtClean="0"/>
          </a:p>
          <a:p>
            <a:pPr marL="342900" lvl="0" indent="-342900">
              <a:buFont typeface="Arial" panose="020B0604020202020204" pitchFamily="34" charset="0"/>
              <a:buChar char="•"/>
              <a:defRPr sz="1800"/>
            </a:pPr>
            <a:r>
              <a:rPr lang="en-CA" sz="2000" dirty="0" smtClean="0"/>
              <a:t>Be sure to clearly outline schedule expectations. </a:t>
            </a:r>
          </a:p>
          <a:p>
            <a:pPr lvl="0">
              <a:defRPr sz="1800"/>
            </a:pPr>
            <a:endParaRPr sz="2000" dirty="0"/>
          </a:p>
          <a:p>
            <a:pPr marL="342900" lvl="0" indent="-342900">
              <a:buFont typeface="Arial" panose="020B0604020202020204" pitchFamily="34" charset="0"/>
              <a:buChar char="•"/>
              <a:defRPr sz="1800"/>
            </a:pPr>
            <a:r>
              <a:rPr sz="2000" dirty="0"/>
              <a:t>Clarify that regular communication is necessary for the job.  Access to email and/or phone are great ways to be successful in these positions! </a:t>
            </a:r>
            <a:endParaRPr lang="en-CA" sz="2000" dirty="0" smtClean="0"/>
          </a:p>
          <a:p>
            <a:pPr marL="342900" lvl="0" indent="-342900">
              <a:buFont typeface="Arial" panose="020B0604020202020204" pitchFamily="34" charset="0"/>
              <a:buChar char="•"/>
              <a:defRPr sz="1800"/>
            </a:pPr>
            <a:endParaRPr lang="en-CA" sz="2000" dirty="0"/>
          </a:p>
          <a:p>
            <a:pPr marL="342900" lvl="0" indent="-342900">
              <a:buFont typeface="Arial" panose="020B0604020202020204" pitchFamily="34" charset="0"/>
              <a:buChar char="•"/>
              <a:defRPr sz="1800"/>
            </a:pPr>
            <a:r>
              <a:rPr lang="en-CA" sz="2000" dirty="0" smtClean="0"/>
              <a:t>Don’t leave anything “hidden” .  No Surprises = A Happy Hire!</a:t>
            </a:r>
            <a:endParaRPr sz="2000" dirty="0"/>
          </a:p>
          <a:p>
            <a:pPr lvl="0">
              <a:defRPr sz="1800"/>
            </a:pPr>
            <a:endParaRPr sz="2400" dirty="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000">
                <a:solidFill>
                  <a:srgbClr val="4E5B6F"/>
                </a:solidFill>
              </a:rPr>
              <a:t>4</a:t>
            </a:fld>
            <a:endParaRPr sz="1000">
              <a:solidFill>
                <a:srgbClr val="4E5B6F"/>
              </a:solidFill>
            </a:endParaRPr>
          </a:p>
        </p:txBody>
      </p:sp>
      <p:sp>
        <p:nvSpPr>
          <p:cNvPr id="117" name="Shape 117"/>
          <p:cNvSpPr/>
          <p:nvPr/>
        </p:nvSpPr>
        <p:spPr>
          <a:xfrm>
            <a:off x="1913155" y="624486"/>
            <a:ext cx="5435109" cy="7391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lvl="0">
              <a:defRPr sz="1800"/>
            </a:pPr>
            <a:r>
              <a:rPr sz="4400" dirty="0">
                <a:solidFill>
                  <a:srgbClr val="FFFFFF"/>
                </a:solidFill>
              </a:rPr>
              <a:t>Recruitment</a:t>
            </a:r>
            <a:r>
              <a:rPr sz="4300" dirty="0">
                <a:solidFill>
                  <a:srgbClr val="FFFFFF"/>
                </a:solidFill>
              </a:rPr>
              <a:t> </a:t>
            </a:r>
            <a:r>
              <a:rPr sz="4400" dirty="0">
                <a:solidFill>
                  <a:srgbClr val="FFFFFF"/>
                </a:solidFill>
              </a:rPr>
              <a:t>Strategy</a:t>
            </a:r>
          </a:p>
        </p:txBody>
      </p:sp>
      <p:sp>
        <p:nvSpPr>
          <p:cNvPr id="118" name="Shape 118"/>
          <p:cNvSpPr/>
          <p:nvPr/>
        </p:nvSpPr>
        <p:spPr>
          <a:xfrm>
            <a:off x="582737" y="2852936"/>
            <a:ext cx="8095943" cy="2308324"/>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marL="260684" lvl="0" indent="-260684">
              <a:buSzPct val="100000"/>
              <a:buChar char="•"/>
              <a:defRPr sz="1800"/>
            </a:pPr>
            <a:r>
              <a:rPr dirty="0"/>
              <a:t>Use the Recruitment Strategy provided to begin planning how you are going to hire the positions needed. </a:t>
            </a:r>
          </a:p>
          <a:p>
            <a:pPr marL="260684" lvl="0" indent="-260684">
              <a:buSzPct val="100000"/>
              <a:buChar char="•"/>
              <a:defRPr sz="1800"/>
            </a:pPr>
            <a:r>
              <a:rPr dirty="0"/>
              <a:t>Use the provided updated Merchandising Posting</a:t>
            </a:r>
          </a:p>
          <a:p>
            <a:pPr marL="260684" lvl="0" indent="-260684">
              <a:buSzPct val="100000"/>
              <a:buChar char="•"/>
              <a:defRPr sz="1800"/>
            </a:pPr>
            <a:r>
              <a:rPr dirty="0"/>
              <a:t>If you know of a local source such as an Employment Centre or Job Board please send it to Human Resources so it can be added to the data base. </a:t>
            </a:r>
          </a:p>
          <a:p>
            <a:pPr marL="260684" lvl="0" indent="-260684">
              <a:buSzPct val="100000"/>
              <a:buChar char="•"/>
              <a:defRPr sz="1800"/>
            </a:pPr>
            <a:r>
              <a:rPr dirty="0"/>
              <a:t>Review new Indeed posting guidelines</a:t>
            </a:r>
          </a:p>
          <a:p>
            <a:pPr marL="260684" lvl="0" indent="-260684">
              <a:buSzPct val="100000"/>
              <a:buChar char="•"/>
              <a:defRPr sz="1800"/>
            </a:pPr>
            <a:r>
              <a:rPr dirty="0"/>
              <a:t>Use your Jeffery’s email address for all contact. </a:t>
            </a:r>
          </a:p>
          <a:p>
            <a:pPr marL="260684" lvl="0" indent="-260684">
              <a:buSzPct val="100000"/>
              <a:buChar char="•"/>
              <a:defRPr sz="1800"/>
            </a:pPr>
            <a:r>
              <a:rPr dirty="0"/>
              <a:t>Contact HR for assistance as needed  </a:t>
            </a: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Shape 120"/>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000">
                <a:solidFill>
                  <a:srgbClr val="4E5B6F"/>
                </a:solidFill>
              </a:rPr>
              <a:t>5</a:t>
            </a:fld>
            <a:endParaRPr sz="1000">
              <a:solidFill>
                <a:srgbClr val="4E5B6F"/>
              </a:solidFill>
            </a:endParaRPr>
          </a:p>
        </p:txBody>
      </p:sp>
      <p:sp>
        <p:nvSpPr>
          <p:cNvPr id="121" name="Shape 121"/>
          <p:cNvSpPr/>
          <p:nvPr/>
        </p:nvSpPr>
        <p:spPr>
          <a:xfrm>
            <a:off x="467544" y="2931387"/>
            <a:ext cx="8525109" cy="3139321"/>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lvl="0">
              <a:defRPr sz="1800"/>
            </a:pPr>
            <a:r>
              <a:rPr dirty="0"/>
              <a:t>Supervisors will be responsible for posting and maintaining job ads in order to have a constant flow of resumes on hand in case of a need to </a:t>
            </a:r>
            <a:r>
              <a:rPr dirty="0" smtClean="0"/>
              <a:t>hire</a:t>
            </a:r>
            <a:endParaRPr lang="en-CA" dirty="0" smtClean="0"/>
          </a:p>
          <a:p>
            <a:pPr lvl="0">
              <a:defRPr sz="1800"/>
            </a:pPr>
            <a:endParaRPr dirty="0"/>
          </a:p>
          <a:p>
            <a:pPr lvl="0">
              <a:defRPr sz="1800"/>
            </a:pPr>
            <a:r>
              <a:rPr dirty="0"/>
              <a:t>Some excellent free websites to post jobs include;</a:t>
            </a:r>
          </a:p>
          <a:p>
            <a:pPr marL="200526" lvl="0" indent="-200526">
              <a:buSzPct val="100000"/>
              <a:buChar char="•"/>
              <a:defRPr sz="1800"/>
            </a:pPr>
            <a:endParaRPr dirty="0"/>
          </a:p>
          <a:p>
            <a:pPr marL="200526" lvl="0" indent="-200526">
              <a:buSzPct val="100000"/>
              <a:buChar char="•"/>
              <a:defRPr sz="1800"/>
            </a:pPr>
            <a:r>
              <a:rPr dirty="0"/>
              <a:t>Government of Canada Job bank </a:t>
            </a:r>
          </a:p>
          <a:p>
            <a:pPr marL="200526" lvl="0" indent="-200526">
              <a:buSzPct val="100000"/>
              <a:buChar char="•"/>
              <a:defRPr sz="1800"/>
            </a:pPr>
            <a:r>
              <a:rPr dirty="0"/>
              <a:t>http://www.servicecanada.gc.ca/eng/sc/jobs/jobbank.shtml</a:t>
            </a:r>
          </a:p>
          <a:p>
            <a:pPr marL="200526" lvl="0" indent="-200526">
              <a:buSzPct val="100000"/>
              <a:buChar char="•"/>
              <a:defRPr sz="1800"/>
            </a:pPr>
            <a:endParaRPr dirty="0"/>
          </a:p>
          <a:p>
            <a:pPr marL="200526" lvl="0" indent="-200526">
              <a:buSzPct val="100000"/>
              <a:buChar char="•"/>
              <a:defRPr sz="1800"/>
            </a:pPr>
            <a:r>
              <a:rPr dirty="0" err="1"/>
              <a:t>Kijiji</a:t>
            </a:r>
            <a:endParaRPr dirty="0"/>
          </a:p>
          <a:p>
            <a:pPr marL="200526" lvl="0" indent="-200526">
              <a:buSzPct val="100000"/>
              <a:buChar char="•"/>
              <a:defRPr sz="1800"/>
            </a:pPr>
            <a:r>
              <a:rPr dirty="0"/>
              <a:t>www.kijiji.ca</a:t>
            </a:r>
          </a:p>
          <a:p>
            <a:pPr marL="200526" lvl="0" indent="-200526">
              <a:buSzPct val="100000"/>
              <a:buChar char="•"/>
              <a:defRPr sz="1800"/>
            </a:pPr>
            <a:r>
              <a:rPr dirty="0"/>
              <a:t>** create user and login account in order to review/edit/delete job postings</a:t>
            </a:r>
          </a:p>
        </p:txBody>
      </p:sp>
      <p:sp>
        <p:nvSpPr>
          <p:cNvPr id="3" name="Rectangle 2"/>
          <p:cNvSpPr/>
          <p:nvPr/>
        </p:nvSpPr>
        <p:spPr>
          <a:xfrm>
            <a:off x="1907704" y="611061"/>
            <a:ext cx="5309467" cy="769441"/>
          </a:xfrm>
          <a:prstGeom prst="rect">
            <a:avLst/>
          </a:prstGeom>
        </p:spPr>
        <p:txBody>
          <a:bodyPr wrap="none">
            <a:spAutoFit/>
          </a:bodyPr>
          <a:lstStyle/>
          <a:p>
            <a:pPr lvl="0">
              <a:defRPr sz="1800"/>
            </a:pPr>
            <a:r>
              <a:rPr lang="en-CA" sz="4400" dirty="0">
                <a:solidFill>
                  <a:srgbClr val="FFFFFF"/>
                </a:solidFill>
              </a:rPr>
              <a:t>Recruitment Strategy</a:t>
            </a:r>
            <a:endParaRPr lang="en-CA" sz="4400" dirty="0">
              <a:solidFill>
                <a:srgbClr val="FFFFFF"/>
              </a:solidFill>
            </a:endParaRP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Shape 123"/>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000">
                <a:solidFill>
                  <a:srgbClr val="4E5B6F"/>
                </a:solidFill>
              </a:rPr>
              <a:t>6</a:t>
            </a:fld>
            <a:endParaRPr sz="1000">
              <a:solidFill>
                <a:srgbClr val="4E5B6F"/>
              </a:solidFill>
            </a:endParaRPr>
          </a:p>
        </p:txBody>
      </p:sp>
      <p:sp>
        <p:nvSpPr>
          <p:cNvPr id="124" name="Shape 124"/>
          <p:cNvSpPr/>
          <p:nvPr/>
        </p:nvSpPr>
        <p:spPr>
          <a:xfrm>
            <a:off x="179512" y="2708920"/>
            <a:ext cx="8568952" cy="2287806"/>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lvl="0">
              <a:spcBef>
                <a:spcPts val="500"/>
              </a:spcBef>
              <a:defRPr sz="1800"/>
            </a:pPr>
            <a:endParaRPr dirty="0"/>
          </a:p>
          <a:p>
            <a:pPr marL="240631" lvl="0" indent="-240631">
              <a:spcBef>
                <a:spcPts val="500"/>
              </a:spcBef>
              <a:buSzPct val="100000"/>
              <a:buChar char="•"/>
              <a:defRPr sz="1800"/>
            </a:pPr>
            <a:r>
              <a:rPr dirty="0"/>
              <a:t>Easter shipping will begin next week 1-2 racks per store and increasing in size every week after</a:t>
            </a:r>
          </a:p>
          <a:p>
            <a:pPr marL="240631" lvl="0" indent="-240631">
              <a:spcBef>
                <a:spcPts val="500"/>
              </a:spcBef>
              <a:buSzPct val="100000"/>
              <a:buChar char="•"/>
              <a:defRPr sz="1800"/>
            </a:pPr>
            <a:r>
              <a:rPr dirty="0"/>
              <a:t>Since supervisors will be working in the stores at this time along with overseeing setup-April will be a good time to arrange for interviews with potential reps at a store </a:t>
            </a:r>
          </a:p>
          <a:p>
            <a:pPr marL="240631" lvl="0" indent="-240631">
              <a:spcBef>
                <a:spcPts val="500"/>
              </a:spcBef>
              <a:buSzPct val="100000"/>
              <a:buChar char="•"/>
              <a:defRPr sz="1800"/>
            </a:pPr>
            <a:r>
              <a:rPr dirty="0"/>
              <a:t>Every store should have 1 dedicated rep hired and busier stores should have 2 reps </a:t>
            </a:r>
          </a:p>
          <a:p>
            <a:pPr marL="240631" lvl="0" indent="-240631">
              <a:spcBef>
                <a:spcPts val="500"/>
              </a:spcBef>
              <a:buSzPct val="100000"/>
              <a:buChar char="•"/>
              <a:defRPr sz="1800"/>
            </a:pPr>
            <a:r>
              <a:rPr dirty="0"/>
              <a:t>1 ‘Floater’ rep should be considered by each supervisor especially during May.  </a:t>
            </a:r>
          </a:p>
        </p:txBody>
      </p:sp>
      <p:sp>
        <p:nvSpPr>
          <p:cNvPr id="4" name="Rectangle 3"/>
          <p:cNvSpPr/>
          <p:nvPr/>
        </p:nvSpPr>
        <p:spPr>
          <a:xfrm>
            <a:off x="1907704" y="611061"/>
            <a:ext cx="5309467" cy="769441"/>
          </a:xfrm>
          <a:prstGeom prst="rect">
            <a:avLst/>
          </a:prstGeom>
        </p:spPr>
        <p:txBody>
          <a:bodyPr wrap="none">
            <a:spAutoFit/>
          </a:bodyPr>
          <a:lstStyle/>
          <a:p>
            <a:pPr lvl="0">
              <a:defRPr sz="1800"/>
            </a:pPr>
            <a:r>
              <a:rPr lang="en-CA" sz="4400" dirty="0">
                <a:solidFill>
                  <a:srgbClr val="FFFFFF"/>
                </a:solidFill>
              </a:rPr>
              <a:t>Recruitment Strategy</a:t>
            </a:r>
            <a:endParaRPr lang="en-CA" sz="4400" dirty="0">
              <a:solidFill>
                <a:srgbClr val="FFFFFF"/>
              </a:solidFill>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000">
                <a:solidFill>
                  <a:srgbClr val="4E5B6F"/>
                </a:solidFill>
              </a:rPr>
              <a:t>7</a:t>
            </a:fld>
            <a:endParaRPr sz="1000">
              <a:solidFill>
                <a:srgbClr val="4E5B6F"/>
              </a:solidFill>
            </a:endParaRPr>
          </a:p>
        </p:txBody>
      </p:sp>
      <p:sp>
        <p:nvSpPr>
          <p:cNvPr id="127" name="Shape 127"/>
          <p:cNvSpPr/>
          <p:nvPr/>
        </p:nvSpPr>
        <p:spPr>
          <a:xfrm>
            <a:off x="309602" y="2492896"/>
            <a:ext cx="8654885" cy="4062651"/>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lvl="0">
              <a:defRPr sz="1800"/>
            </a:pPr>
            <a:r>
              <a:rPr lang="en-CA" sz="2400" dirty="0" smtClean="0"/>
              <a:t>Organize the resumes in your work emails only. Access via Microsoft office 365. </a:t>
            </a:r>
          </a:p>
          <a:p>
            <a:pPr algn="ctr"/>
            <a:r>
              <a:rPr lang="en-CA" u="sng" dirty="0">
                <a:hlinkClick r:id="rId3"/>
              </a:rPr>
              <a:t>Office 365 Login</a:t>
            </a:r>
            <a:endParaRPr lang="en-CA" dirty="0"/>
          </a:p>
          <a:p>
            <a:pPr algn="ctr"/>
            <a:r>
              <a:rPr lang="en-CA" dirty="0"/>
              <a:t>https://login.microsoftonline.com</a:t>
            </a:r>
          </a:p>
          <a:p>
            <a:pPr lvl="0">
              <a:defRPr sz="1800"/>
            </a:pPr>
            <a:endParaRPr lang="en-CA" dirty="0"/>
          </a:p>
          <a:p>
            <a:pPr lvl="0">
              <a:defRPr sz="1800"/>
            </a:pPr>
            <a:endParaRPr sz="2400" dirty="0"/>
          </a:p>
          <a:p>
            <a:pPr lvl="0">
              <a:defRPr sz="1800"/>
            </a:pPr>
            <a:r>
              <a:rPr sz="2400" dirty="0"/>
              <a:t>Select the best resumes to print off.  They will need to be read </a:t>
            </a:r>
            <a:r>
              <a:rPr sz="2400" dirty="0" smtClean="0"/>
              <a:t>through</a:t>
            </a:r>
            <a:r>
              <a:rPr lang="en-CA" sz="2400" dirty="0" smtClean="0"/>
              <a:t>.  </a:t>
            </a:r>
            <a:r>
              <a:rPr lang="en-CA" dirty="0"/>
              <a:t>K</a:t>
            </a:r>
            <a:r>
              <a:rPr sz="2400" dirty="0" err="1" smtClean="0"/>
              <a:t>ey</a:t>
            </a:r>
            <a:r>
              <a:rPr sz="2400" dirty="0" smtClean="0"/>
              <a:t> </a:t>
            </a:r>
            <a:r>
              <a:rPr sz="2400" dirty="0"/>
              <a:t>notes should be written on the front page or highlighted-</a:t>
            </a:r>
          </a:p>
          <a:p>
            <a:pPr lvl="0">
              <a:defRPr sz="1800"/>
            </a:pPr>
            <a:r>
              <a:rPr sz="2400" dirty="0"/>
              <a:t>ex:  Garden center experience  </a:t>
            </a:r>
          </a:p>
          <a:p>
            <a:pPr lvl="0">
              <a:defRPr sz="1800"/>
            </a:pPr>
            <a:r>
              <a:rPr sz="2400" dirty="0"/>
              <a:t>       5 years customer service experience</a:t>
            </a:r>
          </a:p>
        </p:txBody>
      </p:sp>
      <p:sp>
        <p:nvSpPr>
          <p:cNvPr id="4" name="Rectangle 3"/>
          <p:cNvSpPr/>
          <p:nvPr/>
        </p:nvSpPr>
        <p:spPr>
          <a:xfrm>
            <a:off x="1907704" y="611061"/>
            <a:ext cx="5309467" cy="769441"/>
          </a:xfrm>
          <a:prstGeom prst="rect">
            <a:avLst/>
          </a:prstGeom>
        </p:spPr>
        <p:txBody>
          <a:bodyPr wrap="none">
            <a:spAutoFit/>
          </a:bodyPr>
          <a:lstStyle/>
          <a:p>
            <a:pPr lvl="0">
              <a:defRPr sz="1800"/>
            </a:pPr>
            <a:r>
              <a:rPr lang="en-CA" sz="4400" dirty="0">
                <a:solidFill>
                  <a:srgbClr val="FFFFFF"/>
                </a:solidFill>
              </a:rPr>
              <a:t>Recruitment Strategy</a:t>
            </a:r>
            <a:endParaRPr lang="en-CA" sz="4400" dirty="0">
              <a:solidFill>
                <a:srgbClr val="FFFFFF"/>
              </a:solidFill>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Shape 129"/>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000">
                <a:solidFill>
                  <a:srgbClr val="4E5B6F"/>
                </a:solidFill>
              </a:rPr>
              <a:t>8</a:t>
            </a:fld>
            <a:endParaRPr sz="1000">
              <a:solidFill>
                <a:srgbClr val="4E5B6F"/>
              </a:solidFill>
            </a:endParaRPr>
          </a:p>
        </p:txBody>
      </p:sp>
      <p:sp>
        <p:nvSpPr>
          <p:cNvPr id="130" name="Shape 130"/>
          <p:cNvSpPr/>
          <p:nvPr/>
        </p:nvSpPr>
        <p:spPr>
          <a:xfrm>
            <a:off x="467544" y="2852936"/>
            <a:ext cx="7904688" cy="3198311"/>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marL="342900" lvl="0" indent="-342900">
              <a:spcBef>
                <a:spcPts val="700"/>
              </a:spcBef>
              <a:buSzPct val="100000"/>
              <a:buFont typeface="Arial"/>
              <a:buChar char="•"/>
              <a:defRPr sz="1800"/>
            </a:pPr>
            <a:r>
              <a:rPr sz="2800" dirty="0">
                <a:latin typeface="Calibri"/>
                <a:ea typeface="Calibri"/>
                <a:cs typeface="Calibri"/>
                <a:sym typeface="Calibri"/>
              </a:rPr>
              <a:t>New reps in your area should be trained and ready to begin working by the last week of April.  We will have to pay attention to the weather week by week and amount planned to ship from Niki in the office</a:t>
            </a:r>
          </a:p>
          <a:p>
            <a:pPr marL="342900" lvl="0" indent="-342900">
              <a:spcBef>
                <a:spcPts val="700"/>
              </a:spcBef>
              <a:buSzPct val="100000"/>
              <a:buFont typeface="Arial"/>
              <a:buChar char="•"/>
              <a:defRPr sz="1800"/>
            </a:pPr>
            <a:r>
              <a:rPr sz="2800" dirty="0">
                <a:latin typeface="Calibri"/>
                <a:ea typeface="Calibri"/>
                <a:cs typeface="Calibri"/>
                <a:sym typeface="Calibri"/>
              </a:rPr>
              <a:t>Pansy product may also begin shipping second/third week of April-</a:t>
            </a:r>
            <a:r>
              <a:rPr sz="2800" b="1" dirty="0">
                <a:latin typeface="Calibri"/>
                <a:ea typeface="Calibri"/>
                <a:cs typeface="Calibri"/>
                <a:sym typeface="Calibri"/>
              </a:rPr>
              <a:t>depending on weather!</a:t>
            </a:r>
          </a:p>
        </p:txBody>
      </p:sp>
      <p:sp>
        <p:nvSpPr>
          <p:cNvPr id="2" name="Rectangle 1"/>
          <p:cNvSpPr/>
          <p:nvPr/>
        </p:nvSpPr>
        <p:spPr>
          <a:xfrm>
            <a:off x="1909170" y="476672"/>
            <a:ext cx="5309467" cy="769441"/>
          </a:xfrm>
          <a:prstGeom prst="rect">
            <a:avLst/>
          </a:prstGeom>
        </p:spPr>
        <p:txBody>
          <a:bodyPr wrap="none">
            <a:spAutoFit/>
          </a:bodyPr>
          <a:lstStyle/>
          <a:p>
            <a:pPr lvl="0">
              <a:defRPr sz="1800"/>
            </a:pPr>
            <a:r>
              <a:rPr lang="en-CA" sz="4400" dirty="0">
                <a:solidFill>
                  <a:srgbClr val="FFFFFF"/>
                </a:solidFill>
              </a:rPr>
              <a:t>Recruitment Strategy</a:t>
            </a:r>
            <a:endParaRPr lang="en-CA" sz="4400" dirty="0">
              <a:solidFill>
                <a:srgbClr val="FFFFFF"/>
              </a:solidFill>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Shape 132"/>
          <p:cNvSpPr>
            <a:spLocks noGrp="1"/>
          </p:cNvSpPr>
          <p:nvPr>
            <p:ph type="body" idx="4294967295"/>
          </p:nvPr>
        </p:nvSpPr>
        <p:spPr>
          <a:xfrm>
            <a:off x="871537" y="2674937"/>
            <a:ext cx="7408863" cy="3451226"/>
          </a:xfrm>
          <a:prstGeom prst="rect">
            <a:avLst/>
          </a:prstGeom>
        </p:spPr>
        <p:txBody>
          <a:bodyPr lIns="0" tIns="0" rIns="0" bIns="0">
            <a:normAutofit/>
          </a:bodyPr>
          <a:lstStyle/>
          <a:p>
            <a:pPr lvl="0">
              <a:buSzTx/>
              <a:buNone/>
              <a:defRPr sz="1800">
                <a:solidFill>
                  <a:srgbClr val="000000"/>
                </a:solidFill>
              </a:defRPr>
            </a:pPr>
            <a:r>
              <a:rPr sz="2400" dirty="0">
                <a:solidFill>
                  <a:schemeClr val="tx1"/>
                </a:solidFill>
              </a:rPr>
              <a:t>Interviews:</a:t>
            </a:r>
          </a:p>
          <a:p>
            <a:pPr lvl="0">
              <a:defRPr sz="1800">
                <a:solidFill>
                  <a:srgbClr val="000000"/>
                </a:solidFill>
              </a:defRPr>
            </a:pPr>
            <a:r>
              <a:rPr sz="2400" dirty="0">
                <a:solidFill>
                  <a:schemeClr val="tx1"/>
                </a:solidFill>
              </a:rPr>
              <a:t>Give you an opportunity to meet job candidates face-to-face</a:t>
            </a:r>
          </a:p>
          <a:p>
            <a:pPr lvl="0">
              <a:defRPr sz="1800">
                <a:solidFill>
                  <a:srgbClr val="000000"/>
                </a:solidFill>
              </a:defRPr>
            </a:pPr>
            <a:r>
              <a:rPr sz="2400" dirty="0">
                <a:solidFill>
                  <a:schemeClr val="tx1"/>
                </a:solidFill>
              </a:rPr>
              <a:t>Help you to assess a candidate’s strengths, weaknesses, and suitability for the job</a:t>
            </a:r>
          </a:p>
          <a:p>
            <a:pPr lvl="0">
              <a:defRPr sz="1800">
                <a:solidFill>
                  <a:srgbClr val="000000"/>
                </a:solidFill>
              </a:defRPr>
            </a:pPr>
            <a:r>
              <a:rPr sz="2400" dirty="0">
                <a:solidFill>
                  <a:schemeClr val="tx1"/>
                </a:solidFill>
              </a:rPr>
              <a:t>Provide you with the information you need for making the best hiring decisions</a:t>
            </a:r>
          </a:p>
        </p:txBody>
      </p:sp>
      <p:sp>
        <p:nvSpPr>
          <p:cNvPr id="133" name="Shape 133"/>
          <p:cNvSpPr>
            <a:spLocks noGrp="1"/>
          </p:cNvSpPr>
          <p:nvPr>
            <p:ph type="title" idx="4294967295"/>
          </p:nvPr>
        </p:nvSpPr>
        <p:spPr>
          <a:xfrm>
            <a:off x="457200" y="338137"/>
            <a:ext cx="8229600" cy="1252538"/>
          </a:xfrm>
          <a:prstGeom prst="rect">
            <a:avLst/>
          </a:prstGeom>
        </p:spPr>
        <p:txBody>
          <a:bodyPr lIns="0" tIns="0" rIns="0" bIns="0">
            <a:normAutofit/>
          </a:bodyPr>
          <a:lstStyle>
            <a:lvl1pPr>
              <a:defRPr sz="4000"/>
            </a:lvl1pPr>
          </a:lstStyle>
          <a:p>
            <a:pPr lvl="0">
              <a:defRPr sz="1800">
                <a:solidFill>
                  <a:srgbClr val="000000"/>
                </a:solidFill>
              </a:defRPr>
            </a:pPr>
            <a:r>
              <a:rPr sz="4000">
                <a:solidFill>
                  <a:srgbClr val="FFFFFF"/>
                </a:solidFill>
              </a:rPr>
              <a:t>Why Interviews Are Important</a:t>
            </a: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7FD13B"/>
      </a:accent1>
      <a:accent2>
        <a:srgbClr val="EA157A"/>
      </a:accent2>
      <a:accent3>
        <a:srgbClr val="8F8F8F"/>
      </a:accent3>
      <a:accent4>
        <a:srgbClr val="707070"/>
      </a:accent4>
      <a:accent5>
        <a:srgbClr val="BFE3AF"/>
      </a:accent5>
      <a:accent6>
        <a:srgbClr val="D4136F"/>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7FD13B"/>
          </a:solidFill>
          <a:prstDash val="solid"/>
          <a:bevel/>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Candara"/>
            <a:ea typeface="Candara"/>
            <a:cs typeface="Candara"/>
            <a:sym typeface="Candar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7FD13B"/>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Candara"/>
            <a:ea typeface="Candara"/>
            <a:cs typeface="Candara"/>
            <a:sym typeface="Candar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7FD13B"/>
      </a:accent1>
      <a:accent2>
        <a:srgbClr val="EA157A"/>
      </a:accent2>
      <a:accent3>
        <a:srgbClr val="8F8F8F"/>
      </a:accent3>
      <a:accent4>
        <a:srgbClr val="707070"/>
      </a:accent4>
      <a:accent5>
        <a:srgbClr val="BFE3AF"/>
      </a:accent5>
      <a:accent6>
        <a:srgbClr val="D4136F"/>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7FD13B"/>
          </a:solidFill>
          <a:prstDash val="solid"/>
          <a:bevel/>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Candara"/>
            <a:ea typeface="Candara"/>
            <a:cs typeface="Candara"/>
            <a:sym typeface="Candar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7FD13B"/>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Candara"/>
            <a:ea typeface="Candara"/>
            <a:cs typeface="Candara"/>
            <a:sym typeface="Candar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63</TotalTime>
  <Words>4222</Words>
  <Application>Microsoft Office PowerPoint</Application>
  <PresentationFormat>On-screen Show (4:3)</PresentationFormat>
  <Paragraphs>320</Paragraphs>
  <Slides>32</Slides>
  <Notes>32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Default</vt:lpstr>
      <vt:lpstr>Interviewing &amp; Hiring Skills  For Supervisors</vt:lpstr>
      <vt:lpstr>Session Objectives</vt:lpstr>
      <vt:lpstr>Session Outline</vt:lpstr>
      <vt:lpstr>PowerPoint Presentation</vt:lpstr>
      <vt:lpstr>PowerPoint Presentation</vt:lpstr>
      <vt:lpstr>PowerPoint Presentation</vt:lpstr>
      <vt:lpstr>PowerPoint Presentation</vt:lpstr>
      <vt:lpstr>PowerPoint Presentation</vt:lpstr>
      <vt:lpstr>Why Interviews Are Important</vt:lpstr>
      <vt:lpstr>Interview Goals</vt:lpstr>
      <vt:lpstr>Legal and Policy Issues</vt:lpstr>
      <vt:lpstr>PowerPoint Presentation</vt:lpstr>
      <vt:lpstr>Interviews Steps</vt:lpstr>
      <vt:lpstr>Plan Your Strategy</vt:lpstr>
      <vt:lpstr>Plan Your Strategy (cont.)</vt:lpstr>
      <vt:lpstr>PowerPoint Presentation</vt:lpstr>
      <vt:lpstr>PowerPoint Presentation</vt:lpstr>
      <vt:lpstr>Interview Questions</vt:lpstr>
      <vt:lpstr>Conduct the Interview</vt:lpstr>
      <vt:lpstr>Conduct the Interview (cont.)</vt:lpstr>
      <vt:lpstr>Silences </vt:lpstr>
      <vt:lpstr>80/20 Rule </vt:lpstr>
      <vt:lpstr>Interviewing Don’ts</vt:lpstr>
      <vt:lpstr>Questions to Avoid</vt:lpstr>
      <vt:lpstr>Questions to Avoid (cont.)</vt:lpstr>
      <vt:lpstr>Follow Up Questions </vt:lpstr>
      <vt:lpstr>Consistency in Questioning </vt:lpstr>
      <vt:lpstr>Conclude the Interview</vt:lpstr>
      <vt:lpstr>Review Your Notes</vt:lpstr>
      <vt:lpstr>Key Points to Remember</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Interviewing &amp; Hiring Skills  For Supervisors</dc:title>
  <dc:creator>Allison Beekhuis</dc:creator>
  <cp:lastModifiedBy>Allison Beekhuis</cp:lastModifiedBy>
  <cp:revision>13</cp:revision>
  <cp:lastPrinted>2018-03-07T00:19:01Z</cp:lastPrinted>
  <dcterms:modified xsi:type="dcterms:W3CDTF">2018-03-07T00:19:12Z</dcterms:modified>
</cp:coreProperties>
</file>