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3" r:id="rId1"/>
  </p:sldMasterIdLst>
  <p:notesMasterIdLst>
    <p:notesMasterId r:id="rId40"/>
  </p:notesMasterIdLst>
  <p:handoutMasterIdLst>
    <p:handoutMasterId r:id="rId41"/>
  </p:handoutMasterIdLst>
  <p:sldIdLst>
    <p:sldId id="379" r:id="rId2"/>
    <p:sldId id="527" r:id="rId3"/>
    <p:sldId id="529" r:id="rId4"/>
    <p:sldId id="528" r:id="rId5"/>
    <p:sldId id="530" r:id="rId6"/>
    <p:sldId id="531" r:id="rId7"/>
    <p:sldId id="537" r:id="rId8"/>
    <p:sldId id="532" r:id="rId9"/>
    <p:sldId id="538" r:id="rId10"/>
    <p:sldId id="539" r:id="rId11"/>
    <p:sldId id="543" r:id="rId12"/>
    <p:sldId id="541" r:id="rId13"/>
    <p:sldId id="544" r:id="rId14"/>
    <p:sldId id="534" r:id="rId15"/>
    <p:sldId id="546" r:id="rId16"/>
    <p:sldId id="547" r:id="rId17"/>
    <p:sldId id="548" r:id="rId18"/>
    <p:sldId id="545" r:id="rId19"/>
    <p:sldId id="533" r:id="rId20"/>
    <p:sldId id="550" r:id="rId21"/>
    <p:sldId id="549" r:id="rId22"/>
    <p:sldId id="526" r:id="rId23"/>
    <p:sldId id="551" r:id="rId24"/>
    <p:sldId id="552" r:id="rId25"/>
    <p:sldId id="557" r:id="rId26"/>
    <p:sldId id="559" r:id="rId27"/>
    <p:sldId id="564" r:id="rId28"/>
    <p:sldId id="563" r:id="rId29"/>
    <p:sldId id="568" r:id="rId30"/>
    <p:sldId id="565" r:id="rId31"/>
    <p:sldId id="566" r:id="rId32"/>
    <p:sldId id="567" r:id="rId33"/>
    <p:sldId id="569" r:id="rId34"/>
    <p:sldId id="570" r:id="rId35"/>
    <p:sldId id="560" r:id="rId36"/>
    <p:sldId id="561" r:id="rId37"/>
    <p:sldId id="556" r:id="rId38"/>
    <p:sldId id="522" r:id="rId39"/>
  </p:sldIdLst>
  <p:sldSz cx="9144000" cy="6858000" type="screen4x3"/>
  <p:notesSz cx="6858000" cy="9296400"/>
  <p:defaultTextStyle>
    <a:defPPr>
      <a:defRPr lang="en-US"/>
    </a:defPPr>
    <a:lvl1pPr algn="l" rtl="0" eaLnBrk="0" fontAlgn="base" hangingPunct="0">
      <a:spcBef>
        <a:spcPct val="0"/>
      </a:spcBef>
      <a:spcAft>
        <a:spcPct val="0"/>
      </a:spcAft>
      <a:defRPr kumimoji="1" sz="2400" u="sng" kern="1200">
        <a:solidFill>
          <a:schemeClr val="tx1"/>
        </a:solidFill>
        <a:latin typeface="Arial" charset="0"/>
        <a:ea typeface="+mn-ea"/>
        <a:cs typeface="+mn-cs"/>
      </a:defRPr>
    </a:lvl1pPr>
    <a:lvl2pPr marL="457200" algn="l" rtl="0" eaLnBrk="0" fontAlgn="base" hangingPunct="0">
      <a:spcBef>
        <a:spcPct val="0"/>
      </a:spcBef>
      <a:spcAft>
        <a:spcPct val="0"/>
      </a:spcAft>
      <a:defRPr kumimoji="1" sz="2400" u="sng" kern="1200">
        <a:solidFill>
          <a:schemeClr val="tx1"/>
        </a:solidFill>
        <a:latin typeface="Arial" charset="0"/>
        <a:ea typeface="+mn-ea"/>
        <a:cs typeface="+mn-cs"/>
      </a:defRPr>
    </a:lvl2pPr>
    <a:lvl3pPr marL="914400" algn="l" rtl="0" eaLnBrk="0" fontAlgn="base" hangingPunct="0">
      <a:spcBef>
        <a:spcPct val="0"/>
      </a:spcBef>
      <a:spcAft>
        <a:spcPct val="0"/>
      </a:spcAft>
      <a:defRPr kumimoji="1" sz="2400" u="sng" kern="1200">
        <a:solidFill>
          <a:schemeClr val="tx1"/>
        </a:solidFill>
        <a:latin typeface="Arial" charset="0"/>
        <a:ea typeface="+mn-ea"/>
        <a:cs typeface="+mn-cs"/>
      </a:defRPr>
    </a:lvl3pPr>
    <a:lvl4pPr marL="1371600" algn="l" rtl="0" eaLnBrk="0" fontAlgn="base" hangingPunct="0">
      <a:spcBef>
        <a:spcPct val="0"/>
      </a:spcBef>
      <a:spcAft>
        <a:spcPct val="0"/>
      </a:spcAft>
      <a:defRPr kumimoji="1" sz="2400" u="sng" kern="1200">
        <a:solidFill>
          <a:schemeClr val="tx1"/>
        </a:solidFill>
        <a:latin typeface="Arial" charset="0"/>
        <a:ea typeface="+mn-ea"/>
        <a:cs typeface="+mn-cs"/>
      </a:defRPr>
    </a:lvl4pPr>
    <a:lvl5pPr marL="1828800" algn="l" rtl="0" eaLnBrk="0" fontAlgn="base" hangingPunct="0">
      <a:spcBef>
        <a:spcPct val="0"/>
      </a:spcBef>
      <a:spcAft>
        <a:spcPct val="0"/>
      </a:spcAft>
      <a:defRPr kumimoji="1" sz="2400" u="sng" kern="1200">
        <a:solidFill>
          <a:schemeClr val="tx1"/>
        </a:solidFill>
        <a:latin typeface="Arial" charset="0"/>
        <a:ea typeface="+mn-ea"/>
        <a:cs typeface="+mn-cs"/>
      </a:defRPr>
    </a:lvl5pPr>
    <a:lvl6pPr marL="2286000" algn="l" defTabSz="914400" rtl="0" eaLnBrk="1" latinLnBrk="0" hangingPunct="1">
      <a:defRPr kumimoji="1" sz="2400" u="sng" kern="1200">
        <a:solidFill>
          <a:schemeClr val="tx1"/>
        </a:solidFill>
        <a:latin typeface="Arial" charset="0"/>
        <a:ea typeface="+mn-ea"/>
        <a:cs typeface="+mn-cs"/>
      </a:defRPr>
    </a:lvl6pPr>
    <a:lvl7pPr marL="2743200" algn="l" defTabSz="914400" rtl="0" eaLnBrk="1" latinLnBrk="0" hangingPunct="1">
      <a:defRPr kumimoji="1" sz="2400" u="sng" kern="1200">
        <a:solidFill>
          <a:schemeClr val="tx1"/>
        </a:solidFill>
        <a:latin typeface="Arial" charset="0"/>
        <a:ea typeface="+mn-ea"/>
        <a:cs typeface="+mn-cs"/>
      </a:defRPr>
    </a:lvl7pPr>
    <a:lvl8pPr marL="3200400" algn="l" defTabSz="914400" rtl="0" eaLnBrk="1" latinLnBrk="0" hangingPunct="1">
      <a:defRPr kumimoji="1" sz="2400" u="sng" kern="1200">
        <a:solidFill>
          <a:schemeClr val="tx1"/>
        </a:solidFill>
        <a:latin typeface="Arial" charset="0"/>
        <a:ea typeface="+mn-ea"/>
        <a:cs typeface="+mn-cs"/>
      </a:defRPr>
    </a:lvl8pPr>
    <a:lvl9pPr marL="3657600" algn="l" defTabSz="914400" rtl="0" eaLnBrk="1" latinLnBrk="0" hangingPunct="1">
      <a:defRPr kumimoji="1" sz="2400" u="sng"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Beekhuis" initials="A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0066"/>
    <a:srgbClr val="FF3300"/>
    <a:srgbClr val="000000"/>
    <a:srgbClr val="FFFFCC"/>
    <a:srgbClr val="FFC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9389" autoAdjust="0"/>
  </p:normalViewPr>
  <p:slideViewPr>
    <p:cSldViewPr>
      <p:cViewPr varScale="1">
        <p:scale>
          <a:sx n="74" d="100"/>
          <a:sy n="74" d="100"/>
        </p:scale>
        <p:origin x="1668" y="72"/>
      </p:cViewPr>
      <p:guideLst>
        <p:guide orient="horz" pos="2160"/>
        <p:guide pos="2880"/>
      </p:guideLst>
    </p:cSldViewPr>
  </p:slideViewPr>
  <p:outlineViewPr>
    <p:cViewPr>
      <p:scale>
        <a:sx n="75" d="100"/>
        <a:sy n="75" d="100"/>
      </p:scale>
      <p:origin x="0" y="0"/>
    </p:cViewPr>
  </p:outlineViewPr>
  <p:notesTextViewPr>
    <p:cViewPr>
      <p:scale>
        <a:sx n="1" d="1"/>
        <a:sy n="1" d="1"/>
      </p:scale>
      <p:origin x="0" y="0"/>
    </p:cViewPr>
  </p:notesTextViewPr>
  <p:sorterViewPr>
    <p:cViewPr>
      <p:scale>
        <a:sx n="75" d="100"/>
        <a:sy n="75" d="100"/>
      </p:scale>
      <p:origin x="0" y="394"/>
    </p:cViewPr>
  </p:sorterViewPr>
  <p:notesViewPr>
    <p:cSldViewPr>
      <p:cViewPr>
        <p:scale>
          <a:sx n="100" d="100"/>
          <a:sy n="100" d="100"/>
        </p:scale>
        <p:origin x="-1584" y="85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30" tIns="46415" rIns="92830" bIns="46415" numCol="1" anchor="t" anchorCtr="0" compatLnSpc="1">
            <a:prstTxWarp prst="textNoShape">
              <a:avLst/>
            </a:prstTxWarp>
          </a:bodyPr>
          <a:lstStyle>
            <a:lvl1pPr defTabSz="928688">
              <a:defRPr kumimoji="0" sz="1200" u="none">
                <a:latin typeface="Times New Roman" pitchFamily="18" charset="0"/>
              </a:defRPr>
            </a:lvl1pPr>
          </a:lstStyle>
          <a:p>
            <a:pPr>
              <a:defRPr/>
            </a:pPr>
            <a:r>
              <a:rPr lang="en-US"/>
              <a:t>Jeffery's Greenhouses</a:t>
            </a:r>
          </a:p>
        </p:txBody>
      </p:sp>
      <p:sp>
        <p:nvSpPr>
          <p:cNvPr id="17411"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30" tIns="46415" rIns="92830" bIns="46415" numCol="1" anchor="t" anchorCtr="0" compatLnSpc="1">
            <a:prstTxWarp prst="textNoShape">
              <a:avLst/>
            </a:prstTxWarp>
          </a:bodyPr>
          <a:lstStyle>
            <a:lvl1pPr algn="r" defTabSz="928688">
              <a:defRPr kumimoji="0" sz="1200" u="none">
                <a:latin typeface="Times New Roman" pitchFamily="18" charset="0"/>
              </a:defRPr>
            </a:lvl1pPr>
          </a:lstStyle>
          <a:p>
            <a:pPr>
              <a:defRPr/>
            </a:pPr>
            <a:endParaRPr lang="en-US"/>
          </a:p>
        </p:txBody>
      </p:sp>
      <p:sp>
        <p:nvSpPr>
          <p:cNvPr id="17412"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30" tIns="46415" rIns="92830" bIns="46415" numCol="1" anchor="b" anchorCtr="0" compatLnSpc="1">
            <a:prstTxWarp prst="textNoShape">
              <a:avLst/>
            </a:prstTxWarp>
          </a:bodyPr>
          <a:lstStyle>
            <a:lvl1pPr defTabSz="928688">
              <a:defRPr kumimoji="0" sz="1200" u="none">
                <a:latin typeface="Times New Roman" pitchFamily="18" charset="0"/>
              </a:defRPr>
            </a:lvl1pPr>
          </a:lstStyle>
          <a:p>
            <a:pPr>
              <a:defRPr/>
            </a:pPr>
            <a:r>
              <a:rPr lang="en-US"/>
              <a:t>Health and Safety Policies</a:t>
            </a:r>
          </a:p>
        </p:txBody>
      </p:sp>
      <p:sp>
        <p:nvSpPr>
          <p:cNvPr id="17413"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30" tIns="46415" rIns="92830" bIns="46415" numCol="1" anchor="b" anchorCtr="0" compatLnSpc="1">
            <a:prstTxWarp prst="textNoShape">
              <a:avLst/>
            </a:prstTxWarp>
          </a:bodyPr>
          <a:lstStyle>
            <a:lvl1pPr algn="r" defTabSz="928688">
              <a:defRPr kumimoji="0" sz="1200" u="none">
                <a:latin typeface="Times New Roman" pitchFamily="18" charset="0"/>
              </a:defRPr>
            </a:lvl1pPr>
          </a:lstStyle>
          <a:p>
            <a:pPr>
              <a:defRPr/>
            </a:pPr>
            <a:fld id="{E8F6DA02-9310-44DA-9407-8AC88FA56E72}" type="slidenum">
              <a:rPr lang="en-US"/>
              <a:pPr>
                <a:defRPr/>
              </a:pPr>
              <a:t>‹#›</a:t>
            </a:fld>
            <a:endParaRPr lang="en-US"/>
          </a:p>
        </p:txBody>
      </p:sp>
    </p:spTree>
    <p:extLst>
      <p:ext uri="{BB962C8B-B14F-4D97-AF65-F5344CB8AC3E}">
        <p14:creationId xmlns:p14="http://schemas.microsoft.com/office/powerpoint/2010/main" val="538482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1026"/>
          <p:cNvSpPr>
            <a:spLocks noGrp="1" noChangeArrowheads="1"/>
          </p:cNvSpPr>
          <p:nvPr>
            <p:ph type="hdr" sz="quarter"/>
          </p:nvPr>
        </p:nvSpPr>
        <p:spPr bwMode="auto">
          <a:xfrm>
            <a:off x="0" y="0"/>
            <a:ext cx="29813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latin typeface="Times New Roman" pitchFamily="18" charset="0"/>
              </a:defRPr>
            </a:lvl1pPr>
          </a:lstStyle>
          <a:p>
            <a:pPr>
              <a:defRPr/>
            </a:pPr>
            <a:endParaRPr lang="en-US"/>
          </a:p>
        </p:txBody>
      </p:sp>
      <p:sp>
        <p:nvSpPr>
          <p:cNvPr id="224259" name="Rectangle 1027"/>
          <p:cNvSpPr>
            <a:spLocks noGrp="1" noChangeArrowheads="1"/>
          </p:cNvSpPr>
          <p:nvPr>
            <p:ph type="dt" idx="1"/>
          </p:nvPr>
        </p:nvSpPr>
        <p:spPr bwMode="auto">
          <a:xfrm>
            <a:off x="3876675" y="0"/>
            <a:ext cx="29813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atin typeface="Times New Roman" pitchFamily="18" charset="0"/>
              </a:defRPr>
            </a:lvl1pPr>
          </a:lstStyle>
          <a:p>
            <a:pPr>
              <a:defRPr/>
            </a:pPr>
            <a:endParaRPr lang="en-US"/>
          </a:p>
        </p:txBody>
      </p:sp>
      <p:sp>
        <p:nvSpPr>
          <p:cNvPr id="17412" name="Rectangle 1028"/>
          <p:cNvSpPr>
            <a:spLocks noGrp="1" noRot="1" noChangeAspect="1" noChangeArrowheads="1" noTextEdit="1"/>
          </p:cNvSpPr>
          <p:nvPr>
            <p:ph type="sldImg" idx="2"/>
          </p:nvPr>
        </p:nvSpPr>
        <p:spPr bwMode="auto">
          <a:xfrm>
            <a:off x="1077913" y="690563"/>
            <a:ext cx="4703762" cy="35274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4261" name="Rectangle 1029"/>
          <p:cNvSpPr>
            <a:spLocks noGrp="1" noChangeArrowheads="1"/>
          </p:cNvSpPr>
          <p:nvPr>
            <p:ph type="body" sz="quarter" idx="3"/>
          </p:nvPr>
        </p:nvSpPr>
        <p:spPr bwMode="auto">
          <a:xfrm>
            <a:off x="893763" y="4448175"/>
            <a:ext cx="5070475" cy="414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4262" name="Rectangle 1030"/>
          <p:cNvSpPr>
            <a:spLocks noGrp="1" noChangeArrowheads="1"/>
          </p:cNvSpPr>
          <p:nvPr>
            <p:ph type="ftr" sz="quarter" idx="4"/>
          </p:nvPr>
        </p:nvSpPr>
        <p:spPr bwMode="auto">
          <a:xfrm>
            <a:off x="0" y="8820150"/>
            <a:ext cx="29813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atin typeface="Times New Roman" pitchFamily="18" charset="0"/>
              </a:defRPr>
            </a:lvl1pPr>
          </a:lstStyle>
          <a:p>
            <a:pPr>
              <a:defRPr/>
            </a:pPr>
            <a:endParaRPr lang="en-US"/>
          </a:p>
        </p:txBody>
      </p:sp>
      <p:sp>
        <p:nvSpPr>
          <p:cNvPr id="224263" name="Rectangle 1031"/>
          <p:cNvSpPr>
            <a:spLocks noGrp="1" noChangeArrowheads="1"/>
          </p:cNvSpPr>
          <p:nvPr>
            <p:ph type="sldNum" sz="quarter" idx="5"/>
          </p:nvPr>
        </p:nvSpPr>
        <p:spPr bwMode="auto">
          <a:xfrm>
            <a:off x="3876675" y="8820150"/>
            <a:ext cx="29813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Times New Roman" pitchFamily="18" charset="0"/>
              </a:defRPr>
            </a:lvl1pPr>
          </a:lstStyle>
          <a:p>
            <a:pPr>
              <a:defRPr/>
            </a:pPr>
            <a:fld id="{A9E16DA3-94DC-4E07-8146-0EE1D1C68822}" type="slidenum">
              <a:rPr lang="en-US"/>
              <a:pPr>
                <a:defRPr/>
              </a:pPr>
              <a:t>‹#›</a:t>
            </a:fld>
            <a:endParaRPr lang="en-US"/>
          </a:p>
        </p:txBody>
      </p:sp>
    </p:spTree>
    <p:extLst>
      <p:ext uri="{BB962C8B-B14F-4D97-AF65-F5344CB8AC3E}">
        <p14:creationId xmlns:p14="http://schemas.microsoft.com/office/powerpoint/2010/main" val="893499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2878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fld id="{F8876DFD-E9E4-4B14-9D61-D13EDBE56AB6}" type="datetime1">
              <a:rPr lang="en-US" smtClean="0"/>
              <a:pPr>
                <a:defRPr/>
              </a:pPr>
              <a:t>4/13/2017</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pPr>
              <a:defRPr/>
            </a:pPr>
            <a:fld id="{191C6B20-588F-494F-8C0D-BC73772464F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C77C3F61-97AF-4CB8-AB69-3813BE1E8422}" type="datetime1">
              <a:rPr lang="en-US" smtClean="0"/>
              <a:pPr>
                <a:defRPr/>
              </a:pPr>
              <a:t>4/13/2017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4722B28-79BB-43C8-8B62-AA3D6E125FA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9EEAA7B-9E4A-4B7B-8C13-11F082149FB0}" type="datetime1">
              <a:rPr lang="en-US" smtClean="0"/>
              <a:pPr>
                <a:defRPr/>
              </a:pPr>
              <a:t>4/13/2017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09D4104-C697-45FE-9505-C7329B1501A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63BAA28-E026-4865-877F-4AD8F1D4ABE5}" type="datetime1">
              <a:rPr lang="en-US" smtClean="0"/>
              <a:pPr>
                <a:defRPr/>
              </a:pPr>
              <a:t>4/13/2017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01B28C5-BB27-4AEC-B716-F08E620D6E1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F5040554-515F-4BB7-A296-EB8EF97B7AB6}" type="datetime1">
              <a:rPr lang="en-US" smtClean="0"/>
              <a:pPr>
                <a:defRPr/>
              </a:pPr>
              <a:t>4/13/2017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B2E1741-6910-4482-9D69-583C4852347C}"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C904D0C3-D85F-499A-B573-F6749C8DECDD}" type="datetime1">
              <a:rPr lang="en-US" smtClean="0"/>
              <a:pPr>
                <a:defRPr/>
              </a:pPr>
              <a:t>4/13/2017</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8A19C569-8D05-4DC0-9BAA-16D697ADD1C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FDBB1596-30C3-4DD5-B473-258C3125E2F3}" type="datetime1">
              <a:rPr lang="en-US" smtClean="0"/>
              <a:pPr>
                <a:defRPr/>
              </a:pPr>
              <a:t>4/13/2017</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5F9E0B0E-B568-45B1-A959-AF5B1A9BD5D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C19BCF26-B28C-44FF-834F-4FD869420F1B}" type="datetime1">
              <a:rPr lang="en-US" smtClean="0"/>
              <a:pPr>
                <a:defRPr/>
              </a:pPr>
              <a:t>4/13/2017</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F39C48E3-E116-4288-838C-FB7998957C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D5191F35-EB8A-4D73-A847-F5DF1BD11C23}" type="datetime1">
              <a:rPr lang="en-US" smtClean="0"/>
              <a:pPr>
                <a:defRPr/>
              </a:pPr>
              <a:t>4/13/2017</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1CEC7DF8-2512-40FE-8A3A-C070B71576A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8AD9B4B-6B47-48B2-A5EB-88CA9C7F5D46}" type="datetime1">
              <a:rPr lang="en-US" smtClean="0"/>
              <a:pPr>
                <a:defRPr/>
              </a:pPr>
              <a:t>4/13/2017</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7FDE9E11-1B7B-41FE-B1AC-8F0AE8E49D9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6E9745E9-1E44-4E74-885F-26EEA059C78A}" type="datetime1">
              <a:rPr lang="en-US" smtClean="0"/>
              <a:pPr>
                <a:defRPr/>
              </a:pPr>
              <a:t>4/13/2017</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95763D7-ECF1-43A6-AF56-390935EB02B8}" type="slidenum">
              <a:rPr lang="en-US"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92EFB458-00FC-4FBF-9ADB-D16DF7C4E371}" type="datetime1">
              <a:rPr lang="en-US" smtClean="0"/>
              <a:pPr>
                <a:defRPr/>
              </a:pPr>
              <a:t>4/13/2017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2C299041-E5FE-48D5-B338-7DE5FCF3A82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4Ge-9JFNGpE"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a/url?sa=i&amp;rct=j&amp;q=&amp;esrc=s&amp;source=images&amp;cd=&amp;cad=rja&amp;uact=8&amp;ved=0ahUKEwi_9pLg8pLTAhUi6IMKHVnPCuMQjRwIBw&amp;url=http://www.entrypoint.cz/english/blog/what-was-first-question-or-answer/&amp;psig=AFQjCNHQ9msG9LZrV3iTmLAdzp988ktyKA&amp;ust=1491673426517215"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s://www.google.ca/url?sa=i&amp;rct=j&amp;q=&amp;esrc=s&amp;source=images&amp;cd=&amp;cad=rja&amp;uact=8&amp;ved=0ahUKEwim8d2i-J_TAhVm7YMKHd8FAfoQjRwIBw&amp;url=https://www.pinterest.com/mikibow/safety-circle/&amp;bvm=bv.152180690,d.amc&amp;psig=AFQjCNGlmHKoAqEILLmsGpbNEuHoKJSNzg&amp;ust=1492121352189766"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ogle.ca/url?sa=i&amp;rct=j&amp;q=&amp;esrc=s&amp;source=images&amp;cd=&amp;cad=rja&amp;uact=8&amp;ved=0ahUKEwiV7LO4w6HTAhWn6oMKHWzxBrkQjRwIBw&amp;url=https://pixabay.com/en/box-cutter-cardboard-cutter-151571/&amp;psig=AFQjCNFcaN9jnVi8CG1cEo6nBUXwslfzjQ&amp;ust=1492176138372192"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worksafebc.com/en/resources/health-safety/videos/sun-safety-at-work-worker?lang=en&amp;origin=s&amp;returnurl=https://www.worksafebc.com/en/search#q%3Dsun%20protection%20workers%26sort%3Drelevancy%26f:language-facet%3D[English]&amp;highlight=sun+protection%2Bworkers"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google.ca/url?sa=i&amp;rct=j&amp;q=&amp;esrc=s&amp;source=images&amp;cd=&amp;cad=rja&amp;uact=8&amp;ved=0ahUKEwiv4tfo8p_TAhWExYMKHT8IBysQjRwIBw&amp;url=http://www.freeiconspng.com/free-images/alert-icon-1576&amp;psig=AFQjCNFYUDR2DNZQzhKbuaJ7L_b3ZXeeug&amp;ust=1492120135298287"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a/url?sa=i&amp;rct=j&amp;q=&amp;esrc=s&amp;source=images&amp;cd=&amp;cad=rja&amp;uact=8&amp;ved=0ahUKEwjLmOW285LTAhVi0YMKHRD2Cw4QjRwIBw&amp;url=http://www.quickanddirtytips.com/relationships/professional/the-best-icebreaker-interview-questions&amp;psig=AFQjCNFMaEwDBT0FYLblLumv0x2ra-kR-A&amp;ust=1491673620679631"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google.ca/url?sa=i&amp;rct=j&amp;q=&amp;esrc=s&amp;source=images&amp;cd=&amp;cad=rja&amp;uact=8&amp;ved=0ahUKEwiioOnF85LTAhUL8IMKHblPDvUQjRwIBw&amp;url=http://www.proginosko.com/2013/01/the-most-important-question/&amp;psig=AFQjCNExXXAmZg3_nvcUj8BfD6Kjok82kQ&amp;ust=149167365740747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RvU9qIHzQ0"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53368" y="3200400"/>
            <a:ext cx="866203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r>
              <a:rPr lang="en-US" u="none" dirty="0"/>
              <a:t> </a:t>
            </a:r>
            <a:r>
              <a:rPr lang="en-US" sz="4400" b="1" u="none" dirty="0">
                <a:solidFill>
                  <a:schemeClr val="bg2">
                    <a:lumMod val="50000"/>
                  </a:schemeClr>
                </a:solidFill>
              </a:rPr>
              <a:t>Health and </a:t>
            </a:r>
            <a:r>
              <a:rPr lang="en-US" sz="4400" b="1" u="none" dirty="0" smtClean="0">
                <a:solidFill>
                  <a:schemeClr val="bg2">
                    <a:lumMod val="50000"/>
                  </a:schemeClr>
                </a:solidFill>
              </a:rPr>
              <a:t>Safety Presentation</a:t>
            </a:r>
            <a:endParaRPr lang="en-US" sz="4400" b="1" u="none" dirty="0">
              <a:solidFill>
                <a:schemeClr val="bg2">
                  <a:lumMod val="50000"/>
                </a:schemeClr>
              </a:solidFill>
            </a:endParaRPr>
          </a:p>
          <a:p>
            <a:pPr algn="ctr"/>
            <a:r>
              <a:rPr lang="en-US" sz="4000" u="none" dirty="0">
                <a:solidFill>
                  <a:srgbClr val="7030A0"/>
                </a:solidFill>
              </a:rPr>
              <a:t>Jeffery's Greenhouses</a:t>
            </a:r>
          </a:p>
          <a:p>
            <a:pPr algn="ctr"/>
            <a:r>
              <a:rPr lang="en-US" sz="4000" b="1" u="none" dirty="0" smtClean="0">
                <a:solidFill>
                  <a:schemeClr val="bg2">
                    <a:lumMod val="50000"/>
                  </a:schemeClr>
                </a:solidFill>
              </a:rPr>
              <a:t>Spring Training</a:t>
            </a:r>
          </a:p>
          <a:p>
            <a:pPr algn="ctr"/>
            <a:r>
              <a:rPr lang="en-US" sz="4000" b="1" u="none" dirty="0" smtClean="0">
                <a:solidFill>
                  <a:schemeClr val="bg2">
                    <a:lumMod val="50000"/>
                  </a:schemeClr>
                </a:solidFill>
              </a:rPr>
              <a:t> </a:t>
            </a:r>
            <a:r>
              <a:rPr lang="en-US" sz="4000" b="1" u="none" dirty="0" smtClean="0">
                <a:solidFill>
                  <a:srgbClr val="7030A0"/>
                </a:solidFill>
              </a:rPr>
              <a:t>Merchandisers</a:t>
            </a:r>
          </a:p>
          <a:p>
            <a:pPr algn="ctr"/>
            <a:r>
              <a:rPr lang="en-US" sz="4000" b="1" u="none" dirty="0" smtClean="0">
                <a:solidFill>
                  <a:schemeClr val="bg2">
                    <a:lumMod val="50000"/>
                  </a:schemeClr>
                </a:solidFill>
              </a:rPr>
              <a:t>April 13</a:t>
            </a:r>
            <a:r>
              <a:rPr lang="en-US" sz="4000" b="1" u="none" baseline="30000" dirty="0" smtClean="0">
                <a:solidFill>
                  <a:schemeClr val="bg2">
                    <a:lumMod val="50000"/>
                  </a:schemeClr>
                </a:solidFill>
              </a:rPr>
              <a:t>th</a:t>
            </a:r>
            <a:r>
              <a:rPr lang="en-US" sz="4000" b="1" u="none" dirty="0" smtClean="0">
                <a:solidFill>
                  <a:schemeClr val="bg2">
                    <a:lumMod val="50000"/>
                  </a:schemeClr>
                </a:solidFill>
              </a:rPr>
              <a:t>  2017</a:t>
            </a:r>
            <a:endParaRPr lang="en-US" b="1" u="none" dirty="0">
              <a:solidFill>
                <a:schemeClr val="bg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685800"/>
            <a:ext cx="1878339" cy="23792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1527721"/>
            <a:ext cx="3886200" cy="4154984"/>
          </a:xfrm>
          <a:prstGeom prst="rect">
            <a:avLst/>
          </a:prstGeom>
          <a:noFill/>
        </p:spPr>
        <p:txBody>
          <a:bodyPr wrap="square" rtlCol="0">
            <a:spAutoFit/>
          </a:bodyPr>
          <a:lstStyle/>
          <a:p>
            <a:r>
              <a:rPr lang="en-CA" b="1" dirty="0"/>
              <a:t>How to prevent falls due to slips and trips?</a:t>
            </a:r>
          </a:p>
          <a:p>
            <a:pPr algn="just"/>
            <a:r>
              <a:rPr lang="en-CA" sz="1800" u="none" dirty="0"/>
              <a:t>Both slips and trips result from some a kind of unintended or unexpected change in the contact between the feet and the ground or walking surface</a:t>
            </a:r>
            <a:r>
              <a:rPr lang="en-CA" sz="1800" u="none" dirty="0" smtClean="0"/>
              <a:t>.</a:t>
            </a:r>
          </a:p>
          <a:p>
            <a:pPr algn="just"/>
            <a:endParaRPr lang="en-CA" sz="1800" u="none" dirty="0"/>
          </a:p>
          <a:p>
            <a:pPr algn="just"/>
            <a:r>
              <a:rPr lang="en-CA" sz="1800" u="none" dirty="0" smtClean="0"/>
              <a:t>This </a:t>
            </a:r>
            <a:r>
              <a:rPr lang="en-CA" sz="1800" u="none" dirty="0"/>
              <a:t>shows that good housekeeping, quality of walking surfaces (flooring), selection of proper footwear, and appropriate pace of walking are critical for preventing fall accidents. </a:t>
            </a:r>
          </a:p>
        </p:txBody>
      </p:sp>
      <p:pic>
        <p:nvPicPr>
          <p:cNvPr id="16386" name="Picture 2" descr="Image result for slips trips and f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381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953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14400"/>
            <a:ext cx="8305800" cy="4431983"/>
          </a:xfrm>
          <a:prstGeom prst="rect">
            <a:avLst/>
          </a:prstGeom>
          <a:noFill/>
        </p:spPr>
        <p:txBody>
          <a:bodyPr wrap="square" rtlCol="0">
            <a:spAutoFit/>
          </a:bodyPr>
          <a:lstStyle/>
          <a:p>
            <a:r>
              <a:rPr lang="en-CA" b="1" dirty="0" smtClean="0"/>
              <a:t>Housekeeping</a:t>
            </a:r>
          </a:p>
          <a:p>
            <a:endParaRPr lang="en-CA" b="1" dirty="0"/>
          </a:p>
          <a:p>
            <a:r>
              <a:rPr lang="en-CA" sz="1800" u="none" dirty="0"/>
              <a:t>Good housekeeping is the first and the most important (fundamental) level of preventing falls due to slips and trips. It includes:</a:t>
            </a:r>
          </a:p>
          <a:p>
            <a:endParaRPr lang="en-CA" sz="1800" u="none" dirty="0"/>
          </a:p>
          <a:p>
            <a:pPr marL="285750" indent="-285750">
              <a:buFont typeface="Arial" panose="020B0604020202020204" pitchFamily="34" charset="0"/>
              <a:buChar char="•"/>
            </a:pPr>
            <a:r>
              <a:rPr lang="en-CA" sz="1800" u="none" dirty="0"/>
              <a:t>cleaning all spills immediately</a:t>
            </a:r>
          </a:p>
          <a:p>
            <a:pPr marL="285750" indent="-285750">
              <a:buFont typeface="Arial" panose="020B0604020202020204" pitchFamily="34" charset="0"/>
              <a:buChar char="•"/>
            </a:pPr>
            <a:r>
              <a:rPr lang="en-CA" sz="1800" u="none" dirty="0"/>
              <a:t>marking spills and wet areas</a:t>
            </a:r>
          </a:p>
          <a:p>
            <a:pPr marL="285750" indent="-285750">
              <a:buFont typeface="Arial" panose="020B0604020202020204" pitchFamily="34" charset="0"/>
              <a:buChar char="•"/>
            </a:pPr>
            <a:r>
              <a:rPr lang="en-CA" sz="1800" u="none" dirty="0"/>
              <a:t>mopping or sweeping debris from floors </a:t>
            </a:r>
          </a:p>
          <a:p>
            <a:pPr marL="285750" indent="-285750">
              <a:buFont typeface="Arial" panose="020B0604020202020204" pitchFamily="34" charset="0"/>
              <a:buChar char="•"/>
            </a:pPr>
            <a:r>
              <a:rPr lang="en-CA" sz="1800" u="none" dirty="0"/>
              <a:t>removing obstacles from walkways and always keeping them free of clutter</a:t>
            </a:r>
          </a:p>
          <a:p>
            <a:pPr marL="285750" indent="-285750">
              <a:buFont typeface="Arial" panose="020B0604020202020204" pitchFamily="34" charset="0"/>
              <a:buChar char="•"/>
            </a:pPr>
            <a:r>
              <a:rPr lang="en-CA" sz="1800" u="none" dirty="0"/>
              <a:t>securing (tacking, taping, etc.) mats, rugs and carpets that do not lay flat</a:t>
            </a:r>
          </a:p>
          <a:p>
            <a:pPr marL="285750" indent="-285750">
              <a:buFont typeface="Arial" panose="020B0604020202020204" pitchFamily="34" charset="0"/>
              <a:buChar char="•"/>
            </a:pPr>
            <a:r>
              <a:rPr lang="en-CA" sz="1800" u="none" dirty="0"/>
              <a:t>always closing file cabinet or storage drawers</a:t>
            </a:r>
          </a:p>
          <a:p>
            <a:pPr marL="285750" indent="-285750">
              <a:buFont typeface="Arial" panose="020B0604020202020204" pitchFamily="34" charset="0"/>
              <a:buChar char="•"/>
            </a:pPr>
            <a:endParaRPr lang="en-CA" sz="1800" u="none" dirty="0"/>
          </a:p>
          <a:p>
            <a:r>
              <a:rPr lang="en-CA" sz="1800" u="none" dirty="0"/>
              <a:t>Without good housekeeping practices, any other preventive measures such as installation of sophisticated flooring, specialty footwear or training on techniques of walking and safe falling will never be fully effective. </a:t>
            </a:r>
          </a:p>
        </p:txBody>
      </p:sp>
    </p:spTree>
    <p:extLst>
      <p:ext uri="{BB962C8B-B14F-4D97-AF65-F5344CB8AC3E}">
        <p14:creationId xmlns:p14="http://schemas.microsoft.com/office/powerpoint/2010/main" val="3769466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447800"/>
            <a:ext cx="7239000" cy="2062103"/>
          </a:xfrm>
          <a:prstGeom prst="rect">
            <a:avLst/>
          </a:prstGeom>
          <a:noFill/>
        </p:spPr>
        <p:txBody>
          <a:bodyPr wrap="square" rtlCol="0">
            <a:spAutoFit/>
          </a:bodyPr>
          <a:lstStyle/>
          <a:p>
            <a:r>
              <a:rPr lang="en-CA" u="none" dirty="0"/>
              <a:t>What can you do to avoid falling at work</a:t>
            </a:r>
            <a:r>
              <a:rPr lang="en-CA" u="none" dirty="0" smtClean="0"/>
              <a:t>?</a:t>
            </a:r>
          </a:p>
          <a:p>
            <a:endParaRPr lang="en-CA" u="none" dirty="0" smtClean="0"/>
          </a:p>
          <a:p>
            <a:pPr marL="800100" lvl="1" indent="-342900">
              <a:buFont typeface="+mj-lt"/>
              <a:buAutoNum type="arabicPeriod"/>
            </a:pPr>
            <a:r>
              <a:rPr lang="en-CA" sz="2000" u="none" dirty="0" smtClean="0"/>
              <a:t>How can you </a:t>
            </a:r>
            <a:r>
              <a:rPr lang="en-CA" sz="2000" u="none" dirty="0"/>
              <a:t>reduce the risk of slipping on wet </a:t>
            </a:r>
            <a:r>
              <a:rPr lang="en-CA" sz="2000" u="none" dirty="0" smtClean="0"/>
              <a:t>flooring?</a:t>
            </a:r>
          </a:p>
          <a:p>
            <a:pPr marL="800100" lvl="1" indent="-342900">
              <a:buFont typeface="+mj-lt"/>
              <a:buAutoNum type="arabicPeriod"/>
            </a:pPr>
            <a:endParaRPr lang="en-CA" sz="2000" u="none" dirty="0" smtClean="0"/>
          </a:p>
          <a:p>
            <a:pPr marL="800100" lvl="1" indent="-342900">
              <a:buFont typeface="+mj-lt"/>
              <a:buAutoNum type="arabicPeriod"/>
            </a:pPr>
            <a:r>
              <a:rPr lang="en-CA" sz="2000" u="none" dirty="0" smtClean="0"/>
              <a:t>What can you do to reduce </a:t>
            </a:r>
            <a:r>
              <a:rPr lang="en-CA" sz="2000" u="none" dirty="0"/>
              <a:t>the risk of </a:t>
            </a:r>
            <a:r>
              <a:rPr lang="en-CA" sz="2000" u="none" dirty="0" smtClean="0"/>
              <a:t>tripping?</a:t>
            </a:r>
            <a:endParaRPr lang="en-CA" sz="2000" u="none" dirty="0"/>
          </a:p>
        </p:txBody>
      </p:sp>
      <p:sp>
        <p:nvSpPr>
          <p:cNvPr id="3" name="Rectangle 2"/>
          <p:cNvSpPr/>
          <p:nvPr/>
        </p:nvSpPr>
        <p:spPr>
          <a:xfrm>
            <a:off x="1752600" y="762000"/>
            <a:ext cx="5562600" cy="461665"/>
          </a:xfrm>
          <a:prstGeom prst="rect">
            <a:avLst/>
          </a:prstGeom>
        </p:spPr>
        <p:txBody>
          <a:bodyPr wrap="square">
            <a:spAutoFit/>
          </a:bodyPr>
          <a:lstStyle/>
          <a:p>
            <a:r>
              <a:rPr lang="en-CA" b="1" dirty="0"/>
              <a:t>Questions to Generate Discussion</a:t>
            </a:r>
          </a:p>
        </p:txBody>
      </p:sp>
      <p:pic>
        <p:nvPicPr>
          <p:cNvPr id="20482" name="Picture 2" descr="https://community.uservoice.com/wp-content/uploads/benefits-of-effective-questions-800x448-300x1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947160"/>
            <a:ext cx="3733800" cy="209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477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0"/>
            <a:ext cx="8458199" cy="3693319"/>
          </a:xfrm>
          <a:prstGeom prst="rect">
            <a:avLst/>
          </a:prstGeom>
          <a:noFill/>
        </p:spPr>
        <p:txBody>
          <a:bodyPr wrap="square" rtlCol="0">
            <a:spAutoFit/>
          </a:bodyPr>
          <a:lstStyle/>
          <a:p>
            <a:r>
              <a:rPr lang="en-CA" sz="1800" b="1" u="none" dirty="0"/>
              <a:t>You can reduce the risk of slipping on wet flooring by:</a:t>
            </a:r>
            <a:r>
              <a:rPr lang="en-CA" sz="1800" u="none" dirty="0"/>
              <a:t> </a:t>
            </a:r>
          </a:p>
          <a:p>
            <a:pPr marL="285750" indent="-285750">
              <a:buFont typeface="Arial" panose="020B0604020202020204" pitchFamily="34" charset="0"/>
              <a:buChar char="•"/>
            </a:pPr>
            <a:r>
              <a:rPr lang="en-CA" sz="1800" u="none" dirty="0"/>
              <a:t>taking your time and paying attention to where you are going</a:t>
            </a:r>
          </a:p>
          <a:p>
            <a:pPr marL="285750" indent="-285750">
              <a:buFont typeface="Arial" panose="020B0604020202020204" pitchFamily="34" charset="0"/>
              <a:buChar char="•"/>
            </a:pPr>
            <a:r>
              <a:rPr lang="en-CA" sz="1800" u="none" dirty="0"/>
              <a:t>adjusting your stride to a pace that is suitable for the walking surface and the tasks you are doing</a:t>
            </a:r>
          </a:p>
          <a:p>
            <a:pPr marL="285750" indent="-285750">
              <a:buFont typeface="Arial" panose="020B0604020202020204" pitchFamily="34" charset="0"/>
              <a:buChar char="•"/>
            </a:pPr>
            <a:r>
              <a:rPr lang="en-CA" sz="1800" u="none" dirty="0" smtClean="0"/>
              <a:t>making </a:t>
            </a:r>
            <a:r>
              <a:rPr lang="en-CA" sz="1800" u="none" dirty="0"/>
              <a:t>wide turns at </a:t>
            </a:r>
            <a:r>
              <a:rPr lang="en-CA" sz="1800" u="none" dirty="0" smtClean="0"/>
              <a:t>corners</a:t>
            </a:r>
          </a:p>
          <a:p>
            <a:endParaRPr lang="en-CA" sz="1800" u="none" dirty="0"/>
          </a:p>
          <a:p>
            <a:r>
              <a:rPr lang="en-CA" sz="1800" b="1" u="none" dirty="0"/>
              <a:t>You can reduce the risk of tripping by:</a:t>
            </a:r>
            <a:endParaRPr lang="en-CA" sz="1800" u="none" dirty="0"/>
          </a:p>
          <a:p>
            <a:pPr marL="285750" indent="-285750">
              <a:buFont typeface="Arial" panose="020B0604020202020204" pitchFamily="34" charset="0"/>
              <a:buChar char="•"/>
            </a:pPr>
            <a:r>
              <a:rPr lang="en-CA" sz="1800" u="none" dirty="0"/>
              <a:t>keeping walking areas clear from clutter or obstructions</a:t>
            </a:r>
          </a:p>
          <a:p>
            <a:pPr marL="285750" indent="-285750">
              <a:buFont typeface="Arial" panose="020B0604020202020204" pitchFamily="34" charset="0"/>
              <a:buChar char="•"/>
            </a:pPr>
            <a:r>
              <a:rPr lang="en-CA" sz="1800" u="none" dirty="0"/>
              <a:t>keeping flooring in good </a:t>
            </a:r>
            <a:r>
              <a:rPr lang="en-CA" sz="1800" u="none" dirty="0" smtClean="0"/>
              <a:t>condition</a:t>
            </a:r>
            <a:endParaRPr lang="en-CA" sz="1800" u="none" dirty="0"/>
          </a:p>
          <a:p>
            <a:pPr marL="285750" indent="-285750">
              <a:buFont typeface="Arial" panose="020B0604020202020204" pitchFamily="34" charset="0"/>
              <a:buChar char="•"/>
            </a:pPr>
            <a:r>
              <a:rPr lang="en-CA" sz="1800" u="none" dirty="0"/>
              <a:t>always using installed light sources that provide sufficient light for your tasks </a:t>
            </a:r>
          </a:p>
          <a:p>
            <a:pPr marL="285750" indent="-285750">
              <a:buFont typeface="Arial" panose="020B0604020202020204" pitchFamily="34" charset="0"/>
              <a:buChar char="•"/>
            </a:pPr>
            <a:r>
              <a:rPr lang="en-CA" sz="1800" u="none" dirty="0"/>
              <a:t>using a flashlight if you enter a dark room where there is no light</a:t>
            </a:r>
          </a:p>
          <a:p>
            <a:pPr marL="285750" indent="-285750">
              <a:buFont typeface="Arial" panose="020B0604020202020204" pitchFamily="34" charset="0"/>
              <a:buChar char="•"/>
            </a:pPr>
            <a:r>
              <a:rPr lang="en-CA" sz="1800" u="none" dirty="0"/>
              <a:t>ensuring that things you are carrying or pushing do not prevent you from seeing any obstructions, spills, etc.</a:t>
            </a:r>
          </a:p>
        </p:txBody>
      </p:sp>
    </p:spTree>
    <p:extLst>
      <p:ext uri="{BB962C8B-B14F-4D97-AF65-F5344CB8AC3E}">
        <p14:creationId xmlns:p14="http://schemas.microsoft.com/office/powerpoint/2010/main" val="6453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533400"/>
            <a:ext cx="4533511" cy="923330"/>
          </a:xfrm>
          <a:prstGeom prst="rect">
            <a:avLst/>
          </a:prstGeom>
          <a:noFill/>
        </p:spPr>
        <p:txBody>
          <a:bodyPr wrap="square" lIns="91440" tIns="45720" rIns="91440" bIns="45720">
            <a:spAutoFit/>
          </a:bodyPr>
          <a:lstStyle/>
          <a:p>
            <a:pPr algn="ctr"/>
            <a:r>
              <a:rPr lang="en-US" sz="5400" b="1" u="none"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Overexertion</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554" name="Picture 2" descr="Image result for Overexer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2733261" cy="2724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00399" y="1974890"/>
            <a:ext cx="5577839" cy="3416320"/>
          </a:xfrm>
          <a:prstGeom prst="rect">
            <a:avLst/>
          </a:prstGeom>
          <a:noFill/>
        </p:spPr>
        <p:txBody>
          <a:bodyPr wrap="square" rtlCol="0">
            <a:spAutoFit/>
          </a:bodyPr>
          <a:lstStyle/>
          <a:p>
            <a:pPr marL="342900" indent="-342900" algn="just">
              <a:buFont typeface="Arial" panose="020B0604020202020204" pitchFamily="34" charset="0"/>
              <a:buChar char="•"/>
            </a:pPr>
            <a:r>
              <a:rPr lang="en-CA" sz="1800" u="none" dirty="0"/>
              <a:t>Overexertion is spraining a ligament or straining a tendon or a muscle and occurs when the amount of work attempted exceeds the limits of the body parts doing the work. </a:t>
            </a:r>
            <a:endParaRPr lang="en-CA" sz="1800" u="none" dirty="0" smtClean="0"/>
          </a:p>
          <a:p>
            <a:pPr marL="342900" indent="-342900" algn="just">
              <a:buFont typeface="Arial" panose="020B0604020202020204" pitchFamily="34" charset="0"/>
              <a:buChar char="•"/>
            </a:pPr>
            <a:endParaRPr lang="en-CA" sz="1800" u="none" dirty="0"/>
          </a:p>
          <a:p>
            <a:pPr marL="342900" indent="-342900" algn="just">
              <a:buFont typeface="Arial" panose="020B0604020202020204" pitchFamily="34" charset="0"/>
              <a:buChar char="•"/>
            </a:pPr>
            <a:r>
              <a:rPr lang="en-CA" sz="1800" u="none" dirty="0" smtClean="0"/>
              <a:t>Those with </a:t>
            </a:r>
            <a:r>
              <a:rPr lang="en-CA" sz="1800" u="none" dirty="0"/>
              <a:t>a </a:t>
            </a:r>
            <a:r>
              <a:rPr lang="en-CA" sz="1800" u="none" dirty="0" smtClean="0"/>
              <a:t>pre-existing </a:t>
            </a:r>
            <a:r>
              <a:rPr lang="en-CA" sz="1800" u="none" dirty="0"/>
              <a:t>condition, limited mobility, or aging limitations are more prone to overexertion injuries. In some cases individuals will overuse one body part to compensate for the limitation of another body part</a:t>
            </a:r>
            <a:r>
              <a:rPr lang="en-CA" sz="1800" u="none" dirty="0" smtClean="0"/>
              <a:t>.</a:t>
            </a:r>
          </a:p>
          <a:p>
            <a:pPr marL="342900" indent="-342900" algn="just">
              <a:buFont typeface="Arial" panose="020B0604020202020204" pitchFamily="34" charset="0"/>
              <a:buChar char="•"/>
            </a:pPr>
            <a:endParaRPr lang="en-CA" sz="1800" u="none" dirty="0">
              <a:effectLst/>
            </a:endParaRPr>
          </a:p>
          <a:p>
            <a:pPr algn="just"/>
            <a:r>
              <a:rPr lang="en-CA" sz="1800" u="none" dirty="0" smtClean="0">
                <a:effectLst/>
                <a:hlinkClick r:id="rId3"/>
              </a:rPr>
              <a:t>video</a:t>
            </a:r>
            <a:endParaRPr lang="en-CA" sz="1800" u="none" dirty="0">
              <a:effectLst/>
            </a:endParaRPr>
          </a:p>
        </p:txBody>
      </p:sp>
    </p:spTree>
    <p:extLst>
      <p:ext uri="{BB962C8B-B14F-4D97-AF65-F5344CB8AC3E}">
        <p14:creationId xmlns:p14="http://schemas.microsoft.com/office/powerpoint/2010/main" val="2752036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0600"/>
            <a:ext cx="8458200" cy="4154984"/>
          </a:xfrm>
          <a:prstGeom prst="rect">
            <a:avLst/>
          </a:prstGeom>
          <a:noFill/>
        </p:spPr>
        <p:txBody>
          <a:bodyPr wrap="square" rtlCol="0">
            <a:spAutoFit/>
          </a:bodyPr>
          <a:lstStyle/>
          <a:p>
            <a:r>
              <a:rPr lang="en-CA" u="none" dirty="0" smtClean="0"/>
              <a:t>An overexertion </a:t>
            </a:r>
            <a:r>
              <a:rPr lang="en-CA" u="none" dirty="0"/>
              <a:t>injury is likely to occur in four ways. </a:t>
            </a:r>
            <a:endParaRPr lang="en-CA" u="none" dirty="0" smtClean="0"/>
          </a:p>
          <a:p>
            <a:endParaRPr lang="en-CA" u="none" dirty="0"/>
          </a:p>
          <a:p>
            <a:pPr marL="342900" indent="-342900">
              <a:buFont typeface="+mj-lt"/>
              <a:buAutoNum type="arabicPeriod"/>
            </a:pPr>
            <a:r>
              <a:rPr lang="en-CA" sz="1800" b="1" u="none" dirty="0"/>
              <a:t>High force demands.</a:t>
            </a:r>
            <a:r>
              <a:rPr lang="en-CA" sz="1800" u="none" dirty="0"/>
              <a:t> This can happen when lifting, pushing, pulling, carrying, gripping, and using tools</a:t>
            </a:r>
            <a:r>
              <a:rPr lang="en-CA" sz="1800" u="none" dirty="0" smtClean="0"/>
              <a:t>.</a:t>
            </a:r>
          </a:p>
          <a:p>
            <a:pPr marL="342900" indent="-342900">
              <a:buFont typeface="+mj-lt"/>
              <a:buAutoNum type="arabicPeriod"/>
            </a:pPr>
            <a:endParaRPr lang="en-CA" sz="1800" u="none" dirty="0"/>
          </a:p>
          <a:p>
            <a:pPr marL="342900" indent="-342900">
              <a:buFont typeface="+mj-lt"/>
              <a:buAutoNum type="arabicPeriod"/>
            </a:pPr>
            <a:r>
              <a:rPr lang="en-CA" sz="1800" b="1" u="none" dirty="0"/>
              <a:t>Awkward or stationary posture.</a:t>
            </a:r>
            <a:r>
              <a:rPr lang="en-CA" sz="1800" u="none" dirty="0"/>
              <a:t> This can occur when bending, twisting, reaching, and kneeling</a:t>
            </a:r>
            <a:r>
              <a:rPr lang="en-CA" sz="1800" u="none" dirty="0" smtClean="0"/>
              <a:t>.</a:t>
            </a:r>
          </a:p>
          <a:p>
            <a:pPr marL="342900" indent="-342900">
              <a:buFont typeface="+mj-lt"/>
              <a:buAutoNum type="arabicPeriod"/>
            </a:pPr>
            <a:endParaRPr lang="en-CA" sz="1800" u="none" dirty="0"/>
          </a:p>
          <a:p>
            <a:pPr marL="342900" indent="-342900">
              <a:buFont typeface="+mj-lt"/>
              <a:buAutoNum type="arabicPeriod"/>
            </a:pPr>
            <a:r>
              <a:rPr lang="en-CA" sz="1800" b="1" u="none" dirty="0"/>
              <a:t>Repetitive movements or actions.</a:t>
            </a:r>
            <a:r>
              <a:rPr lang="en-CA" sz="1800" u="none" dirty="0"/>
              <a:t> Doing the same motion repeatedly without taking a few small rest breaks can cause this</a:t>
            </a:r>
            <a:r>
              <a:rPr lang="en-CA" sz="1800" u="none" dirty="0" smtClean="0"/>
              <a:t>.</a:t>
            </a:r>
          </a:p>
          <a:p>
            <a:pPr marL="342900" indent="-342900">
              <a:buFont typeface="+mj-lt"/>
              <a:buAutoNum type="arabicPeriod"/>
            </a:pPr>
            <a:endParaRPr lang="en-CA" sz="1800" u="none" dirty="0"/>
          </a:p>
          <a:p>
            <a:pPr marL="342900" indent="-342900">
              <a:buFont typeface="+mj-lt"/>
              <a:buAutoNum type="arabicPeriod"/>
            </a:pPr>
            <a:r>
              <a:rPr lang="en-CA" sz="1800" b="1" u="none" dirty="0"/>
              <a:t>All other overexertion hazards</a:t>
            </a:r>
            <a:r>
              <a:rPr lang="en-CA" sz="1800" u="none" dirty="0"/>
              <a:t>. This includes contact stress, hand-arm vibration, whole-body vibration, hammering with hand, and working in cold temperatures or hot environments.</a:t>
            </a:r>
            <a:endParaRPr lang="en-CA" sz="1800" u="none" dirty="0">
              <a:effectLst/>
            </a:endParaRPr>
          </a:p>
        </p:txBody>
      </p:sp>
    </p:spTree>
    <p:extLst>
      <p:ext uri="{BB962C8B-B14F-4D97-AF65-F5344CB8AC3E}">
        <p14:creationId xmlns:p14="http://schemas.microsoft.com/office/powerpoint/2010/main" val="1013878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8599" cy="5909310"/>
          </a:xfrm>
          <a:prstGeom prst="rect">
            <a:avLst/>
          </a:prstGeom>
          <a:noFill/>
        </p:spPr>
        <p:txBody>
          <a:bodyPr wrap="square" rtlCol="0">
            <a:spAutoFit/>
          </a:bodyPr>
          <a:lstStyle/>
          <a:p>
            <a:r>
              <a:rPr lang="en-CA" sz="1800" u="none" dirty="0"/>
              <a:t>The best way to prevent an overexertion injury is to work through the task in your head to figure out the way to best perform the work with the least amount of energy and then follow through with the plan by taking necessary precautions. A major precaution includes using proper lifting guidelines</a:t>
            </a:r>
            <a:r>
              <a:rPr lang="en-CA" sz="1800" u="none" dirty="0" smtClean="0"/>
              <a:t>.</a:t>
            </a:r>
          </a:p>
          <a:p>
            <a:r>
              <a:rPr lang="en-CA" sz="1800" u="none" dirty="0" smtClean="0"/>
              <a:t> </a:t>
            </a:r>
            <a:endParaRPr lang="en-CA" sz="1800" u="none" dirty="0"/>
          </a:p>
          <a:p>
            <a:r>
              <a:rPr lang="en-CA" sz="1800" u="none" dirty="0"/>
              <a:t>•</a:t>
            </a:r>
            <a:r>
              <a:rPr lang="en-CA" sz="1800" b="1" u="none" dirty="0"/>
              <a:t>Get a good grip</a:t>
            </a:r>
            <a:r>
              <a:rPr lang="en-CA" sz="1800" u="none" dirty="0"/>
              <a:t>. Grasp the load firmly. Use gloves if they allow for a better grip</a:t>
            </a:r>
            <a:r>
              <a:rPr lang="en-CA" sz="1800" u="none" dirty="0" smtClean="0"/>
              <a:t>.</a:t>
            </a:r>
          </a:p>
          <a:p>
            <a:endParaRPr lang="en-CA" sz="1800" u="none" dirty="0"/>
          </a:p>
          <a:p>
            <a:r>
              <a:rPr lang="en-CA" sz="1800" u="none" dirty="0"/>
              <a:t>•</a:t>
            </a:r>
            <a:r>
              <a:rPr lang="en-CA" sz="1800" b="1" u="none" dirty="0"/>
              <a:t>Get a good footing. </a:t>
            </a:r>
            <a:r>
              <a:rPr lang="en-CA" sz="1800" u="none" dirty="0"/>
              <a:t>Center body weight to provide a powerful line of thrust and good balance</a:t>
            </a:r>
            <a:r>
              <a:rPr lang="en-CA" sz="1800" u="none" dirty="0" smtClean="0"/>
              <a:t>.</a:t>
            </a:r>
          </a:p>
          <a:p>
            <a:endParaRPr lang="en-CA" sz="1800" u="none" dirty="0"/>
          </a:p>
          <a:p>
            <a:r>
              <a:rPr lang="en-CA" sz="1800" u="none" dirty="0"/>
              <a:t>•</a:t>
            </a:r>
            <a:r>
              <a:rPr lang="en-CA" sz="1800" b="1" u="none" dirty="0"/>
              <a:t>Keep it close</a:t>
            </a:r>
            <a:r>
              <a:rPr lang="en-CA" sz="1800" u="none" dirty="0"/>
              <a:t>. Grasp the load firmly and lift towards the belt buckle. Hold the load close to the body to avoid putting pressure on the back</a:t>
            </a:r>
            <a:r>
              <a:rPr lang="en-CA" sz="1800" u="none" dirty="0" smtClean="0"/>
              <a:t>.</a:t>
            </a:r>
          </a:p>
          <a:p>
            <a:endParaRPr lang="en-CA" sz="1800" u="none" dirty="0"/>
          </a:p>
          <a:p>
            <a:r>
              <a:rPr lang="en-CA" sz="1800" b="1" u="none" dirty="0"/>
              <a:t>•Lift smoothly. </a:t>
            </a:r>
            <a:r>
              <a:rPr lang="en-CA" sz="1800" u="none" dirty="0"/>
              <a:t>Raise, carry, and lower the load smoothly. Never jerk a load</a:t>
            </a:r>
            <a:r>
              <a:rPr lang="en-CA" sz="1800" u="none" dirty="0" smtClean="0"/>
              <a:t>.</a:t>
            </a:r>
          </a:p>
          <a:p>
            <a:endParaRPr lang="en-CA" sz="1800" u="none" dirty="0"/>
          </a:p>
          <a:p>
            <a:r>
              <a:rPr lang="en-CA" sz="1800" u="none" dirty="0"/>
              <a:t>•</a:t>
            </a:r>
            <a:r>
              <a:rPr lang="en-CA" sz="1800" b="1" u="none" dirty="0"/>
              <a:t>Avoid twisting. </a:t>
            </a:r>
            <a:r>
              <a:rPr lang="en-CA" sz="1800" u="none" dirty="0"/>
              <a:t>If turning is required while lifting or carrying a load, turn the feet and body instead of twisting the back</a:t>
            </a:r>
            <a:r>
              <a:rPr lang="en-CA" sz="1800" u="none" dirty="0" smtClean="0"/>
              <a:t>.</a:t>
            </a:r>
          </a:p>
          <a:p>
            <a:endParaRPr lang="en-CA" sz="1800" u="none" dirty="0"/>
          </a:p>
          <a:p>
            <a:r>
              <a:rPr lang="en-CA" sz="1800" u="none" dirty="0"/>
              <a:t>•</a:t>
            </a:r>
            <a:r>
              <a:rPr lang="en-CA" sz="1800" b="1" u="none" dirty="0"/>
              <a:t>Push. </a:t>
            </a:r>
            <a:r>
              <a:rPr lang="en-CA" sz="1800" u="none" dirty="0"/>
              <a:t>Push rather than pull the load.</a:t>
            </a:r>
          </a:p>
        </p:txBody>
      </p:sp>
    </p:spTree>
    <p:extLst>
      <p:ext uri="{BB962C8B-B14F-4D97-AF65-F5344CB8AC3E}">
        <p14:creationId xmlns:p14="http://schemas.microsoft.com/office/powerpoint/2010/main" val="1370128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proper lif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789" y="457200"/>
            <a:ext cx="62484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26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Image result for ques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343400"/>
            <a:ext cx="3032136" cy="1990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69720" y="609600"/>
            <a:ext cx="6705600" cy="461665"/>
          </a:xfrm>
          <a:prstGeom prst="rect">
            <a:avLst/>
          </a:prstGeom>
        </p:spPr>
        <p:txBody>
          <a:bodyPr wrap="square">
            <a:spAutoFit/>
          </a:bodyPr>
          <a:lstStyle/>
          <a:p>
            <a:pPr algn="ctr"/>
            <a:r>
              <a:rPr lang="en-CA" b="1" dirty="0"/>
              <a:t>Questions to Generate Discussion</a:t>
            </a:r>
          </a:p>
        </p:txBody>
      </p:sp>
      <p:sp>
        <p:nvSpPr>
          <p:cNvPr id="4" name="TextBox 3"/>
          <p:cNvSpPr txBox="1"/>
          <p:nvPr/>
        </p:nvSpPr>
        <p:spPr>
          <a:xfrm>
            <a:off x="476794" y="1219200"/>
            <a:ext cx="8305800" cy="3477875"/>
          </a:xfrm>
          <a:prstGeom prst="rect">
            <a:avLst/>
          </a:prstGeom>
          <a:noFill/>
        </p:spPr>
        <p:txBody>
          <a:bodyPr wrap="square" rtlCol="0">
            <a:spAutoFit/>
          </a:bodyPr>
          <a:lstStyle/>
          <a:p>
            <a:r>
              <a:rPr lang="en-CA" sz="2000" u="none" dirty="0"/>
              <a:t>What tasks in your workplace require the greatest amount of forceful exertion? </a:t>
            </a:r>
            <a:endParaRPr lang="en-CA" sz="2000" u="none" dirty="0" smtClean="0"/>
          </a:p>
          <a:p>
            <a:endParaRPr lang="en-CA" sz="2000" u="none" dirty="0" smtClean="0"/>
          </a:p>
          <a:p>
            <a:r>
              <a:rPr lang="en-CA" sz="2000" u="none" dirty="0"/>
              <a:t>What types of awkward postures are required in tasks performed in your workplace? </a:t>
            </a:r>
            <a:endParaRPr lang="en-CA" sz="2000" u="none" dirty="0" smtClean="0"/>
          </a:p>
          <a:p>
            <a:endParaRPr lang="en-CA" sz="2000" u="none" dirty="0"/>
          </a:p>
          <a:p>
            <a:r>
              <a:rPr lang="en-CA" sz="2000" u="none" dirty="0"/>
              <a:t>What types of tasks or conditions in your workplace require rapid exertions or applications of </a:t>
            </a:r>
            <a:r>
              <a:rPr lang="en-CA" sz="2000" u="none" dirty="0" smtClean="0"/>
              <a:t>force?</a:t>
            </a:r>
          </a:p>
          <a:p>
            <a:endParaRPr lang="en-CA" sz="2000" u="none" dirty="0"/>
          </a:p>
          <a:p>
            <a:r>
              <a:rPr lang="en-CA" sz="2000" u="none" dirty="0" smtClean="0"/>
              <a:t>Brainstorm </a:t>
            </a:r>
            <a:r>
              <a:rPr lang="en-CA" sz="2000" u="none" dirty="0"/>
              <a:t>and </a:t>
            </a:r>
            <a:r>
              <a:rPr lang="en-CA" sz="2000" u="none" dirty="0" smtClean="0"/>
              <a:t>discuss possible areas for improvement.</a:t>
            </a:r>
          </a:p>
          <a:p>
            <a:endParaRPr lang="en-CA" sz="2000" dirty="0"/>
          </a:p>
        </p:txBody>
      </p:sp>
    </p:spTree>
    <p:extLst>
      <p:ext uri="{BB962C8B-B14F-4D97-AF65-F5344CB8AC3E}">
        <p14:creationId xmlns:p14="http://schemas.microsoft.com/office/powerpoint/2010/main" val="305179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927" y="533400"/>
            <a:ext cx="503214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Eye Protection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827" y="1524000"/>
            <a:ext cx="3381514" cy="4410670"/>
          </a:xfrm>
          <a:prstGeom prst="rect">
            <a:avLst/>
          </a:prstGeom>
        </p:spPr>
      </p:pic>
      <p:sp>
        <p:nvSpPr>
          <p:cNvPr id="4" name="TextBox 3"/>
          <p:cNvSpPr txBox="1"/>
          <p:nvPr/>
        </p:nvSpPr>
        <p:spPr>
          <a:xfrm>
            <a:off x="4332514" y="3048000"/>
            <a:ext cx="3886200" cy="1569660"/>
          </a:xfrm>
          <a:prstGeom prst="rect">
            <a:avLst/>
          </a:prstGeom>
          <a:noFill/>
          <a:ln w="6350" cmpd="dbl">
            <a:solidFill>
              <a:schemeClr val="tx1"/>
            </a:solidFill>
          </a:ln>
        </p:spPr>
        <p:txBody>
          <a:bodyPr wrap="square" rtlCol="0">
            <a:spAutoFit/>
          </a:bodyPr>
          <a:lstStyle/>
          <a:p>
            <a:pPr algn="ctr"/>
            <a:r>
              <a:rPr lang="en-CA" u="none" dirty="0"/>
              <a:t>You’ve only got one pair of eyes. Make them last</a:t>
            </a:r>
          </a:p>
          <a:p>
            <a:pPr algn="ctr"/>
            <a:r>
              <a:rPr lang="en-CA" u="none" dirty="0"/>
              <a:t>a lifetime</a:t>
            </a:r>
            <a:r>
              <a:rPr lang="en-CA" u="none" dirty="0" smtClean="0"/>
              <a:t>.</a:t>
            </a:r>
          </a:p>
          <a:p>
            <a:pPr algn="ctr"/>
            <a:endParaRPr lang="en-CA" u="none" dirty="0"/>
          </a:p>
        </p:txBody>
      </p:sp>
    </p:spTree>
    <p:extLst>
      <p:ext uri="{BB962C8B-B14F-4D97-AF65-F5344CB8AC3E}">
        <p14:creationId xmlns:p14="http://schemas.microsoft.com/office/powerpoint/2010/main" val="1485249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467600" cy="523220"/>
          </a:xfrm>
          <a:prstGeom prst="rect">
            <a:avLst/>
          </a:prstGeom>
          <a:noFill/>
        </p:spPr>
        <p:txBody>
          <a:bodyPr wrap="square" rtlCol="0">
            <a:spAutoFit/>
          </a:bodyPr>
          <a:lstStyle/>
          <a:p>
            <a:pPr algn="ctr"/>
            <a:r>
              <a:rPr lang="en-US" sz="2800" b="1" dirty="0" smtClean="0">
                <a:solidFill>
                  <a:schemeClr val="bg2">
                    <a:lumMod val="50000"/>
                  </a:schemeClr>
                </a:solidFill>
              </a:rPr>
              <a:t>A-2 Health &amp; Safety Objectives- Plant II</a:t>
            </a:r>
            <a:endParaRPr lang="en-CA" sz="2800" dirty="0">
              <a:solidFill>
                <a:schemeClr val="bg2">
                  <a:lumMod val="50000"/>
                </a:schemeClr>
              </a:solidFill>
            </a:endParaRPr>
          </a:p>
        </p:txBody>
      </p:sp>
      <p:sp>
        <p:nvSpPr>
          <p:cNvPr id="6" name="TextBox 5"/>
          <p:cNvSpPr txBox="1"/>
          <p:nvPr/>
        </p:nvSpPr>
        <p:spPr>
          <a:xfrm>
            <a:off x="457200" y="1219200"/>
            <a:ext cx="8247017" cy="5016758"/>
          </a:xfrm>
          <a:prstGeom prst="rect">
            <a:avLst/>
          </a:prstGeom>
          <a:noFill/>
        </p:spPr>
        <p:txBody>
          <a:bodyPr wrap="square" rtlCol="0">
            <a:spAutoFit/>
          </a:bodyPr>
          <a:lstStyle/>
          <a:p>
            <a:r>
              <a:rPr lang="en-CA" u="none" dirty="0" smtClean="0">
                <a:latin typeface="Arial" panose="020B0604020202020204" pitchFamily="34" charset="0"/>
                <a:cs typeface="Arial" panose="020B0604020202020204" pitchFamily="34" charset="0"/>
              </a:rPr>
              <a:t>The Health &amp; Safety Objectives of Jeffery’s Greenhouses Plant II for the current calendar year (2017) are as follows…</a:t>
            </a:r>
          </a:p>
          <a:p>
            <a:endParaRPr lang="en-CA" u="none" dirty="0" smtClean="0">
              <a:latin typeface="Arial" panose="020B0604020202020204" pitchFamily="34" charset="0"/>
              <a:cs typeface="Arial" panose="020B0604020202020204" pitchFamily="34" charset="0"/>
            </a:endParaRPr>
          </a:p>
          <a:p>
            <a:r>
              <a:rPr lang="en-CA" u="none" dirty="0" smtClean="0">
                <a:latin typeface="Arial" panose="020B0604020202020204" pitchFamily="34" charset="0"/>
                <a:cs typeface="Arial" panose="020B0604020202020204" pitchFamily="34" charset="0"/>
              </a:rPr>
              <a:t> </a:t>
            </a:r>
            <a:r>
              <a:rPr lang="en-CA" u="none" dirty="0">
                <a:latin typeface="Arial" panose="020B0604020202020204" pitchFamily="34" charset="0"/>
                <a:cs typeface="Arial" panose="020B0604020202020204" pitchFamily="34" charset="0"/>
              </a:rPr>
              <a:t>1) We wish to </a:t>
            </a:r>
            <a:r>
              <a:rPr lang="en-CA" u="none" dirty="0" smtClean="0">
                <a:latin typeface="Arial" panose="020B0604020202020204" pitchFamily="34" charset="0"/>
                <a:cs typeface="Arial" panose="020B0604020202020204" pitchFamily="34" charset="0"/>
              </a:rPr>
              <a:t>maintain </a:t>
            </a:r>
            <a:r>
              <a:rPr lang="en-CA" u="none" dirty="0">
                <a:latin typeface="Arial" panose="020B0604020202020204" pitchFamily="34" charset="0"/>
                <a:cs typeface="Arial" panose="020B0604020202020204" pitchFamily="34" charset="0"/>
              </a:rPr>
              <a:t>our Lost Time Injury (LTI's) Frequency Rate of zero.   </a:t>
            </a:r>
            <a:endParaRPr lang="en-CA" u="none" dirty="0" smtClean="0">
              <a:latin typeface="Arial" panose="020B0604020202020204" pitchFamily="34" charset="0"/>
              <a:cs typeface="Arial" panose="020B0604020202020204" pitchFamily="34" charset="0"/>
            </a:endParaRPr>
          </a:p>
          <a:p>
            <a:endParaRPr lang="en-CA" u="none" dirty="0" smtClean="0">
              <a:latin typeface="Arial" panose="020B0604020202020204" pitchFamily="34" charset="0"/>
              <a:cs typeface="Arial" panose="020B0604020202020204" pitchFamily="34" charset="0"/>
            </a:endParaRPr>
          </a:p>
          <a:p>
            <a:r>
              <a:rPr lang="en-CA" u="none" dirty="0" smtClean="0">
                <a:latin typeface="Arial" panose="020B0604020202020204" pitchFamily="34" charset="0"/>
                <a:cs typeface="Arial" panose="020B0604020202020204" pitchFamily="34" charset="0"/>
              </a:rPr>
              <a:t>2</a:t>
            </a:r>
            <a:r>
              <a:rPr lang="en-CA" u="none" dirty="0">
                <a:latin typeface="Arial" panose="020B0604020202020204" pitchFamily="34" charset="0"/>
                <a:cs typeface="Arial" panose="020B0604020202020204" pitchFamily="34" charset="0"/>
              </a:rPr>
              <a:t>) To reduce our Non-Lost Time Injury (Medical only) Frequency Rate to zero. </a:t>
            </a:r>
            <a:endParaRPr lang="en-CA" u="none" dirty="0" smtClean="0">
              <a:latin typeface="Arial" panose="020B0604020202020204" pitchFamily="34" charset="0"/>
              <a:cs typeface="Arial" panose="020B0604020202020204" pitchFamily="34" charset="0"/>
            </a:endParaRPr>
          </a:p>
          <a:p>
            <a:endParaRPr lang="en-CA" u="none"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CA" sz="2000" u="none" dirty="0" smtClean="0">
                <a:latin typeface="Arial" panose="020B0604020202020204" pitchFamily="34" charset="0"/>
                <a:cs typeface="Arial" panose="020B0604020202020204" pitchFamily="34" charset="0"/>
              </a:rPr>
              <a:t>From the fall 2016 meeting there were no changes to the accident report. </a:t>
            </a:r>
          </a:p>
          <a:p>
            <a:pPr marL="342900" indent="-342900" algn="just">
              <a:buFont typeface="Arial" panose="020B0604020202020204" pitchFamily="34" charset="0"/>
              <a:buChar char="•"/>
            </a:pPr>
            <a:r>
              <a:rPr lang="en-CA" sz="2000" u="none" dirty="0" smtClean="0">
                <a:latin typeface="Arial" panose="020B0604020202020204" pitchFamily="34" charset="0"/>
                <a:cs typeface="Arial" panose="020B0604020202020204" pitchFamily="34" charset="0"/>
              </a:rPr>
              <a:t>So far to date for 2017, there has been zero lost time injuries.  </a:t>
            </a:r>
          </a:p>
          <a:p>
            <a:pPr marL="342900" indent="-342900" algn="just">
              <a:buFont typeface="Arial" panose="020B0604020202020204" pitchFamily="34" charset="0"/>
              <a:buChar char="•"/>
            </a:pPr>
            <a:r>
              <a:rPr lang="en-CA" sz="2000" u="none" dirty="0" smtClean="0">
                <a:latin typeface="Arial" panose="020B0604020202020204" pitchFamily="34" charset="0"/>
                <a:cs typeface="Arial" panose="020B0604020202020204" pitchFamily="34" charset="0"/>
              </a:rPr>
              <a:t>There was one non-lost time injuries (medical).</a:t>
            </a:r>
            <a:endParaRPr lang="en-CA" u="non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377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534400" cy="830997"/>
          </a:xfrm>
          <a:prstGeom prst="rect">
            <a:avLst/>
          </a:prstGeom>
          <a:noFill/>
        </p:spPr>
        <p:txBody>
          <a:bodyPr wrap="square" rtlCol="0">
            <a:spAutoFit/>
          </a:bodyPr>
          <a:lstStyle/>
          <a:p>
            <a:pPr algn="ctr"/>
            <a:r>
              <a:rPr lang="en-CA" dirty="0" smtClean="0"/>
              <a:t>Most Eye Injuries Can Be Prevented by </a:t>
            </a:r>
          </a:p>
          <a:p>
            <a:pPr algn="ctr"/>
            <a:r>
              <a:rPr lang="en-CA" dirty="0" smtClean="0"/>
              <a:t>Wearing the Right Protection!</a:t>
            </a:r>
            <a:endParaRPr lang="en-CA" dirty="0"/>
          </a:p>
        </p:txBody>
      </p:sp>
      <p:sp>
        <p:nvSpPr>
          <p:cNvPr id="4" name="TextBox 3"/>
          <p:cNvSpPr txBox="1"/>
          <p:nvPr/>
        </p:nvSpPr>
        <p:spPr>
          <a:xfrm>
            <a:off x="416858" y="1524000"/>
            <a:ext cx="8346141" cy="5016758"/>
          </a:xfrm>
          <a:prstGeom prst="rect">
            <a:avLst/>
          </a:prstGeom>
          <a:noFill/>
        </p:spPr>
        <p:txBody>
          <a:bodyPr wrap="square" rtlCol="0">
            <a:spAutoFit/>
          </a:bodyPr>
          <a:lstStyle/>
          <a:p>
            <a:pPr marL="342900" indent="-342900">
              <a:buFont typeface="Arial" panose="020B0604020202020204" pitchFamily="34" charset="0"/>
              <a:buChar char="•"/>
            </a:pPr>
            <a:r>
              <a:rPr lang="en-CA" sz="2000" u="none" dirty="0"/>
              <a:t>Know the eye safety dangers at your work</a:t>
            </a:r>
            <a:r>
              <a:rPr lang="en-CA" sz="2000" u="none" dirty="0" smtClean="0"/>
              <a:t>.</a:t>
            </a:r>
          </a:p>
          <a:p>
            <a:pPr marL="342900" indent="-342900">
              <a:buFont typeface="Arial" panose="020B0604020202020204" pitchFamily="34" charset="0"/>
              <a:buChar char="•"/>
            </a:pPr>
            <a:endParaRPr lang="en-CA" sz="2000" u="none" dirty="0" smtClean="0"/>
          </a:p>
          <a:p>
            <a:pPr marL="342900" indent="-342900">
              <a:buFont typeface="Arial" panose="020B0604020202020204" pitchFamily="34" charset="0"/>
              <a:buChar char="•"/>
            </a:pPr>
            <a:r>
              <a:rPr lang="en-CA" sz="2000" u="none" dirty="0" smtClean="0"/>
              <a:t>Never wear contact lenses. Dust and particles can get under the lens.</a:t>
            </a:r>
          </a:p>
          <a:p>
            <a:pPr marL="180000"/>
            <a:r>
              <a:rPr lang="en-CA" sz="2000" u="none" dirty="0" smtClean="0"/>
              <a:t>  If you must wear contact lenses for medical reasons then wear          appropriate eye protection as well. </a:t>
            </a:r>
          </a:p>
          <a:p>
            <a:pPr marL="342900" indent="-342900">
              <a:buFont typeface="Arial" panose="020B0604020202020204" pitchFamily="34" charset="0"/>
              <a:buChar char="•"/>
            </a:pPr>
            <a:endParaRPr lang="en-CA" sz="2000" u="none" dirty="0"/>
          </a:p>
          <a:p>
            <a:pPr marL="342900" indent="-342900">
              <a:buFont typeface="Arial" panose="020B0604020202020204" pitchFamily="34" charset="0"/>
              <a:buChar char="•"/>
            </a:pPr>
            <a:r>
              <a:rPr lang="en-CA" sz="2000" u="none" dirty="0" smtClean="0"/>
              <a:t>Match eye protection to the hazard. Goggles that protect you from dust may not protect you from splash or radiation. </a:t>
            </a:r>
          </a:p>
          <a:p>
            <a:pPr marL="342900" indent="-342900">
              <a:buFont typeface="Arial" panose="020B0604020202020204" pitchFamily="34" charset="0"/>
              <a:buChar char="•"/>
            </a:pPr>
            <a:endParaRPr lang="en-CA" sz="2000" u="none" dirty="0"/>
          </a:p>
          <a:p>
            <a:pPr marL="342900" indent="-342900">
              <a:buFont typeface="Arial" panose="020B0604020202020204" pitchFamily="34" charset="0"/>
              <a:buChar char="•"/>
            </a:pPr>
            <a:r>
              <a:rPr lang="en-CA" sz="2000" u="none" dirty="0" smtClean="0"/>
              <a:t>Make sure your eyewear fits you properly. </a:t>
            </a:r>
          </a:p>
          <a:p>
            <a:pPr marL="342900" indent="-342900">
              <a:buFont typeface="Arial" panose="020B0604020202020204" pitchFamily="34" charset="0"/>
              <a:buChar char="•"/>
            </a:pPr>
            <a:endParaRPr lang="en-CA" sz="2000" u="none" dirty="0" smtClean="0"/>
          </a:p>
          <a:p>
            <a:pPr marL="342900" indent="-342900">
              <a:buFont typeface="Arial" panose="020B0604020202020204" pitchFamily="34" charset="0"/>
              <a:buChar char="•"/>
            </a:pPr>
            <a:r>
              <a:rPr lang="en-CA" sz="2000" u="none" dirty="0"/>
              <a:t>Keep your safety eyewear in good condition and have it replaced if it becomes </a:t>
            </a:r>
            <a:r>
              <a:rPr lang="en-CA" sz="2000" u="none" dirty="0" smtClean="0"/>
              <a:t>damaged.</a:t>
            </a:r>
            <a:endParaRPr lang="en-CA" sz="2000" u="none" dirty="0"/>
          </a:p>
          <a:p>
            <a:pPr marL="342900" indent="-342900">
              <a:buFont typeface="Arial" panose="020B0604020202020204" pitchFamily="34" charset="0"/>
              <a:buChar char="•"/>
            </a:pPr>
            <a:endParaRPr lang="en-CA" sz="2000" u="none" dirty="0" smtClean="0"/>
          </a:p>
          <a:p>
            <a:endParaRPr lang="en-CA" sz="2000" u="none" dirty="0"/>
          </a:p>
          <a:p>
            <a:endParaRPr lang="en-CA" sz="2000" u="none" dirty="0"/>
          </a:p>
        </p:txBody>
      </p:sp>
    </p:spTree>
    <p:extLst>
      <p:ext uri="{BB962C8B-B14F-4D97-AF65-F5344CB8AC3E}">
        <p14:creationId xmlns:p14="http://schemas.microsoft.com/office/powerpoint/2010/main" val="4049907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828800"/>
            <a:ext cx="5257800" cy="4154984"/>
          </a:xfrm>
          <a:prstGeom prst="rect">
            <a:avLst/>
          </a:prstGeom>
          <a:noFill/>
        </p:spPr>
        <p:txBody>
          <a:bodyPr wrap="square" rtlCol="0">
            <a:spAutoFit/>
          </a:bodyPr>
          <a:lstStyle/>
          <a:p>
            <a:endParaRPr lang="en-CA" u="none" dirty="0"/>
          </a:p>
          <a:p>
            <a:pPr marL="457200" indent="-457200">
              <a:buFont typeface="+mj-lt"/>
              <a:buAutoNum type="arabicPeriod"/>
            </a:pPr>
            <a:r>
              <a:rPr lang="en-CA" u="none" dirty="0" smtClean="0"/>
              <a:t>What </a:t>
            </a:r>
            <a:r>
              <a:rPr lang="en-CA" u="none" dirty="0"/>
              <a:t>are the primary hazards for which you use safety </a:t>
            </a:r>
            <a:r>
              <a:rPr lang="en-CA" u="none" dirty="0" smtClean="0"/>
              <a:t>glasses or sunglasses?  </a:t>
            </a:r>
          </a:p>
          <a:p>
            <a:pPr marL="457200" indent="-457200">
              <a:buFont typeface="+mj-lt"/>
              <a:buAutoNum type="arabicPeriod"/>
            </a:pPr>
            <a:endParaRPr lang="en-CA" u="none" dirty="0"/>
          </a:p>
          <a:p>
            <a:pPr marL="457200" indent="-457200">
              <a:buFont typeface="+mj-lt"/>
              <a:buAutoNum type="arabicPeriod"/>
            </a:pPr>
            <a:endParaRPr lang="en-CA" u="none" dirty="0"/>
          </a:p>
          <a:p>
            <a:pPr marL="457200" indent="-457200">
              <a:buFont typeface="+mj-lt"/>
              <a:buAutoNum type="arabicPeriod"/>
            </a:pPr>
            <a:r>
              <a:rPr lang="en-CA" u="none" dirty="0" smtClean="0"/>
              <a:t>How </a:t>
            </a:r>
            <a:r>
              <a:rPr lang="en-CA" u="none" dirty="0"/>
              <a:t>can </a:t>
            </a:r>
            <a:r>
              <a:rPr lang="en-CA" u="none" dirty="0" smtClean="0"/>
              <a:t>eye hazards be reduced in the workplace? </a:t>
            </a:r>
            <a:endParaRPr lang="en-CA" u="none" dirty="0"/>
          </a:p>
          <a:p>
            <a:endParaRPr lang="en-CA" u="none" dirty="0"/>
          </a:p>
          <a:p>
            <a:endParaRPr lang="en-CA" u="none" dirty="0"/>
          </a:p>
          <a:p>
            <a:r>
              <a:rPr lang="en-CA" u="none" dirty="0"/>
              <a:t>  </a:t>
            </a:r>
          </a:p>
        </p:txBody>
      </p:sp>
      <p:sp>
        <p:nvSpPr>
          <p:cNvPr id="3" name="Rectangle 2"/>
          <p:cNvSpPr/>
          <p:nvPr/>
        </p:nvSpPr>
        <p:spPr>
          <a:xfrm>
            <a:off x="1295400" y="914400"/>
            <a:ext cx="6705600" cy="461665"/>
          </a:xfrm>
          <a:prstGeom prst="rect">
            <a:avLst/>
          </a:prstGeom>
        </p:spPr>
        <p:txBody>
          <a:bodyPr wrap="square">
            <a:spAutoFit/>
          </a:bodyPr>
          <a:lstStyle/>
          <a:p>
            <a:pPr algn="ctr"/>
            <a:r>
              <a:rPr lang="en-CA" b="1" dirty="0"/>
              <a:t>Questions to Generate Discussion</a:t>
            </a:r>
          </a:p>
        </p:txBody>
      </p:sp>
      <p:pic>
        <p:nvPicPr>
          <p:cNvPr id="22530" name="Picture 2" descr="Image result for questions ey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311505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430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Staying in Control, Aware of Surroundings, Follows Rules, Exhibit Ca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82783"/>
            <a:ext cx="3657600" cy="36827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52600" y="410816"/>
            <a:ext cx="5481502" cy="923330"/>
          </a:xfrm>
          <a:prstGeom prst="rect">
            <a:avLst/>
          </a:prstGeom>
          <a:noFill/>
        </p:spPr>
        <p:txBody>
          <a:bodyPr wrap="none" lIns="91440" tIns="45720" rIns="91440" bIns="45720">
            <a:spAutoFit/>
          </a:bodyPr>
          <a:lstStyle/>
          <a:p>
            <a:pPr algn="ctr"/>
            <a:r>
              <a:rPr lang="en-US" sz="5400" b="1" u="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Working S.A.F.E</a:t>
            </a:r>
            <a:endParaRPr lang="en-US" sz="5400" b="1" u="none"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4267199" y="2057400"/>
            <a:ext cx="4191001" cy="3170099"/>
          </a:xfrm>
          <a:prstGeom prst="rect">
            <a:avLst/>
          </a:prstGeom>
          <a:noFill/>
          <a:ln cmpd="thickThin">
            <a:solidFill>
              <a:schemeClr val="tx1"/>
            </a:solidFill>
          </a:ln>
        </p:spPr>
        <p:txBody>
          <a:bodyPr wrap="square" rtlCol="0">
            <a:spAutoFit/>
          </a:bodyPr>
          <a:lstStyle/>
          <a:p>
            <a:pPr algn="ctr"/>
            <a:r>
              <a:rPr lang="en-CA" sz="2000" u="none" dirty="0"/>
              <a:t>Employees who demonstrate </a:t>
            </a:r>
            <a:r>
              <a:rPr lang="en-CA" sz="2000" u="none" dirty="0" smtClean="0"/>
              <a:t>high </a:t>
            </a:r>
            <a:r>
              <a:rPr lang="en-CA" sz="2000" u="none" dirty="0"/>
              <a:t>awareness of their work environment are much less likely </a:t>
            </a:r>
            <a:r>
              <a:rPr lang="en-CA" sz="2000" u="none" dirty="0" smtClean="0"/>
              <a:t>to </a:t>
            </a:r>
            <a:r>
              <a:rPr lang="en-CA" sz="2000" u="none" dirty="0"/>
              <a:t>experience a safety incident than those who demonstrate a low </a:t>
            </a:r>
            <a:r>
              <a:rPr lang="en-CA" sz="2000" u="none" dirty="0" smtClean="0"/>
              <a:t>awareness of their work environment because </a:t>
            </a:r>
            <a:r>
              <a:rPr lang="en-CA" sz="2000" u="none" dirty="0"/>
              <a:t>they tend to notice potential safety hazards on the job and stay focused on their job tasks when distractions occur. </a:t>
            </a:r>
          </a:p>
        </p:txBody>
      </p:sp>
    </p:spTree>
    <p:extLst>
      <p:ext uri="{BB962C8B-B14F-4D97-AF65-F5344CB8AC3E}">
        <p14:creationId xmlns:p14="http://schemas.microsoft.com/office/powerpoint/2010/main" val="599483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838200"/>
            <a:ext cx="8305800" cy="4093428"/>
          </a:xfrm>
          <a:prstGeom prst="rect">
            <a:avLst/>
          </a:prstGeom>
          <a:noFill/>
        </p:spPr>
        <p:txBody>
          <a:bodyPr wrap="square" rtlCol="0">
            <a:spAutoFit/>
          </a:bodyPr>
          <a:lstStyle/>
          <a:p>
            <a:pPr algn="just"/>
            <a:r>
              <a:rPr lang="en-CA" sz="2000" u="none" dirty="0"/>
              <a:t>There are many simple techniques and behaviors that can help employees display better Awareness of Surroundings.  Here are a few</a:t>
            </a:r>
            <a:r>
              <a:rPr lang="en-CA" sz="2000" u="none" dirty="0" smtClean="0"/>
              <a:t>:</a:t>
            </a:r>
          </a:p>
          <a:p>
            <a:pPr algn="just"/>
            <a:endParaRPr lang="en-CA" sz="2000" u="none" dirty="0"/>
          </a:p>
          <a:p>
            <a:pPr algn="just"/>
            <a:r>
              <a:rPr lang="en-CA" sz="2000" u="none" dirty="0"/>
              <a:t>•Survey your work area before doing </a:t>
            </a:r>
            <a:r>
              <a:rPr lang="en-CA" sz="2000" u="none" dirty="0" smtClean="0"/>
              <a:t>anything.</a:t>
            </a:r>
            <a:endParaRPr lang="en-CA" sz="2000" u="none" dirty="0"/>
          </a:p>
          <a:p>
            <a:pPr algn="just"/>
            <a:r>
              <a:rPr lang="en-CA" sz="2000" u="none" dirty="0"/>
              <a:t>•Keep your eyes on path, and monitor what is happening to your sides and behind </a:t>
            </a:r>
            <a:r>
              <a:rPr lang="en-CA" sz="2000" u="none" dirty="0" smtClean="0"/>
              <a:t>you.</a:t>
            </a:r>
            <a:endParaRPr lang="en-CA" sz="2000" u="none" dirty="0"/>
          </a:p>
          <a:p>
            <a:pPr algn="just"/>
            <a:r>
              <a:rPr lang="en-CA" sz="2000" u="none" dirty="0"/>
              <a:t>•Learn to observe and notice changes to the work </a:t>
            </a:r>
            <a:r>
              <a:rPr lang="en-CA" sz="2000" u="none" dirty="0" smtClean="0"/>
              <a:t>environment.</a:t>
            </a:r>
            <a:endParaRPr lang="en-CA" sz="2000" u="none" dirty="0"/>
          </a:p>
          <a:p>
            <a:pPr algn="just"/>
            <a:r>
              <a:rPr lang="en-CA" sz="2000" u="none" dirty="0"/>
              <a:t>•Make checklists to be sure that all steps in completing a job task are </a:t>
            </a:r>
            <a:r>
              <a:rPr lang="en-CA" sz="2000" u="none" dirty="0" smtClean="0"/>
              <a:t>followed.</a:t>
            </a:r>
            <a:endParaRPr lang="en-CA" sz="2000" u="none" dirty="0"/>
          </a:p>
          <a:p>
            <a:pPr algn="just"/>
            <a:r>
              <a:rPr lang="en-CA" sz="2000" u="none" dirty="0"/>
              <a:t>•Complete tasks one at a </a:t>
            </a:r>
            <a:r>
              <a:rPr lang="en-CA" sz="2000" u="none" dirty="0" smtClean="0"/>
              <a:t>time.</a:t>
            </a:r>
            <a:endParaRPr lang="en-CA" sz="2000" u="none" dirty="0"/>
          </a:p>
          <a:p>
            <a:pPr algn="just"/>
            <a:endParaRPr lang="en-CA" sz="2000" u="none" dirty="0"/>
          </a:p>
          <a:p>
            <a:pPr algn="just"/>
            <a:r>
              <a:rPr lang="en-CA" sz="2000" u="none" dirty="0" smtClean="0"/>
              <a:t>If </a:t>
            </a:r>
            <a:r>
              <a:rPr lang="en-CA" sz="2000" u="none" dirty="0"/>
              <a:t>you do not recognize the hazard, you cannot control the hazard.  If you cannot control the hazard, you cannot prevent the injury.</a:t>
            </a:r>
          </a:p>
        </p:txBody>
      </p:sp>
      <p:pic>
        <p:nvPicPr>
          <p:cNvPr id="23554" name="Picture 2" descr="Image result for stay al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946868"/>
            <a:ext cx="2133600" cy="154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35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1"/>
            <a:ext cx="8305800" cy="4216539"/>
          </a:xfrm>
          <a:prstGeom prst="rect">
            <a:avLst/>
          </a:prstGeom>
          <a:noFill/>
        </p:spPr>
        <p:txBody>
          <a:bodyPr wrap="square" rtlCol="0">
            <a:spAutoFit/>
          </a:bodyPr>
          <a:lstStyle/>
          <a:p>
            <a:pPr algn="ctr"/>
            <a:r>
              <a:rPr lang="en-CA" sz="2800" u="none" dirty="0"/>
              <a:t>Improve your situational </a:t>
            </a:r>
            <a:r>
              <a:rPr lang="en-CA" sz="2800" u="none" dirty="0" smtClean="0"/>
              <a:t>awareness</a:t>
            </a:r>
          </a:p>
          <a:p>
            <a:endParaRPr lang="en-CA" sz="2000" u="none" dirty="0"/>
          </a:p>
          <a:p>
            <a:r>
              <a:rPr lang="en-CA" sz="2000" u="none" dirty="0"/>
              <a:t>Get in the habit of regularly pausing to make a quick mental assessment of your working environment. When doing so, consider the following questions</a:t>
            </a:r>
            <a:r>
              <a:rPr lang="en-CA" sz="2000" u="none" dirty="0" smtClean="0"/>
              <a:t>:</a:t>
            </a:r>
          </a:p>
          <a:p>
            <a:endParaRPr lang="en-CA" sz="2000" u="none" dirty="0"/>
          </a:p>
          <a:p>
            <a:pPr marL="457200" indent="-457200">
              <a:buFont typeface="+mj-lt"/>
              <a:buAutoNum type="arabicPeriod"/>
            </a:pPr>
            <a:r>
              <a:rPr lang="en-CA" sz="2000" u="none" dirty="0"/>
              <a:t>Is there anything around you that poses a </a:t>
            </a:r>
            <a:r>
              <a:rPr lang="en-CA" sz="2000" u="none" dirty="0" smtClean="0"/>
              <a:t>threat </a:t>
            </a:r>
            <a:r>
              <a:rPr lang="en-CA" sz="2000" u="none" dirty="0"/>
              <a:t>to your health and safety and if so, to what extent</a:t>
            </a:r>
            <a:r>
              <a:rPr lang="en-CA" sz="2000" u="none" dirty="0" smtClean="0"/>
              <a:t>?</a:t>
            </a:r>
          </a:p>
          <a:p>
            <a:pPr marL="457200" indent="-457200">
              <a:buFont typeface="+mj-lt"/>
              <a:buAutoNum type="arabicPeriod"/>
            </a:pPr>
            <a:endParaRPr lang="en-CA" sz="2000" u="none" dirty="0"/>
          </a:p>
          <a:p>
            <a:pPr marL="457200" indent="-457200">
              <a:buFont typeface="+mj-lt"/>
              <a:buAutoNum type="arabicPeriod"/>
            </a:pPr>
            <a:r>
              <a:rPr lang="en-CA" sz="2000" u="none" dirty="0"/>
              <a:t>Is the threat big enough that you should </a:t>
            </a:r>
            <a:r>
              <a:rPr lang="en-CA" sz="2000" u="none" dirty="0" smtClean="0"/>
              <a:t>stop </a:t>
            </a:r>
            <a:r>
              <a:rPr lang="en-CA" sz="2000" u="none" dirty="0"/>
              <a:t>working</a:t>
            </a:r>
            <a:r>
              <a:rPr lang="en-CA" sz="2000" u="none" dirty="0" smtClean="0"/>
              <a:t>?</a:t>
            </a:r>
          </a:p>
          <a:p>
            <a:pPr marL="457200" indent="-457200">
              <a:buFont typeface="+mj-lt"/>
              <a:buAutoNum type="arabicPeriod"/>
            </a:pPr>
            <a:endParaRPr lang="en-CA" sz="2000" u="none" dirty="0"/>
          </a:p>
          <a:p>
            <a:pPr marL="457200" indent="-457200">
              <a:buFont typeface="+mj-lt"/>
              <a:buAutoNum type="arabicPeriod"/>
            </a:pPr>
            <a:r>
              <a:rPr lang="en-CA" sz="2000" u="none" dirty="0"/>
              <a:t>Is there anything you can do to safely </a:t>
            </a:r>
            <a:r>
              <a:rPr lang="en-CA" sz="2000" u="none" dirty="0" smtClean="0"/>
              <a:t>reduce </a:t>
            </a:r>
            <a:r>
              <a:rPr lang="en-CA" sz="2000" u="none" dirty="0"/>
              <a:t>that threat in order that you can carry on working safely?</a:t>
            </a:r>
          </a:p>
        </p:txBody>
      </p:sp>
    </p:spTree>
    <p:extLst>
      <p:ext uri="{BB962C8B-B14F-4D97-AF65-F5344CB8AC3E}">
        <p14:creationId xmlns:p14="http://schemas.microsoft.com/office/powerpoint/2010/main" val="1001036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725192" cy="1754326"/>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7030A0"/>
                </a:solidFill>
                <a:effectLst>
                  <a:outerShdw blurRad="50800" algn="tl" rotWithShape="0">
                    <a:srgbClr val="000000"/>
                  </a:outerShdw>
                </a:effectLst>
              </a:rPr>
              <a:t>Merchandiser Specific </a:t>
            </a:r>
          </a:p>
          <a:p>
            <a:pPr algn="ctr"/>
            <a:r>
              <a:rPr lang="en-US" sz="5400" b="1" dirty="0" smtClean="0">
                <a:ln w="17780" cmpd="sng">
                  <a:solidFill>
                    <a:srgbClr val="FFFFFF"/>
                  </a:solidFill>
                  <a:prstDash val="solid"/>
                  <a:miter lim="800000"/>
                </a:ln>
                <a:solidFill>
                  <a:srgbClr val="7030A0"/>
                </a:solidFill>
                <a:effectLst>
                  <a:outerShdw blurRad="50800" algn="tl" rotWithShape="0">
                    <a:srgbClr val="000000"/>
                  </a:outerShdw>
                </a:effectLst>
              </a:rPr>
              <a:t>Safety Talks</a:t>
            </a:r>
            <a:endPar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endParaRPr>
          </a:p>
        </p:txBody>
      </p:sp>
      <p:sp>
        <p:nvSpPr>
          <p:cNvPr id="4" name="TextBox 3"/>
          <p:cNvSpPr txBox="1"/>
          <p:nvPr/>
        </p:nvSpPr>
        <p:spPr>
          <a:xfrm>
            <a:off x="570756" y="2669177"/>
            <a:ext cx="8077200" cy="2308324"/>
          </a:xfrm>
          <a:prstGeom prst="rect">
            <a:avLst/>
          </a:prstGeom>
          <a:noFill/>
        </p:spPr>
        <p:txBody>
          <a:bodyPr wrap="square" rtlCol="0">
            <a:spAutoFit/>
          </a:bodyPr>
          <a:lstStyle/>
          <a:p>
            <a:pPr marL="457200" indent="-457200">
              <a:buAutoNum type="arabicParenR"/>
            </a:pPr>
            <a:r>
              <a:rPr lang="en-CA" u="none" smtClean="0"/>
              <a:t>Ladder </a:t>
            </a:r>
            <a:r>
              <a:rPr lang="en-CA" u="none" dirty="0" smtClean="0"/>
              <a:t>Safety</a:t>
            </a:r>
          </a:p>
          <a:p>
            <a:pPr marL="457200" indent="-457200">
              <a:buAutoNum type="arabicParenR"/>
            </a:pPr>
            <a:r>
              <a:rPr lang="en-CA" u="none" dirty="0" smtClean="0"/>
              <a:t>Retail Housekeeping-Aisle Ways</a:t>
            </a:r>
          </a:p>
          <a:p>
            <a:pPr marL="457200" indent="-457200">
              <a:buFontTx/>
              <a:buAutoNum type="arabicParenR"/>
            </a:pPr>
            <a:r>
              <a:rPr lang="en-CA" u="none" dirty="0" smtClean="0"/>
              <a:t>Preventing Cutting Injuries</a:t>
            </a:r>
            <a:endParaRPr lang="en-CA" u="none" dirty="0"/>
          </a:p>
          <a:p>
            <a:pPr marL="457200" indent="-457200">
              <a:buAutoNum type="arabicParenR"/>
            </a:pPr>
            <a:r>
              <a:rPr lang="en-CA" u="none" dirty="0" smtClean="0"/>
              <a:t>Sun Protection- Glasses</a:t>
            </a:r>
          </a:p>
          <a:p>
            <a:pPr marL="457200" indent="-457200">
              <a:buAutoNum type="arabicParenR"/>
            </a:pPr>
            <a:r>
              <a:rPr lang="en-CA" u="none" dirty="0" smtClean="0"/>
              <a:t>Rack Handling-Glove usage</a:t>
            </a:r>
          </a:p>
          <a:p>
            <a:pPr marL="457200" indent="-457200">
              <a:buAutoNum type="arabicParenR"/>
            </a:pPr>
            <a:r>
              <a:rPr lang="en-CA" u="none" dirty="0" smtClean="0"/>
              <a:t>Shop Lifting-Theft</a:t>
            </a:r>
          </a:p>
        </p:txBody>
      </p:sp>
    </p:spTree>
    <p:extLst>
      <p:ext uri="{BB962C8B-B14F-4D97-AF65-F5344CB8AC3E}">
        <p14:creationId xmlns:p14="http://schemas.microsoft.com/office/powerpoint/2010/main" val="1624871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806" y="304800"/>
            <a:ext cx="4955203" cy="923330"/>
          </a:xfrm>
          <a:prstGeom prst="rect">
            <a:avLst/>
          </a:prstGeom>
          <a:noFill/>
        </p:spPr>
        <p:txBody>
          <a:bodyPr wrap="none" lIns="91440" tIns="45720" rIns="91440" bIns="45720">
            <a:spAutoFit/>
          </a:bodyPr>
          <a:lstStyle/>
          <a:p>
            <a:pPr algn="ctr"/>
            <a:r>
              <a:rPr lang="en-CA" sz="5400" b="1" u="none" cap="none" spc="0" dirty="0" smtClean="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rPr>
              <a:t>Ladder  </a:t>
            </a:r>
            <a:r>
              <a:rPr lang="en-CA" sz="5400" b="1" u="none" cap="none" spc="0" dirty="0" smtClean="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rPr>
              <a:t>Safety</a:t>
            </a:r>
            <a:endParaRPr lang="en-CA" sz="5400" b="1" cap="none" spc="0" dirty="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endParaRPr>
          </a:p>
        </p:txBody>
      </p:sp>
      <p:pic>
        <p:nvPicPr>
          <p:cNvPr id="3080" name="Picture 8" descr="Image result for ladder safety clip art reta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2619375" cy="3400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447800"/>
            <a:ext cx="4800600" cy="4832092"/>
          </a:xfrm>
          <a:prstGeom prst="rect">
            <a:avLst/>
          </a:prstGeom>
          <a:noFill/>
        </p:spPr>
        <p:txBody>
          <a:bodyPr wrap="square" rtlCol="0">
            <a:spAutoFit/>
          </a:bodyPr>
          <a:lstStyle/>
          <a:p>
            <a:pPr marL="342900" indent="-342900">
              <a:buFont typeface="Arial" panose="020B0604020202020204" pitchFamily="34" charset="0"/>
              <a:buChar char="•"/>
            </a:pPr>
            <a:r>
              <a:rPr lang="en-CA" sz="2200" u="none" dirty="0" smtClean="0"/>
              <a:t>If possible, brace yourself with your free hand. </a:t>
            </a:r>
          </a:p>
          <a:p>
            <a:pPr marL="342900" indent="-342900">
              <a:buFont typeface="Arial" panose="020B0604020202020204" pitchFamily="34" charset="0"/>
              <a:buChar char="•"/>
            </a:pPr>
            <a:r>
              <a:rPr lang="en-CA" sz="2200" u="none" dirty="0" smtClean="0"/>
              <a:t>Check ladder before you use it to make sure no parts are missing or broken. </a:t>
            </a:r>
          </a:p>
          <a:p>
            <a:pPr marL="342900" indent="-342900">
              <a:buFont typeface="Arial" panose="020B0604020202020204" pitchFamily="34" charset="0"/>
              <a:buChar char="•"/>
            </a:pPr>
            <a:r>
              <a:rPr lang="en-CA" sz="2200" u="none" dirty="0" smtClean="0"/>
              <a:t>The top two steps and bucket shelf of a step ladder are NOT safe to stand on. If you need this height then you need a longer ladder!</a:t>
            </a:r>
          </a:p>
          <a:p>
            <a:pPr marL="342900" indent="-342900">
              <a:buFont typeface="Arial" panose="020B0604020202020204" pitchFamily="34" charset="0"/>
              <a:buChar char="•"/>
            </a:pPr>
            <a:r>
              <a:rPr lang="en-CA" sz="2200" u="none" dirty="0" smtClean="0"/>
              <a:t>Fully open ladder and place on a firm, level surface. </a:t>
            </a:r>
          </a:p>
          <a:p>
            <a:pPr marL="342900" indent="-342900">
              <a:buFont typeface="Arial" panose="020B0604020202020204" pitchFamily="34" charset="0"/>
              <a:buChar char="•"/>
            </a:pPr>
            <a:r>
              <a:rPr lang="en-CA" sz="2200" u="none" dirty="0" smtClean="0"/>
              <a:t>Keep your weight balanced. Do not reach to the side. </a:t>
            </a:r>
            <a:endParaRPr lang="en-CA" sz="2200" u="none" dirty="0"/>
          </a:p>
        </p:txBody>
      </p:sp>
      <p:sp>
        <p:nvSpPr>
          <p:cNvPr id="7" name="TextBox 6"/>
          <p:cNvSpPr txBox="1"/>
          <p:nvPr/>
        </p:nvSpPr>
        <p:spPr>
          <a:xfrm>
            <a:off x="5410200" y="5105400"/>
            <a:ext cx="3273817" cy="1446550"/>
          </a:xfrm>
          <a:prstGeom prst="rect">
            <a:avLst/>
          </a:prstGeom>
          <a:noFill/>
        </p:spPr>
        <p:txBody>
          <a:bodyPr wrap="square" rtlCol="0">
            <a:spAutoFit/>
          </a:bodyPr>
          <a:lstStyle/>
          <a:p>
            <a:pPr marL="342900" indent="-342900">
              <a:buFont typeface="Arial" panose="020B0604020202020204" pitchFamily="34" charset="0"/>
              <a:buChar char="•"/>
            </a:pPr>
            <a:r>
              <a:rPr lang="en-CA" sz="2200" u="none" dirty="0" smtClean="0"/>
              <a:t>Make sure areas around the base and top of ladder are clear from obstructions! </a:t>
            </a:r>
            <a:endParaRPr lang="en-CA" sz="2200" u="none" dirty="0"/>
          </a:p>
        </p:txBody>
      </p:sp>
    </p:spTree>
    <p:extLst>
      <p:ext uri="{BB962C8B-B14F-4D97-AF65-F5344CB8AC3E}">
        <p14:creationId xmlns:p14="http://schemas.microsoft.com/office/powerpoint/2010/main" val="1683169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8270" y="381000"/>
            <a:ext cx="5532284" cy="923330"/>
          </a:xfrm>
          <a:prstGeom prst="rect">
            <a:avLst/>
          </a:prstGeom>
          <a:noFill/>
        </p:spPr>
        <p:txBody>
          <a:bodyPr wrap="none" lIns="91440" tIns="45720" rIns="91440" bIns="45720">
            <a:spAutoFit/>
          </a:bodyPr>
          <a:lstStyle/>
          <a:p>
            <a:pPr algn="ctr"/>
            <a:r>
              <a:rPr lang="en-CA" sz="5400" b="1" cap="none" spc="0" dirty="0" smtClean="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rPr>
              <a:t>Preventing Falls</a:t>
            </a:r>
            <a:endParaRPr lang="en-CA" sz="5400" b="1" cap="none" spc="0" dirty="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endParaRPr>
          </a:p>
        </p:txBody>
      </p:sp>
      <p:sp>
        <p:nvSpPr>
          <p:cNvPr id="3" name="TextBox 2"/>
          <p:cNvSpPr txBox="1"/>
          <p:nvPr/>
        </p:nvSpPr>
        <p:spPr>
          <a:xfrm>
            <a:off x="838200" y="1600200"/>
            <a:ext cx="7391400" cy="4832092"/>
          </a:xfrm>
          <a:prstGeom prst="rect">
            <a:avLst/>
          </a:prstGeom>
          <a:noFill/>
        </p:spPr>
        <p:txBody>
          <a:bodyPr wrap="square" rtlCol="0">
            <a:spAutoFit/>
          </a:bodyPr>
          <a:lstStyle/>
          <a:p>
            <a:pPr marL="800100" lvl="1" indent="-342900">
              <a:buFont typeface="Wingdings" panose="05000000000000000000" pitchFamily="2" charset="2"/>
              <a:buChar char="Ø"/>
            </a:pPr>
            <a:r>
              <a:rPr lang="en-CA" sz="2200" u="none" dirty="0" smtClean="0"/>
              <a:t>Using inappropriate equipment to access stock at higher level can result in workers falling. </a:t>
            </a:r>
          </a:p>
          <a:p>
            <a:pPr marL="800100" lvl="1" indent="-342900">
              <a:buFont typeface="Wingdings" panose="05000000000000000000" pitchFamily="2" charset="2"/>
              <a:buChar char="Ø"/>
            </a:pPr>
            <a:r>
              <a:rPr lang="en-CA" sz="2200" u="none" dirty="0" smtClean="0"/>
              <a:t>This can result in fractures, broken bones, paralysis or death. </a:t>
            </a:r>
          </a:p>
          <a:p>
            <a:pPr marL="800100" lvl="1" indent="-342900">
              <a:buFont typeface="Wingdings" panose="05000000000000000000" pitchFamily="2" charset="2"/>
              <a:buChar char="Ø"/>
            </a:pPr>
            <a:r>
              <a:rPr lang="en-CA" sz="2200" u="none" dirty="0" smtClean="0"/>
              <a:t>Use the appropriate equipment for the task (</a:t>
            </a:r>
            <a:r>
              <a:rPr lang="en-CA" sz="2200" u="none" dirty="0" err="1" smtClean="0"/>
              <a:t>eg</a:t>
            </a:r>
            <a:r>
              <a:rPr lang="en-CA" sz="2200" u="none" dirty="0" smtClean="0"/>
              <a:t>. Do not use a step stool if a step ladder will make it safer to place or retrieve items at height). </a:t>
            </a:r>
          </a:p>
          <a:p>
            <a:pPr marL="800100" lvl="1" indent="-342900">
              <a:buFont typeface="Wingdings" panose="05000000000000000000" pitchFamily="2" charset="2"/>
              <a:buChar char="Ø"/>
            </a:pPr>
            <a:r>
              <a:rPr lang="en-CA" sz="2200" u="none" dirty="0" smtClean="0"/>
              <a:t>Ensure you do not overreach and your feet remain flat and firm.</a:t>
            </a:r>
          </a:p>
          <a:p>
            <a:pPr marL="800100" lvl="1" indent="-342900">
              <a:buFont typeface="Wingdings" panose="05000000000000000000" pitchFamily="2" charset="2"/>
              <a:buChar char="Ø"/>
            </a:pPr>
            <a:r>
              <a:rPr lang="en-CA" sz="2200" u="none" dirty="0" smtClean="0"/>
              <a:t>If your balance is compromised, you may fall. </a:t>
            </a:r>
          </a:p>
          <a:p>
            <a:pPr marL="800100" lvl="1" indent="-342900">
              <a:buFont typeface="Wingdings" panose="05000000000000000000" pitchFamily="2" charset="2"/>
              <a:buChar char="Ø"/>
            </a:pPr>
            <a:r>
              <a:rPr lang="en-CA" sz="2200" u="none" dirty="0" smtClean="0"/>
              <a:t>To prevent or reduce the risk of falls from height, follow the safety rules, use the appropriate, Home Depot approved equipment. </a:t>
            </a:r>
            <a:endParaRPr lang="en-CA" sz="2200" u="none" dirty="0"/>
          </a:p>
          <a:p>
            <a:pPr lvl="1"/>
            <a:endParaRPr lang="en-CA" sz="2200" u="none" dirty="0" smtClean="0"/>
          </a:p>
        </p:txBody>
      </p:sp>
    </p:spTree>
    <p:extLst>
      <p:ext uri="{BB962C8B-B14F-4D97-AF65-F5344CB8AC3E}">
        <p14:creationId xmlns:p14="http://schemas.microsoft.com/office/powerpoint/2010/main" val="2044957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420" y="381000"/>
            <a:ext cx="7301999" cy="1415772"/>
          </a:xfrm>
          <a:prstGeom prst="rect">
            <a:avLst/>
          </a:prstGeom>
          <a:noFill/>
        </p:spPr>
        <p:txBody>
          <a:bodyPr wrap="none" lIns="91440" tIns="45720" rIns="91440" bIns="45720">
            <a:spAutoFit/>
          </a:bodyPr>
          <a:lstStyle/>
          <a:p>
            <a:pPr algn="ctr"/>
            <a:r>
              <a:rPr lang="en-CA" sz="5400" b="1" dirty="0" smtClean="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rPr>
              <a:t>Retail House Keeping</a:t>
            </a:r>
          </a:p>
          <a:p>
            <a:pPr algn="ctr"/>
            <a:r>
              <a:rPr lang="en-CA" sz="3200" b="1" dirty="0" smtClean="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rPr>
              <a:t>Aisle Way Clean Up</a:t>
            </a:r>
            <a:endParaRPr lang="en-CA" sz="3200" b="1" cap="none" spc="0" dirty="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endParaRPr>
          </a:p>
        </p:txBody>
      </p:sp>
      <p:sp>
        <p:nvSpPr>
          <p:cNvPr id="3" name="TextBox 2"/>
          <p:cNvSpPr txBox="1"/>
          <p:nvPr/>
        </p:nvSpPr>
        <p:spPr>
          <a:xfrm>
            <a:off x="685800" y="2133600"/>
            <a:ext cx="8077200" cy="4832092"/>
          </a:xfrm>
          <a:prstGeom prst="rect">
            <a:avLst/>
          </a:prstGeom>
          <a:noFill/>
        </p:spPr>
        <p:txBody>
          <a:bodyPr wrap="square" rtlCol="0">
            <a:spAutoFit/>
          </a:bodyPr>
          <a:lstStyle/>
          <a:p>
            <a:pPr marL="342900" indent="-342900">
              <a:buFont typeface="Arial" panose="020B0604020202020204" pitchFamily="34" charset="0"/>
              <a:buChar char="•"/>
            </a:pPr>
            <a:r>
              <a:rPr lang="en-CA" sz="2200" u="none" dirty="0" smtClean="0"/>
              <a:t>Housekeeping </a:t>
            </a:r>
            <a:r>
              <a:rPr lang="en-CA" sz="2200" u="none" dirty="0"/>
              <a:t>is critically important to the success of a retail </a:t>
            </a:r>
            <a:r>
              <a:rPr lang="en-CA" sz="2200" u="none" dirty="0" smtClean="0"/>
              <a:t>store.</a:t>
            </a:r>
          </a:p>
          <a:p>
            <a:pPr marL="342900" indent="-342900">
              <a:buFont typeface="Arial" panose="020B0604020202020204" pitchFamily="34" charset="0"/>
              <a:buChar char="•"/>
            </a:pPr>
            <a:r>
              <a:rPr lang="en-CA" sz="2200" u="none" dirty="0" smtClean="0"/>
              <a:t>From </a:t>
            </a:r>
            <a:r>
              <a:rPr lang="en-CA" sz="2200" u="none" dirty="0"/>
              <a:t>a customer perspective, good housekeeping standards “speak louder than words.” Many customers will judge if they will enter or return to a store based on the visual appearance of an operation. </a:t>
            </a:r>
            <a:endParaRPr lang="en-CA" sz="2200" u="none" dirty="0" smtClean="0"/>
          </a:p>
          <a:p>
            <a:pPr marL="342900" indent="-342900">
              <a:buFont typeface="Arial" panose="020B0604020202020204" pitchFamily="34" charset="0"/>
              <a:buChar char="•"/>
            </a:pPr>
            <a:r>
              <a:rPr lang="en-CA" sz="2200" u="none" dirty="0"/>
              <a:t>Merchandise should be in good condition </a:t>
            </a:r>
            <a:r>
              <a:rPr lang="en-CA" sz="2200" u="none" dirty="0" smtClean="0"/>
              <a:t>and fit </a:t>
            </a:r>
            <a:r>
              <a:rPr lang="en-CA" sz="2200" u="none" dirty="0"/>
              <a:t>adequately on the shelf. Overcrowding of merchandise on a shelf or display base can contribute to more falling merchandise and increased injuries and damages</a:t>
            </a:r>
            <a:r>
              <a:rPr lang="en-CA" sz="2200" u="none" dirty="0" smtClean="0"/>
              <a:t>.</a:t>
            </a:r>
          </a:p>
          <a:p>
            <a:pPr marL="342900" indent="-342900">
              <a:buFont typeface="Arial" panose="020B0604020202020204" pitchFamily="34" charset="0"/>
              <a:buChar char="•"/>
            </a:pPr>
            <a:r>
              <a:rPr lang="en-CA" sz="2200" u="none" dirty="0" smtClean="0"/>
              <a:t>Clean up as  you go. Do not leave a trail of debris behind you. </a:t>
            </a:r>
          </a:p>
          <a:p>
            <a:pPr marL="342900" indent="-342900">
              <a:buFont typeface="Arial" panose="020B0604020202020204" pitchFamily="34" charset="0"/>
              <a:buChar char="•"/>
            </a:pPr>
            <a:endParaRPr lang="en-CA" sz="2200" u="none" dirty="0" smtClean="0"/>
          </a:p>
          <a:p>
            <a:pPr marL="342900" indent="-342900">
              <a:buFont typeface="Arial" panose="020B0604020202020204" pitchFamily="34" charset="0"/>
              <a:buChar char="•"/>
            </a:pPr>
            <a:endParaRPr lang="en-CA" sz="2200" dirty="0"/>
          </a:p>
        </p:txBody>
      </p:sp>
    </p:spTree>
    <p:extLst>
      <p:ext uri="{BB962C8B-B14F-4D97-AF65-F5344CB8AC3E}">
        <p14:creationId xmlns:p14="http://schemas.microsoft.com/office/powerpoint/2010/main" val="1871710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752600"/>
            <a:ext cx="8001000" cy="3785652"/>
          </a:xfrm>
          <a:prstGeom prst="rect">
            <a:avLst/>
          </a:prstGeom>
          <a:noFill/>
        </p:spPr>
        <p:txBody>
          <a:bodyPr wrap="square" rtlCol="0">
            <a:spAutoFit/>
          </a:bodyPr>
          <a:lstStyle/>
          <a:p>
            <a:r>
              <a:rPr lang="en-CA" u="none" dirty="0"/>
              <a:t>• Is the area around displays and fixtures clutter free and cleaned regularly?</a:t>
            </a:r>
          </a:p>
          <a:p>
            <a:r>
              <a:rPr lang="en-CA" u="none" dirty="0"/>
              <a:t>• Are warning signs placed to alert of a hazard that cannot be removed immediately?</a:t>
            </a:r>
          </a:p>
          <a:p>
            <a:r>
              <a:rPr lang="en-CA" u="none" dirty="0"/>
              <a:t>• Are </a:t>
            </a:r>
            <a:r>
              <a:rPr lang="en-CA" u="none" dirty="0" smtClean="0"/>
              <a:t>walkways and aisles clear </a:t>
            </a:r>
            <a:r>
              <a:rPr lang="en-CA" u="none" dirty="0"/>
              <a:t>and free of storage</a:t>
            </a:r>
            <a:r>
              <a:rPr lang="en-CA" u="none" dirty="0" smtClean="0"/>
              <a:t>?</a:t>
            </a:r>
            <a:endParaRPr lang="en-CA" u="none" dirty="0"/>
          </a:p>
          <a:p>
            <a:r>
              <a:rPr lang="en-CA" u="none" dirty="0"/>
              <a:t>• Is heavier merchandise positioned on LOWER shelves?</a:t>
            </a:r>
          </a:p>
          <a:p>
            <a:r>
              <a:rPr lang="en-CA" u="none" dirty="0"/>
              <a:t>• Are displays overloaded or overcrowded?</a:t>
            </a:r>
          </a:p>
          <a:p>
            <a:r>
              <a:rPr lang="en-CA" u="none" dirty="0" smtClean="0"/>
              <a:t>• </a:t>
            </a:r>
            <a:r>
              <a:rPr lang="en-CA" u="none" dirty="0"/>
              <a:t>Are merchandise cords secured to prevent tripping incidents?	</a:t>
            </a:r>
          </a:p>
          <a:p>
            <a:endParaRPr lang="en-CA" u="none" dirty="0"/>
          </a:p>
        </p:txBody>
      </p:sp>
      <p:sp>
        <p:nvSpPr>
          <p:cNvPr id="3" name="TextBox 2"/>
          <p:cNvSpPr txBox="1"/>
          <p:nvPr/>
        </p:nvSpPr>
        <p:spPr>
          <a:xfrm>
            <a:off x="1143000" y="609600"/>
            <a:ext cx="6527749" cy="830997"/>
          </a:xfrm>
          <a:prstGeom prst="rect">
            <a:avLst/>
          </a:prstGeom>
          <a:noFill/>
        </p:spPr>
        <p:txBody>
          <a:bodyPr wrap="none" rtlCol="0">
            <a:spAutoFit/>
          </a:bodyPr>
          <a:lstStyle/>
          <a:p>
            <a:pPr algn="ctr"/>
            <a:endParaRPr lang="en-CA" u="none" dirty="0"/>
          </a:p>
          <a:p>
            <a:pPr algn="ctr"/>
            <a:r>
              <a:rPr lang="en-CA" b="1" u="none" dirty="0"/>
              <a:t>Display safety and housekeeping checklist </a:t>
            </a:r>
            <a:endParaRPr lang="en-CA" dirty="0"/>
          </a:p>
        </p:txBody>
      </p:sp>
    </p:spTree>
    <p:extLst>
      <p:ext uri="{BB962C8B-B14F-4D97-AF65-F5344CB8AC3E}">
        <p14:creationId xmlns:p14="http://schemas.microsoft.com/office/powerpoint/2010/main" val="1719389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keep up the good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09600"/>
            <a:ext cx="443575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919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507" y="381000"/>
            <a:ext cx="8061822" cy="830997"/>
          </a:xfrm>
          <a:prstGeom prst="rect">
            <a:avLst/>
          </a:prstGeom>
          <a:noFill/>
        </p:spPr>
        <p:txBody>
          <a:bodyPr wrap="none" lIns="91440" tIns="45720" rIns="91440" bIns="45720">
            <a:spAutoFit/>
          </a:bodyPr>
          <a:lstStyle/>
          <a:p>
            <a:pPr algn="ctr"/>
            <a:r>
              <a:rPr lang="en-CA" sz="4800" b="1" dirty="0" smtClean="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rPr>
              <a:t>Preventing Cutting Injuries</a:t>
            </a:r>
            <a:endParaRPr lang="en-CA" sz="4800" b="1" cap="none" spc="0" dirty="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endParaRPr>
          </a:p>
        </p:txBody>
      </p:sp>
      <p:sp>
        <p:nvSpPr>
          <p:cNvPr id="3" name="TextBox 2"/>
          <p:cNvSpPr txBox="1"/>
          <p:nvPr/>
        </p:nvSpPr>
        <p:spPr>
          <a:xfrm>
            <a:off x="379618" y="1211997"/>
            <a:ext cx="8229600" cy="4154984"/>
          </a:xfrm>
          <a:prstGeom prst="rect">
            <a:avLst/>
          </a:prstGeom>
          <a:noFill/>
        </p:spPr>
        <p:txBody>
          <a:bodyPr wrap="square" rtlCol="0">
            <a:spAutoFit/>
          </a:bodyPr>
          <a:lstStyle/>
          <a:p>
            <a:pPr marL="342900" indent="-342900">
              <a:buFont typeface="Arial" panose="020B0604020202020204" pitchFamily="34" charset="0"/>
              <a:buChar char="•"/>
            </a:pPr>
            <a:r>
              <a:rPr lang="en-CA" u="none" dirty="0" smtClean="0"/>
              <a:t>Be careful with cutting tools such as knives, box cutters and scissors. </a:t>
            </a:r>
          </a:p>
          <a:p>
            <a:pPr marL="342900" indent="-342900">
              <a:buFont typeface="Arial" panose="020B0604020202020204" pitchFamily="34" charset="0"/>
              <a:buChar char="•"/>
            </a:pPr>
            <a:r>
              <a:rPr lang="en-CA" u="none" dirty="0" smtClean="0"/>
              <a:t>Only use tools and equipment you have been trained to use safely.</a:t>
            </a:r>
          </a:p>
          <a:p>
            <a:pPr marL="342900" indent="-342900">
              <a:buFont typeface="Arial" panose="020B0604020202020204" pitchFamily="34" charset="0"/>
              <a:buChar char="•"/>
            </a:pPr>
            <a:r>
              <a:rPr lang="en-CA" u="none" dirty="0" smtClean="0"/>
              <a:t>Use the right cutter for the job and make sure its sharp. </a:t>
            </a:r>
          </a:p>
          <a:p>
            <a:pPr marL="342900" indent="-342900">
              <a:buFont typeface="Arial" panose="020B0604020202020204" pitchFamily="34" charset="0"/>
              <a:buChar char="•"/>
            </a:pPr>
            <a:r>
              <a:rPr lang="en-CA" u="none" dirty="0" smtClean="0"/>
              <a:t>Cut away from yourself. </a:t>
            </a:r>
          </a:p>
          <a:p>
            <a:pPr marL="342900" indent="-342900">
              <a:buFont typeface="Arial" panose="020B0604020202020204" pitchFamily="34" charset="0"/>
              <a:buChar char="•"/>
            </a:pPr>
            <a:r>
              <a:rPr lang="en-CA" u="none" dirty="0" smtClean="0"/>
              <a:t>Keep blades closed when not in use. </a:t>
            </a:r>
          </a:p>
          <a:p>
            <a:pPr marL="342900" indent="-342900">
              <a:buFont typeface="Arial" panose="020B0604020202020204" pitchFamily="34" charset="0"/>
              <a:buChar char="•"/>
            </a:pPr>
            <a:r>
              <a:rPr lang="en-CA" u="none" dirty="0" smtClean="0"/>
              <a:t>Store cutting tools separately and securely– </a:t>
            </a:r>
            <a:r>
              <a:rPr lang="en-CA" i="1" u="none" dirty="0" smtClean="0"/>
              <a:t>do not leave out for a member of the public to pick up! </a:t>
            </a:r>
          </a:p>
          <a:p>
            <a:pPr marL="342900" indent="-342900">
              <a:buFont typeface="Arial" panose="020B0604020202020204" pitchFamily="34" charset="0"/>
              <a:buChar char="•"/>
            </a:pPr>
            <a:r>
              <a:rPr lang="en-CA" u="none" dirty="0" smtClean="0"/>
              <a:t>Consider replacing old box cutters with new ones that have self-retracting blades. </a:t>
            </a:r>
            <a:endParaRPr lang="en-CA" u="none" dirty="0"/>
          </a:p>
        </p:txBody>
      </p:sp>
      <p:pic>
        <p:nvPicPr>
          <p:cNvPr id="2050" name="Picture 2" descr="Image result for box cutter clip art transparent backgrou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953000"/>
            <a:ext cx="140945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84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458200" cy="830997"/>
          </a:xfrm>
          <a:prstGeom prst="rect">
            <a:avLst/>
          </a:prstGeom>
          <a:noFill/>
        </p:spPr>
        <p:txBody>
          <a:bodyPr wrap="square" lIns="91440" tIns="45720" rIns="91440" bIns="45720">
            <a:spAutoFit/>
          </a:bodyPr>
          <a:lstStyle/>
          <a:p>
            <a:r>
              <a:rPr lang="en-CA" sz="4800" b="1" dirty="0" smtClean="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rPr>
              <a:t>Rack Handling-Glove Usage</a:t>
            </a:r>
            <a:endParaRPr lang="en-CA" sz="4800" b="1" cap="none" spc="0" dirty="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endParaRPr>
          </a:p>
        </p:txBody>
      </p:sp>
      <p:sp>
        <p:nvSpPr>
          <p:cNvPr id="2" name="TextBox 1"/>
          <p:cNvSpPr txBox="1"/>
          <p:nvPr/>
        </p:nvSpPr>
        <p:spPr>
          <a:xfrm>
            <a:off x="533400" y="1524000"/>
            <a:ext cx="8305800" cy="3785652"/>
          </a:xfrm>
          <a:prstGeom prst="rect">
            <a:avLst/>
          </a:prstGeom>
          <a:noFill/>
        </p:spPr>
        <p:txBody>
          <a:bodyPr wrap="square" rtlCol="0">
            <a:spAutoFit/>
          </a:bodyPr>
          <a:lstStyle/>
          <a:p>
            <a:r>
              <a:rPr lang="en-US" u="none" dirty="0"/>
              <a:t> </a:t>
            </a:r>
            <a:r>
              <a:rPr lang="en-US" u="none" dirty="0" smtClean="0"/>
              <a:t>When </a:t>
            </a:r>
            <a:r>
              <a:rPr lang="en-US" u="none" dirty="0"/>
              <a:t>moving a shipping rack it is important to</a:t>
            </a:r>
            <a:r>
              <a:rPr lang="en-US" u="none" dirty="0" smtClean="0"/>
              <a:t>:</a:t>
            </a:r>
            <a:endParaRPr lang="en-CA" u="none" dirty="0"/>
          </a:p>
          <a:p>
            <a:endParaRPr lang="en-CA" u="none" dirty="0"/>
          </a:p>
          <a:p>
            <a:pPr marL="342900" lvl="0" indent="-342900">
              <a:buFont typeface="Arial" panose="020B0604020202020204" pitchFamily="34" charset="0"/>
              <a:buChar char="•"/>
            </a:pPr>
            <a:r>
              <a:rPr lang="en-US" u="none" dirty="0"/>
              <a:t>Stand off to the side of the rack standing about a foot or so ahead of the rack.</a:t>
            </a:r>
            <a:endParaRPr lang="en-CA" u="none" dirty="0"/>
          </a:p>
          <a:p>
            <a:pPr marL="342900" lvl="0" indent="-342900">
              <a:buFont typeface="Arial" panose="020B0604020202020204" pitchFamily="34" charset="0"/>
              <a:buChar char="•"/>
            </a:pPr>
            <a:r>
              <a:rPr lang="en-US" u="none" dirty="0"/>
              <a:t>Pull the rack with your arm reaching back.  </a:t>
            </a:r>
            <a:endParaRPr lang="en-CA" u="none" dirty="0"/>
          </a:p>
          <a:p>
            <a:pPr marL="342900" lvl="0" indent="-342900">
              <a:buFont typeface="Arial" panose="020B0604020202020204" pitchFamily="34" charset="0"/>
              <a:buChar char="•"/>
            </a:pPr>
            <a:r>
              <a:rPr lang="en-US" u="none" dirty="0"/>
              <a:t>Always make sure the toe-bar is in the upright </a:t>
            </a:r>
            <a:r>
              <a:rPr lang="en-US" u="none" dirty="0" smtClean="0"/>
              <a:t>position.</a:t>
            </a:r>
            <a:endParaRPr lang="en-CA" u="none" dirty="0"/>
          </a:p>
          <a:p>
            <a:pPr marL="342900" lvl="0" indent="-342900">
              <a:buFont typeface="Arial" panose="020B0604020202020204" pitchFamily="34" charset="0"/>
              <a:buChar char="•"/>
            </a:pPr>
            <a:r>
              <a:rPr lang="en-US" u="none" dirty="0"/>
              <a:t>Do Not push the rack from behind (soil from the shelves could possibly get in your eyes</a:t>
            </a:r>
            <a:r>
              <a:rPr lang="en-US" u="none" dirty="0" smtClean="0"/>
              <a:t>).</a:t>
            </a:r>
            <a:endParaRPr lang="en-CA" u="none" dirty="0"/>
          </a:p>
          <a:p>
            <a:pPr marL="342900" lvl="0" indent="-342900">
              <a:buFont typeface="Arial" panose="020B0604020202020204" pitchFamily="34" charset="0"/>
              <a:buChar char="•"/>
            </a:pPr>
            <a:r>
              <a:rPr lang="en-US" u="none" dirty="0"/>
              <a:t>Make sure your feet are far away from the wheels</a:t>
            </a:r>
            <a:r>
              <a:rPr lang="en-US" u="none" dirty="0" smtClean="0"/>
              <a:t>!</a:t>
            </a:r>
          </a:p>
          <a:p>
            <a:pPr marL="342900" lvl="0" indent="-342900">
              <a:buFont typeface="Arial" panose="020B0604020202020204" pitchFamily="34" charset="0"/>
              <a:buChar char="•"/>
            </a:pPr>
            <a:r>
              <a:rPr lang="en-US" u="none" dirty="0" smtClean="0"/>
              <a:t>Use gloves when moving racks to avoid hand injury. </a:t>
            </a:r>
            <a:endParaRPr lang="en-CA" u="none" dirty="0"/>
          </a:p>
        </p:txBody>
      </p:sp>
    </p:spTree>
    <p:extLst>
      <p:ext uri="{BB962C8B-B14F-4D97-AF65-F5344CB8AC3E}">
        <p14:creationId xmlns:p14="http://schemas.microsoft.com/office/powerpoint/2010/main" val="904093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872" y="381000"/>
            <a:ext cx="5109091" cy="923330"/>
          </a:xfrm>
          <a:prstGeom prst="rect">
            <a:avLst/>
          </a:prstGeom>
          <a:noFill/>
        </p:spPr>
        <p:txBody>
          <a:bodyPr wrap="none" lIns="91440" tIns="45720" rIns="91440" bIns="45720">
            <a:spAutoFit/>
          </a:bodyPr>
          <a:lstStyle/>
          <a:p>
            <a:pPr algn="ctr"/>
            <a:r>
              <a:rPr lang="en-CA" sz="5400" b="1" cap="none" spc="0" dirty="0" smtClean="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rPr>
              <a:t>Sun Protection</a:t>
            </a:r>
            <a:endParaRPr lang="en-CA" sz="5400" b="1" cap="none" spc="0" dirty="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endParaRPr>
          </a:p>
        </p:txBody>
      </p:sp>
      <p:sp>
        <p:nvSpPr>
          <p:cNvPr id="3" name="TextBox 2"/>
          <p:cNvSpPr txBox="1"/>
          <p:nvPr/>
        </p:nvSpPr>
        <p:spPr>
          <a:xfrm>
            <a:off x="304800" y="1304330"/>
            <a:ext cx="8534400" cy="5170646"/>
          </a:xfrm>
          <a:prstGeom prst="rect">
            <a:avLst/>
          </a:prstGeom>
          <a:noFill/>
        </p:spPr>
        <p:txBody>
          <a:bodyPr wrap="square" rtlCol="0">
            <a:spAutoFit/>
          </a:bodyPr>
          <a:lstStyle/>
          <a:p>
            <a:pPr marL="342900" indent="-342900">
              <a:buFont typeface="Arial" panose="020B0604020202020204" pitchFamily="34" charset="0"/>
              <a:buChar char="•"/>
            </a:pPr>
            <a:r>
              <a:rPr lang="en-CA" sz="2200" u="none" dirty="0"/>
              <a:t>At some point, we’ve all been burned by the </a:t>
            </a:r>
            <a:r>
              <a:rPr lang="en-CA" sz="2200" u="none" dirty="0" smtClean="0"/>
              <a:t>sun.       </a:t>
            </a:r>
            <a:r>
              <a:rPr lang="en-CA" sz="2200" u="none" dirty="0" smtClean="0">
                <a:hlinkClick r:id="rId2"/>
              </a:rPr>
              <a:t>Video</a:t>
            </a:r>
            <a:endParaRPr lang="en-CA" sz="2200" u="none" dirty="0" smtClean="0"/>
          </a:p>
          <a:p>
            <a:endParaRPr lang="en-CA" sz="2200" u="none" dirty="0" smtClean="0"/>
          </a:p>
          <a:p>
            <a:pPr marL="342900" indent="-342900">
              <a:buFont typeface="Arial" panose="020B0604020202020204" pitchFamily="34" charset="0"/>
              <a:buChar char="•"/>
            </a:pPr>
            <a:r>
              <a:rPr lang="en-CA" sz="2200" u="none" dirty="0" smtClean="0"/>
              <a:t>Sunburn </a:t>
            </a:r>
            <a:r>
              <a:rPr lang="en-CA" sz="2200" u="none" dirty="0"/>
              <a:t>is the effect of ultraviolet (UV) </a:t>
            </a:r>
            <a:r>
              <a:rPr lang="en-CA" sz="2200" u="none" dirty="0" smtClean="0"/>
              <a:t>radiation on </a:t>
            </a:r>
            <a:r>
              <a:rPr lang="en-CA" sz="2200" u="none" dirty="0"/>
              <a:t>the skin. Ultraviolet light is beaming down </a:t>
            </a:r>
            <a:r>
              <a:rPr lang="en-CA" sz="2200" u="none" dirty="0" smtClean="0"/>
              <a:t>onus </a:t>
            </a:r>
            <a:r>
              <a:rPr lang="en-CA" sz="2200" u="none" dirty="0"/>
              <a:t>every day, and always has. But now there’s </a:t>
            </a:r>
            <a:r>
              <a:rPr lang="en-CA" sz="2200" u="none" dirty="0" smtClean="0"/>
              <a:t>less protective </a:t>
            </a:r>
            <a:r>
              <a:rPr lang="en-CA" sz="2200" u="none" dirty="0"/>
              <a:t>ozone in the atmosphere and risks </a:t>
            </a:r>
            <a:r>
              <a:rPr lang="en-CA" sz="2200" u="none" dirty="0" smtClean="0"/>
              <a:t>of exposure </a:t>
            </a:r>
            <a:r>
              <a:rPr lang="en-CA" sz="2200" u="none" dirty="0"/>
              <a:t>have increased</a:t>
            </a:r>
            <a:r>
              <a:rPr lang="en-CA" sz="2200" u="none" dirty="0" smtClean="0"/>
              <a:t>.</a:t>
            </a:r>
          </a:p>
          <a:p>
            <a:endParaRPr lang="en-CA" sz="2200" u="none" dirty="0"/>
          </a:p>
          <a:p>
            <a:pPr marL="342900" indent="-342900">
              <a:buFont typeface="Arial" panose="020B0604020202020204" pitchFamily="34" charset="0"/>
              <a:buChar char="•"/>
            </a:pPr>
            <a:r>
              <a:rPr lang="en-CA" sz="2200" u="none" dirty="0"/>
              <a:t>UV rays are more powerful than visible light </a:t>
            </a:r>
            <a:r>
              <a:rPr lang="en-CA" sz="2200" u="none" dirty="0" smtClean="0"/>
              <a:t>rays. They’re </a:t>
            </a:r>
            <a:r>
              <a:rPr lang="en-CA" sz="2200" u="none" dirty="0"/>
              <a:t>so powerful that they can cause cancer</a:t>
            </a:r>
            <a:r>
              <a:rPr lang="en-CA" sz="2200" u="none" dirty="0" smtClean="0"/>
              <a:t>.</a:t>
            </a:r>
          </a:p>
          <a:p>
            <a:pPr marL="342900" indent="-342900">
              <a:buFont typeface="Arial" panose="020B0604020202020204" pitchFamily="34" charset="0"/>
              <a:buChar char="•"/>
            </a:pPr>
            <a:endParaRPr lang="en-CA" sz="2200" u="none" dirty="0"/>
          </a:p>
          <a:p>
            <a:pPr marL="342900" indent="-342900">
              <a:buFont typeface="Arial" panose="020B0604020202020204" pitchFamily="34" charset="0"/>
              <a:buChar char="•"/>
            </a:pPr>
            <a:r>
              <a:rPr lang="en-CA" sz="2200" u="none" dirty="0"/>
              <a:t>Ultraviolet radiation can also cause </a:t>
            </a:r>
            <a:r>
              <a:rPr lang="en-CA" sz="2200" u="none" dirty="0" smtClean="0"/>
              <a:t>cataracts, other </a:t>
            </a:r>
            <a:r>
              <a:rPr lang="en-CA" sz="2200" u="none" dirty="0"/>
              <a:t>eye damage, and premature aging of </a:t>
            </a:r>
            <a:r>
              <a:rPr lang="en-CA" sz="2200" u="none" dirty="0" smtClean="0"/>
              <a:t>the skin.</a:t>
            </a:r>
          </a:p>
          <a:p>
            <a:pPr marL="342900" indent="-342900">
              <a:buFont typeface="Arial" panose="020B0604020202020204" pitchFamily="34" charset="0"/>
              <a:buChar char="•"/>
            </a:pPr>
            <a:endParaRPr lang="en-CA" sz="2200" u="none" dirty="0"/>
          </a:p>
          <a:p>
            <a:pPr marL="342900" indent="-342900">
              <a:buFont typeface="Arial" panose="020B0604020202020204" pitchFamily="34" charset="0"/>
              <a:buChar char="•"/>
            </a:pPr>
            <a:r>
              <a:rPr lang="en-CA" sz="2200" u="none" dirty="0"/>
              <a:t>When you work in the sun, especially in </a:t>
            </a:r>
            <a:r>
              <a:rPr lang="en-CA" sz="2200" u="none" dirty="0" smtClean="0"/>
              <a:t>spring and </a:t>
            </a:r>
            <a:r>
              <a:rPr lang="en-CA" sz="2200" u="none" dirty="0"/>
              <a:t>summer, you need to minimize the hazards </a:t>
            </a:r>
            <a:r>
              <a:rPr lang="en-CA" sz="2200" u="none" dirty="0" smtClean="0"/>
              <a:t>of UV </a:t>
            </a:r>
            <a:r>
              <a:rPr lang="en-CA" sz="2200" u="none" dirty="0"/>
              <a:t>exposure.</a:t>
            </a:r>
            <a:endParaRPr lang="en-CA" sz="2200" dirty="0"/>
          </a:p>
        </p:txBody>
      </p:sp>
    </p:spTree>
    <p:extLst>
      <p:ext uri="{BB962C8B-B14F-4D97-AF65-F5344CB8AC3E}">
        <p14:creationId xmlns:p14="http://schemas.microsoft.com/office/powerpoint/2010/main" val="3583483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609489"/>
            <a:ext cx="2819400" cy="461665"/>
          </a:xfrm>
          <a:prstGeom prst="rect">
            <a:avLst/>
          </a:prstGeom>
          <a:noFill/>
        </p:spPr>
        <p:txBody>
          <a:bodyPr wrap="square" rtlCol="0">
            <a:spAutoFit/>
          </a:bodyPr>
          <a:lstStyle/>
          <a:p>
            <a:r>
              <a:rPr lang="en-CA" b="1" u="none" dirty="0"/>
              <a:t>Identify </a:t>
            </a:r>
            <a:r>
              <a:rPr lang="en-CA" b="1" u="none" dirty="0" smtClean="0"/>
              <a:t>Controls</a:t>
            </a:r>
            <a:endParaRPr lang="en-CA" dirty="0"/>
          </a:p>
        </p:txBody>
      </p:sp>
      <p:sp>
        <p:nvSpPr>
          <p:cNvPr id="4" name="TextBox 3"/>
          <p:cNvSpPr txBox="1"/>
          <p:nvPr/>
        </p:nvSpPr>
        <p:spPr>
          <a:xfrm>
            <a:off x="533400" y="1524000"/>
            <a:ext cx="8229600" cy="4154984"/>
          </a:xfrm>
          <a:prstGeom prst="rect">
            <a:avLst/>
          </a:prstGeom>
          <a:noFill/>
        </p:spPr>
        <p:txBody>
          <a:bodyPr wrap="square" rtlCol="0">
            <a:spAutoFit/>
          </a:bodyPr>
          <a:lstStyle/>
          <a:p>
            <a:pPr marL="342900" indent="-342900">
              <a:buFont typeface="Arial" panose="020B0604020202020204" pitchFamily="34" charset="0"/>
              <a:buChar char="•"/>
            </a:pPr>
            <a:r>
              <a:rPr lang="en-CA" sz="2200" u="none" dirty="0"/>
              <a:t>Wear a shirt and long pants to cover most </a:t>
            </a:r>
            <a:r>
              <a:rPr lang="en-CA" sz="2200" u="none" dirty="0" smtClean="0"/>
              <a:t>of your </a:t>
            </a:r>
            <a:r>
              <a:rPr lang="en-CA" sz="2200" u="none" dirty="0"/>
              <a:t>skin.</a:t>
            </a:r>
          </a:p>
          <a:p>
            <a:pPr marL="342900" indent="-342900">
              <a:buFont typeface="Arial" panose="020B0604020202020204" pitchFamily="34" charset="0"/>
              <a:buChar char="•"/>
            </a:pPr>
            <a:r>
              <a:rPr lang="en-CA" sz="2200" u="none" dirty="0" smtClean="0"/>
              <a:t>Protect </a:t>
            </a:r>
            <a:r>
              <a:rPr lang="en-CA" sz="2200" u="none" dirty="0"/>
              <a:t>the rest of your skin with sunscreen.</a:t>
            </a:r>
          </a:p>
          <a:p>
            <a:pPr marL="342900" indent="-342900">
              <a:buFont typeface="Arial" panose="020B0604020202020204" pitchFamily="34" charset="0"/>
              <a:buChar char="•"/>
            </a:pPr>
            <a:r>
              <a:rPr lang="en-CA" sz="2200" u="none" dirty="0"/>
              <a:t>Use SPF 30 or higher. Follow the </a:t>
            </a:r>
            <a:r>
              <a:rPr lang="en-CA" sz="2200" u="none" dirty="0" smtClean="0"/>
              <a:t>instructions about </a:t>
            </a:r>
            <a:r>
              <a:rPr lang="en-CA" sz="2200" u="none" dirty="0"/>
              <a:t>how often to reapply. Don’t forget </a:t>
            </a:r>
            <a:r>
              <a:rPr lang="en-CA" sz="2200" u="none" dirty="0" smtClean="0"/>
              <a:t>your ears</a:t>
            </a:r>
            <a:r>
              <a:rPr lang="en-CA" sz="2200" u="none" dirty="0"/>
              <a:t>. The more you sweat, the more often </a:t>
            </a:r>
            <a:r>
              <a:rPr lang="en-CA" sz="2200" u="none" dirty="0" smtClean="0"/>
              <a:t>you need </a:t>
            </a:r>
            <a:r>
              <a:rPr lang="en-CA" sz="2200" u="none" dirty="0"/>
              <a:t>to reapply sunscreen.</a:t>
            </a:r>
          </a:p>
          <a:p>
            <a:pPr marL="342900" indent="-342900">
              <a:buFont typeface="Arial" panose="020B0604020202020204" pitchFamily="34" charset="0"/>
              <a:buChar char="•"/>
            </a:pPr>
            <a:r>
              <a:rPr lang="en-CA" sz="2200" u="none" dirty="0" smtClean="0"/>
              <a:t>Protect </a:t>
            </a:r>
            <a:r>
              <a:rPr lang="en-CA" sz="2200" u="none" dirty="0"/>
              <a:t>your eyes. Wear safety sunglasses </a:t>
            </a:r>
            <a:r>
              <a:rPr lang="en-CA" sz="2200" u="none" dirty="0" smtClean="0"/>
              <a:t>if the </a:t>
            </a:r>
            <a:r>
              <a:rPr lang="en-CA" sz="2200" u="none" dirty="0"/>
              <a:t>tint doesn’t interfere with your vision. (</a:t>
            </a:r>
            <a:r>
              <a:rPr lang="en-CA" sz="2200" u="none" dirty="0" smtClean="0"/>
              <a:t>Most safety </a:t>
            </a:r>
            <a:r>
              <a:rPr lang="en-CA" sz="2200" u="none" dirty="0"/>
              <a:t>glasses—clear or tinted—decrease </a:t>
            </a:r>
            <a:r>
              <a:rPr lang="en-CA" sz="2200" u="none" dirty="0" smtClean="0"/>
              <a:t>your UV </a:t>
            </a:r>
            <a:r>
              <a:rPr lang="en-CA" sz="2200" u="none" dirty="0"/>
              <a:t>exposure</a:t>
            </a:r>
            <a:r>
              <a:rPr lang="en-CA" sz="2200" u="none" dirty="0" smtClean="0"/>
              <a:t>.)</a:t>
            </a:r>
          </a:p>
          <a:p>
            <a:pPr marL="342900" indent="-342900">
              <a:buFont typeface="Arial" panose="020B0604020202020204" pitchFamily="34" charset="0"/>
              <a:buChar char="•"/>
            </a:pPr>
            <a:r>
              <a:rPr lang="en-CA" sz="2200" u="none" dirty="0" smtClean="0"/>
              <a:t>SPF </a:t>
            </a:r>
            <a:r>
              <a:rPr lang="en-CA" sz="2200" u="none" dirty="0"/>
              <a:t>stands for Sun Protection </a:t>
            </a:r>
            <a:r>
              <a:rPr lang="en-CA" sz="2200" u="none" dirty="0" smtClean="0"/>
              <a:t>Factor. Multiply </a:t>
            </a:r>
            <a:r>
              <a:rPr lang="en-CA" sz="2200" u="none" dirty="0"/>
              <a:t>the SPF number by 10 to </a:t>
            </a:r>
            <a:r>
              <a:rPr lang="en-CA" sz="2200" u="none" dirty="0" smtClean="0"/>
              <a:t>know how </a:t>
            </a:r>
            <a:r>
              <a:rPr lang="en-CA" sz="2200" u="none" dirty="0"/>
              <a:t>many minutes you can stay in the </a:t>
            </a:r>
            <a:r>
              <a:rPr lang="en-CA" sz="2200" u="none" dirty="0" smtClean="0"/>
              <a:t>sun without burning.</a:t>
            </a:r>
          </a:p>
          <a:p>
            <a:pPr marL="342900" indent="-342900">
              <a:buFont typeface="Arial" panose="020B0604020202020204" pitchFamily="34" charset="0"/>
              <a:buChar char="•"/>
            </a:pPr>
            <a:r>
              <a:rPr lang="en-CA" sz="2200" u="none" dirty="0" smtClean="0"/>
              <a:t>Use </a:t>
            </a:r>
            <a:r>
              <a:rPr lang="en-CA" sz="2200" u="none" dirty="0"/>
              <a:t>a UV-blocking lip balm too</a:t>
            </a:r>
            <a:r>
              <a:rPr lang="en-CA" sz="2200" u="none" dirty="0" smtClean="0"/>
              <a:t>.</a:t>
            </a:r>
            <a:endParaRPr lang="en-CA" sz="2200" u="none" dirty="0"/>
          </a:p>
        </p:txBody>
      </p:sp>
    </p:spTree>
    <p:extLst>
      <p:ext uri="{BB962C8B-B14F-4D97-AF65-F5344CB8AC3E}">
        <p14:creationId xmlns:p14="http://schemas.microsoft.com/office/powerpoint/2010/main" val="260268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381000"/>
            <a:ext cx="8458200" cy="6217087"/>
          </a:xfrm>
          <a:prstGeom prst="rect">
            <a:avLst/>
          </a:prstGeom>
          <a:noFill/>
        </p:spPr>
        <p:txBody>
          <a:bodyPr wrap="square" rtlCol="0">
            <a:spAutoFit/>
          </a:bodyPr>
          <a:lstStyle/>
          <a:p>
            <a:pPr algn="just"/>
            <a:r>
              <a:rPr lang="en-CA" sz="2200" u="none" dirty="0"/>
              <a:t>• Remember: Sunlight doesn’t have to </a:t>
            </a:r>
            <a:r>
              <a:rPr lang="en-CA" sz="2200" u="none" dirty="0" smtClean="0"/>
              <a:t>be direct </a:t>
            </a:r>
            <a:r>
              <a:rPr lang="en-CA" sz="2200" u="none" dirty="0"/>
              <a:t>to do damage. Light reflected </a:t>
            </a:r>
            <a:r>
              <a:rPr lang="en-CA" sz="2200" u="none" dirty="0" smtClean="0"/>
              <a:t>off surfaces </a:t>
            </a:r>
            <a:r>
              <a:rPr lang="en-CA" sz="2200" u="none" dirty="0"/>
              <a:t>such as sand, water, concrete, </a:t>
            </a:r>
            <a:r>
              <a:rPr lang="en-CA" sz="2200" u="none" dirty="0" smtClean="0"/>
              <a:t>and snow </a:t>
            </a:r>
            <a:r>
              <a:rPr lang="en-CA" sz="2200" u="none" dirty="0"/>
              <a:t>can also cause UV exposure</a:t>
            </a:r>
            <a:r>
              <a:rPr lang="en-CA" sz="2200" u="none" dirty="0" smtClean="0"/>
              <a:t>.</a:t>
            </a:r>
          </a:p>
          <a:p>
            <a:pPr algn="just"/>
            <a:endParaRPr lang="en-CA" sz="2200" u="none" dirty="0"/>
          </a:p>
          <a:p>
            <a:pPr algn="just"/>
            <a:r>
              <a:rPr lang="en-CA" sz="2200" u="none" dirty="0"/>
              <a:t>• </a:t>
            </a:r>
            <a:r>
              <a:rPr lang="en-CA" sz="2200" u="none" dirty="0" smtClean="0"/>
              <a:t>Sunscreen should </a:t>
            </a:r>
            <a:r>
              <a:rPr lang="en-CA" sz="2200" u="none" dirty="0"/>
              <a:t>be standard equipment </a:t>
            </a:r>
            <a:r>
              <a:rPr lang="en-CA" sz="2200" u="none" dirty="0" smtClean="0"/>
              <a:t>for anyone </a:t>
            </a:r>
            <a:r>
              <a:rPr lang="en-CA" sz="2200" u="none" dirty="0"/>
              <a:t>working outdoors during spring </a:t>
            </a:r>
            <a:r>
              <a:rPr lang="en-CA" sz="2200" u="none" dirty="0" smtClean="0"/>
              <a:t>and summer</a:t>
            </a:r>
            <a:r>
              <a:rPr lang="en-CA" sz="2200" u="none" dirty="0"/>
              <a:t>. Keep a bottle handy in your toolbox</a:t>
            </a:r>
            <a:r>
              <a:rPr lang="en-CA" sz="2200" u="none" dirty="0" smtClean="0"/>
              <a:t>.</a:t>
            </a:r>
          </a:p>
          <a:p>
            <a:pPr algn="just"/>
            <a:endParaRPr lang="en-CA" sz="2200" u="none" dirty="0"/>
          </a:p>
          <a:p>
            <a:r>
              <a:rPr lang="en-CA" sz="2000" b="1" u="none" dirty="0"/>
              <a:t>Did you know</a:t>
            </a:r>
            <a:r>
              <a:rPr lang="en-CA" sz="2000" b="1" u="none" dirty="0" smtClean="0"/>
              <a:t>?</a:t>
            </a:r>
          </a:p>
          <a:p>
            <a:endParaRPr lang="en-CA" sz="2000" b="1" u="none" dirty="0"/>
          </a:p>
          <a:p>
            <a:r>
              <a:rPr lang="en-CA" sz="2000" u="none" dirty="0"/>
              <a:t>Weather reports now include a UV index. </a:t>
            </a:r>
            <a:r>
              <a:rPr lang="en-CA" sz="2000" u="none" dirty="0" smtClean="0"/>
              <a:t>This gives </a:t>
            </a:r>
            <a:r>
              <a:rPr lang="en-CA" sz="2000" u="none" dirty="0"/>
              <a:t>you an idea of how intense the </a:t>
            </a:r>
            <a:r>
              <a:rPr lang="en-CA" sz="2000" u="none" dirty="0" smtClean="0"/>
              <a:t>ultraviolet radiation </a:t>
            </a:r>
            <a:r>
              <a:rPr lang="en-CA" sz="2000" u="none" dirty="0"/>
              <a:t>will be under clear sunshine or </a:t>
            </a:r>
            <a:r>
              <a:rPr lang="en-CA" sz="2000" u="none" dirty="0" smtClean="0"/>
              <a:t>light cloud. When </a:t>
            </a:r>
            <a:r>
              <a:rPr lang="en-CA" sz="2000" u="none" dirty="0"/>
              <a:t>the index is high (7 or higher) you </a:t>
            </a:r>
            <a:r>
              <a:rPr lang="en-CA" sz="2000" u="none" dirty="0" smtClean="0"/>
              <a:t>can get </a:t>
            </a:r>
            <a:r>
              <a:rPr lang="en-CA" sz="2000" u="none" dirty="0"/>
              <a:t>sunburned in only 15 to 20 </a:t>
            </a:r>
            <a:r>
              <a:rPr lang="en-CA" sz="2000" u="none" dirty="0" smtClean="0"/>
              <a:t>minutes. The </a:t>
            </a:r>
            <a:r>
              <a:rPr lang="en-CA" sz="2000" u="none" dirty="0"/>
              <a:t>highest exposure of the day is from noon</a:t>
            </a:r>
          </a:p>
          <a:p>
            <a:r>
              <a:rPr lang="en-CA" sz="2000" u="none" dirty="0"/>
              <a:t>to 2 pm</a:t>
            </a:r>
            <a:r>
              <a:rPr lang="en-CA" sz="2000" u="none" dirty="0" smtClean="0"/>
              <a:t>.</a:t>
            </a:r>
          </a:p>
          <a:p>
            <a:endParaRPr lang="en-CA" sz="2000" u="none" dirty="0"/>
          </a:p>
          <a:p>
            <a:endParaRPr lang="en-CA" sz="2000" u="none" dirty="0" smtClean="0"/>
          </a:p>
          <a:p>
            <a:endParaRPr lang="en-CA" sz="2000" u="none" dirty="0"/>
          </a:p>
          <a:p>
            <a:endParaRPr lang="en-CA" sz="2200" dirty="0"/>
          </a:p>
        </p:txBody>
      </p:sp>
      <p:pic>
        <p:nvPicPr>
          <p:cNvPr id="1026" name="Picture 2" descr="http://www.antiaginganalyst.com/wp-content/uploads/2015/05/precau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105400"/>
            <a:ext cx="5867400" cy="138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91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488" y="304800"/>
            <a:ext cx="6147837" cy="923330"/>
          </a:xfrm>
          <a:prstGeom prst="rect">
            <a:avLst/>
          </a:prstGeom>
          <a:noFill/>
        </p:spPr>
        <p:txBody>
          <a:bodyPr wrap="none" lIns="91440" tIns="45720" rIns="91440" bIns="45720">
            <a:spAutoFit/>
          </a:bodyPr>
          <a:lstStyle/>
          <a:p>
            <a:pPr algn="ctr"/>
            <a:r>
              <a:rPr lang="en-CA" sz="5400" b="1" u="none" dirty="0" smtClean="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rPr>
              <a:t>Shop Lifting-Theft</a:t>
            </a:r>
            <a:endParaRPr lang="en-CA" sz="5400" b="1" cap="none" spc="0" dirty="0">
              <a:ln w="19050">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524000"/>
            <a:ext cx="3365890" cy="4267200"/>
          </a:xfrm>
          <a:prstGeom prst="rect">
            <a:avLst/>
          </a:prstGeom>
        </p:spPr>
      </p:pic>
      <p:sp>
        <p:nvSpPr>
          <p:cNvPr id="4" name="TextBox 3"/>
          <p:cNvSpPr txBox="1"/>
          <p:nvPr/>
        </p:nvSpPr>
        <p:spPr>
          <a:xfrm>
            <a:off x="609600" y="1371600"/>
            <a:ext cx="4572000" cy="5878532"/>
          </a:xfrm>
          <a:prstGeom prst="rect">
            <a:avLst/>
          </a:prstGeom>
          <a:noFill/>
        </p:spPr>
        <p:txBody>
          <a:bodyPr wrap="square" rtlCol="0">
            <a:spAutoFit/>
          </a:bodyPr>
          <a:lstStyle/>
          <a:p>
            <a:r>
              <a:rPr lang="en-CA" sz="2200" u="none" dirty="0" smtClean="0"/>
              <a:t>If you think someone is shoplifting;</a:t>
            </a:r>
          </a:p>
          <a:p>
            <a:r>
              <a:rPr lang="en-CA" sz="2200" u="none" dirty="0" smtClean="0"/>
              <a:t> </a:t>
            </a:r>
          </a:p>
          <a:p>
            <a:pPr marL="342900" indent="-342900">
              <a:buFont typeface="Arial" panose="020B0604020202020204" pitchFamily="34" charset="0"/>
              <a:buChar char="•"/>
            </a:pPr>
            <a:r>
              <a:rPr lang="en-CA" sz="2200" u="none" dirty="0" smtClean="0"/>
              <a:t>Politely greet and make eye contact. Shoplifters hate attention, good customers do not. </a:t>
            </a:r>
          </a:p>
          <a:p>
            <a:pPr marL="342900" indent="-342900">
              <a:buFont typeface="Arial" panose="020B0604020202020204" pitchFamily="34" charset="0"/>
              <a:buChar char="•"/>
            </a:pPr>
            <a:r>
              <a:rPr lang="en-CA" sz="2200" u="none" dirty="0" smtClean="0"/>
              <a:t>Ask them if they require assistance.</a:t>
            </a:r>
          </a:p>
          <a:p>
            <a:pPr marL="342900" indent="-342900">
              <a:buFont typeface="Arial" panose="020B0604020202020204" pitchFamily="34" charset="0"/>
              <a:buChar char="•"/>
            </a:pPr>
            <a:r>
              <a:rPr lang="en-CA" sz="2200" u="none" dirty="0" smtClean="0"/>
              <a:t>If  you are certain the person is shop lifting, </a:t>
            </a:r>
            <a:r>
              <a:rPr lang="en-CA" b="1" u="none" dirty="0" smtClean="0">
                <a:solidFill>
                  <a:srgbClr val="CC0000"/>
                </a:solidFill>
              </a:rPr>
              <a:t>D</a:t>
            </a:r>
            <a:r>
              <a:rPr lang="en-CA" b="1" u="none" dirty="0">
                <a:solidFill>
                  <a:srgbClr val="CC0000"/>
                </a:solidFill>
              </a:rPr>
              <a:t>O</a:t>
            </a:r>
            <a:r>
              <a:rPr lang="en-CA" b="1" u="none" dirty="0" smtClean="0">
                <a:solidFill>
                  <a:srgbClr val="CC0000"/>
                </a:solidFill>
              </a:rPr>
              <a:t> NO</a:t>
            </a:r>
            <a:r>
              <a:rPr lang="en-CA" b="1" u="none" dirty="0">
                <a:solidFill>
                  <a:srgbClr val="CC0000"/>
                </a:solidFill>
              </a:rPr>
              <a:t>T</a:t>
            </a:r>
            <a:r>
              <a:rPr lang="en-CA" b="1" u="none" dirty="0" smtClean="0">
                <a:solidFill>
                  <a:srgbClr val="CC0000"/>
                </a:solidFill>
              </a:rPr>
              <a:t> </a:t>
            </a:r>
            <a:r>
              <a:rPr lang="en-CA" sz="2200" u="none" dirty="0" smtClean="0"/>
              <a:t>approach or try to stop them. </a:t>
            </a:r>
          </a:p>
          <a:p>
            <a:pPr marL="342900" indent="-342900">
              <a:buFont typeface="Arial" panose="020B0604020202020204" pitchFamily="34" charset="0"/>
              <a:buChar char="•"/>
            </a:pPr>
            <a:r>
              <a:rPr lang="en-CA" sz="2200" u="none" dirty="0" smtClean="0"/>
              <a:t>Never lock the door to stop a shoplifter from leaving.  A trapped person is more likely to panic and become violent. </a:t>
            </a:r>
          </a:p>
          <a:p>
            <a:pPr marL="342900" indent="-342900">
              <a:buFont typeface="Arial" panose="020B0604020202020204" pitchFamily="34" charset="0"/>
              <a:buChar char="•"/>
            </a:pPr>
            <a:endParaRPr lang="en-CA" sz="2200" u="none" dirty="0" smtClean="0"/>
          </a:p>
          <a:p>
            <a:pPr marL="342900" indent="-342900">
              <a:buFont typeface="Arial" panose="020B0604020202020204" pitchFamily="34" charset="0"/>
              <a:buChar char="•"/>
            </a:pPr>
            <a:endParaRPr lang="en-CA" sz="2200" u="none" dirty="0"/>
          </a:p>
        </p:txBody>
      </p:sp>
    </p:spTree>
    <p:extLst>
      <p:ext uri="{BB962C8B-B14F-4D97-AF65-F5344CB8AC3E}">
        <p14:creationId xmlns:p14="http://schemas.microsoft.com/office/powerpoint/2010/main" val="472833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4648200" cy="3231654"/>
          </a:xfrm>
          <a:prstGeom prst="rect">
            <a:avLst/>
          </a:prstGeom>
          <a:noFill/>
        </p:spPr>
        <p:txBody>
          <a:bodyPr wrap="square" rtlCol="0">
            <a:spAutoFit/>
          </a:bodyPr>
          <a:lstStyle/>
          <a:p>
            <a:pPr marL="342900" indent="-342900">
              <a:buFont typeface="Arial" panose="020B0604020202020204" pitchFamily="34" charset="0"/>
              <a:buChar char="•"/>
            </a:pPr>
            <a:r>
              <a:rPr lang="en-CA" u="none" dirty="0" smtClean="0">
                <a:solidFill>
                  <a:srgbClr val="CC0000"/>
                </a:solidFill>
              </a:rPr>
              <a:t>DO NOT </a:t>
            </a:r>
            <a:r>
              <a:rPr lang="en-CA" sz="2200" u="none" dirty="0" smtClean="0"/>
              <a:t>chase the shoplifter. It will only invite violence. </a:t>
            </a:r>
            <a:r>
              <a:rPr lang="en-CA" sz="2200" i="1" dirty="0" smtClean="0"/>
              <a:t>The item being stolen is not worth your life. </a:t>
            </a:r>
            <a:endParaRPr lang="en-CA" sz="2200" i="1" dirty="0"/>
          </a:p>
          <a:p>
            <a:pPr marL="342900" indent="-342900">
              <a:buFont typeface="Arial" panose="020B0604020202020204" pitchFamily="34" charset="0"/>
              <a:buChar char="•"/>
            </a:pPr>
            <a:r>
              <a:rPr lang="en-CA" sz="2200" u="none" dirty="0" smtClean="0"/>
              <a:t>Immediately report the incident to security, manager or police. </a:t>
            </a:r>
          </a:p>
          <a:p>
            <a:pPr marL="342900" indent="-342900">
              <a:buFont typeface="Arial" panose="020B0604020202020204" pitchFamily="34" charset="0"/>
              <a:buChar char="•"/>
            </a:pPr>
            <a:endParaRPr lang="en-CA" sz="2200" i="1" dirty="0" smtClean="0"/>
          </a:p>
          <a:p>
            <a:pPr marL="342900" indent="-342900">
              <a:buFont typeface="Arial" panose="020B0604020202020204" pitchFamily="34" charset="0"/>
              <a:buChar char="•"/>
            </a:pPr>
            <a:endParaRPr lang="en-CA" i="1" dirty="0" smtClean="0"/>
          </a:p>
          <a:p>
            <a:endParaRPr lang="en-CA" u="none" dirty="0">
              <a:solidFill>
                <a:srgbClr val="CC0000"/>
              </a:solidFill>
            </a:endParaRPr>
          </a:p>
        </p:txBody>
      </p:sp>
      <p:sp>
        <p:nvSpPr>
          <p:cNvPr id="5" name="TextBox 4"/>
          <p:cNvSpPr txBox="1"/>
          <p:nvPr/>
        </p:nvSpPr>
        <p:spPr>
          <a:xfrm>
            <a:off x="838200" y="3888377"/>
            <a:ext cx="6934200" cy="1477328"/>
          </a:xfrm>
          <a:prstGeom prst="rect">
            <a:avLst/>
          </a:prstGeom>
          <a:noFill/>
          <a:ln w="19050">
            <a:solidFill>
              <a:srgbClr val="C00000"/>
            </a:solidFill>
          </a:ln>
        </p:spPr>
        <p:txBody>
          <a:bodyPr wrap="square" rtlCol="0">
            <a:spAutoFit/>
          </a:bodyPr>
          <a:lstStyle/>
          <a:p>
            <a:pPr marL="342900" indent="-342900">
              <a:buFont typeface="Arial" panose="020B0604020202020204" pitchFamily="34" charset="0"/>
              <a:buChar char="•"/>
            </a:pPr>
            <a:r>
              <a:rPr lang="en-CA" u="none" dirty="0" smtClean="0">
                <a:solidFill>
                  <a:srgbClr val="C00000"/>
                </a:solidFill>
              </a:rPr>
              <a:t>WAIT</a:t>
            </a:r>
            <a:r>
              <a:rPr lang="en-CA" sz="2200" u="none" dirty="0" smtClean="0"/>
              <a:t> until shoplifter leaves then write down as much information as possible including; </a:t>
            </a:r>
          </a:p>
          <a:p>
            <a:pPr algn="ctr"/>
            <a:r>
              <a:rPr lang="en-CA" sz="2200" u="none" dirty="0" smtClean="0"/>
              <a:t>    </a:t>
            </a:r>
            <a:r>
              <a:rPr lang="en-CA" sz="2200" u="none" dirty="0" smtClean="0">
                <a:sym typeface="Symbol"/>
              </a:rPr>
              <a:t></a:t>
            </a:r>
            <a:r>
              <a:rPr lang="en-CA" sz="2200" u="none" dirty="0" smtClean="0"/>
              <a:t>Height</a:t>
            </a:r>
            <a:r>
              <a:rPr lang="en-CA" sz="2200" u="none" dirty="0" smtClean="0">
                <a:sym typeface="Symbol"/>
              </a:rPr>
              <a:t> Weight Hair &amp; Skin Colour</a:t>
            </a:r>
            <a:r>
              <a:rPr lang="en-CA" sz="2200" u="none" dirty="0">
                <a:sym typeface="Symbol"/>
              </a:rPr>
              <a:t> </a:t>
            </a:r>
            <a:r>
              <a:rPr lang="en-CA" sz="2200" u="none" dirty="0" smtClean="0">
                <a:sym typeface="Symbol"/>
              </a:rPr>
              <a:t> Race       Clothing  Vehicle Information if available. </a:t>
            </a:r>
            <a:endParaRPr lang="en-CA" sz="2200" u="none" dirty="0"/>
          </a:p>
        </p:txBody>
      </p:sp>
      <p:pic>
        <p:nvPicPr>
          <p:cNvPr id="9" name="Picture 4" descr="Image result for alert clipart transparent backgrou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371600"/>
            <a:ext cx="2020044" cy="194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204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8151" y="533400"/>
            <a:ext cx="564770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rPr>
              <a:t>Microsoft Online</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endParaRPr>
          </a:p>
        </p:txBody>
      </p:sp>
      <p:pic>
        <p:nvPicPr>
          <p:cNvPr id="1028" name="Picture 4" descr="Work or school acco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791200"/>
            <a:ext cx="2206807" cy="485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676400"/>
            <a:ext cx="8153400" cy="3785652"/>
          </a:xfrm>
          <a:prstGeom prst="rect">
            <a:avLst/>
          </a:prstGeom>
          <a:noFill/>
        </p:spPr>
        <p:txBody>
          <a:bodyPr wrap="square" rtlCol="0">
            <a:spAutoFit/>
          </a:bodyPr>
          <a:lstStyle/>
          <a:p>
            <a:r>
              <a:rPr lang="en-CA" b="1" u="none" dirty="0" smtClean="0"/>
              <a:t>What can you do with Microsoft Online:</a:t>
            </a:r>
          </a:p>
          <a:p>
            <a:endParaRPr lang="en-CA" b="1" u="none" dirty="0" smtClean="0"/>
          </a:p>
          <a:p>
            <a:pPr marL="914400" lvl="1" indent="-457200">
              <a:buFont typeface="+mj-lt"/>
              <a:buAutoNum type="arabicPeriod"/>
            </a:pPr>
            <a:r>
              <a:rPr lang="en-CA" u="none" dirty="0" smtClean="0"/>
              <a:t>How to Access</a:t>
            </a:r>
          </a:p>
          <a:p>
            <a:pPr marL="914400" lvl="1" indent="-457200">
              <a:buFont typeface="+mj-lt"/>
              <a:buAutoNum type="arabicPeriod"/>
            </a:pPr>
            <a:r>
              <a:rPr lang="en-CA" u="none" dirty="0" smtClean="0"/>
              <a:t>How do I ….?	</a:t>
            </a:r>
          </a:p>
          <a:p>
            <a:pPr marL="914400" lvl="1" indent="-457200">
              <a:buFont typeface="+mj-lt"/>
              <a:buAutoNum type="arabicPeriod"/>
            </a:pPr>
            <a:r>
              <a:rPr lang="en-CA" u="none" dirty="0" smtClean="0"/>
              <a:t>How to Operate.</a:t>
            </a:r>
          </a:p>
          <a:p>
            <a:pPr marL="914400" lvl="1" indent="-457200">
              <a:buFont typeface="+mj-lt"/>
              <a:buAutoNum type="arabicPeriod"/>
            </a:pPr>
            <a:r>
              <a:rPr lang="en-CA" u="none" dirty="0" smtClean="0"/>
              <a:t>How to Check Email.</a:t>
            </a:r>
          </a:p>
          <a:p>
            <a:pPr marL="914400" lvl="1" indent="-457200">
              <a:buFont typeface="+mj-lt"/>
              <a:buAutoNum type="arabicPeriod"/>
            </a:pPr>
            <a:r>
              <a:rPr lang="en-CA" u="none" dirty="0" smtClean="0"/>
              <a:t>What company documents are available? </a:t>
            </a:r>
          </a:p>
          <a:p>
            <a:pPr marL="914400" lvl="1" indent="-457200">
              <a:buFont typeface="+mj-lt"/>
              <a:buAutoNum type="arabicPeriod"/>
            </a:pPr>
            <a:r>
              <a:rPr lang="en-CA" u="none" dirty="0" smtClean="0"/>
              <a:t>Tricks and Suggestions for Efficiency. </a:t>
            </a:r>
          </a:p>
          <a:p>
            <a:pPr marL="914400" lvl="1" indent="-457200">
              <a:buFont typeface="+mj-lt"/>
              <a:buAutoNum type="arabicPeriod"/>
            </a:pPr>
            <a:r>
              <a:rPr lang="en-CA" u="none" dirty="0" smtClean="0"/>
              <a:t>Questions? </a:t>
            </a:r>
          </a:p>
          <a:p>
            <a:pPr marL="457200" indent="-457200">
              <a:buFont typeface="+mj-lt"/>
              <a:buAutoNum type="arabicPeriod"/>
            </a:pPr>
            <a:endParaRPr lang="en-CA" dirty="0"/>
          </a:p>
        </p:txBody>
      </p:sp>
    </p:spTree>
    <p:extLst>
      <p:ext uri="{BB962C8B-B14F-4D97-AF65-F5344CB8AC3E}">
        <p14:creationId xmlns:p14="http://schemas.microsoft.com/office/powerpoint/2010/main" val="2067517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03120" y="5410200"/>
            <a:ext cx="5029200"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u="none" cap="none" spc="0" dirty="0" smtClean="0">
                <a:ln/>
                <a:solidFill>
                  <a:schemeClr val="accent3"/>
                </a:solidFill>
                <a:effectLst/>
                <a:latin typeface="Garamond" panose="02020404030301010803" pitchFamily="18" charset="0"/>
              </a:rPr>
              <a:t>Thank You! </a:t>
            </a:r>
            <a:endParaRPr lang="en-CA" sz="5400" b="1" cap="none" spc="0" dirty="0">
              <a:ln/>
              <a:solidFill>
                <a:schemeClr val="accent3"/>
              </a:solidFill>
              <a:effectLst/>
            </a:endParaRPr>
          </a:p>
        </p:txBody>
      </p:sp>
      <p:pic>
        <p:nvPicPr>
          <p:cNvPr id="24578" name="Picture 2" descr="Image result for safety fir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09600"/>
            <a:ext cx="600173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29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6155531"/>
          </a:xfrm>
          <a:prstGeom prst="rect">
            <a:avLst/>
          </a:prstGeom>
          <a:noFill/>
        </p:spPr>
        <p:txBody>
          <a:bodyPr wrap="square" rtlCol="0">
            <a:spAutoFit/>
          </a:bodyPr>
          <a:lstStyle/>
          <a:p>
            <a:pPr algn="ctr"/>
            <a:r>
              <a:rPr lang="en-CA" sz="2800" dirty="0"/>
              <a:t>Objectives to achieve these </a:t>
            </a:r>
            <a:r>
              <a:rPr lang="en-CA" sz="2800" dirty="0" smtClean="0"/>
              <a:t>goals are as follows: </a:t>
            </a:r>
          </a:p>
          <a:p>
            <a:pPr marL="342900" indent="-342900">
              <a:buFont typeface="Arial" panose="020B0604020202020204" pitchFamily="34" charset="0"/>
              <a:buChar char="•"/>
            </a:pPr>
            <a:r>
              <a:rPr lang="en-CA" u="none" dirty="0" smtClean="0"/>
              <a:t>Continue </a:t>
            </a:r>
            <a:r>
              <a:rPr lang="en-CA" u="none" dirty="0"/>
              <a:t>working on completing items on our Continual Improvement Plan (CIP) from our 2016 Health &amp; Safety </a:t>
            </a:r>
            <a:r>
              <a:rPr lang="en-CA" u="none" dirty="0" smtClean="0"/>
              <a:t>Audit. (</a:t>
            </a:r>
            <a:r>
              <a:rPr lang="en-CA" sz="1800" u="none" dirty="0" smtClean="0"/>
              <a:t>See </a:t>
            </a:r>
            <a:r>
              <a:rPr lang="en-CA" sz="1800" u="none" dirty="0"/>
              <a:t>2016 </a:t>
            </a:r>
            <a:r>
              <a:rPr lang="en-CA" sz="1800" u="none" dirty="0" smtClean="0"/>
              <a:t>CIP)</a:t>
            </a:r>
          </a:p>
          <a:p>
            <a:pPr marL="342900" indent="-342900">
              <a:buFont typeface="Arial" panose="020B0604020202020204" pitchFamily="34" charset="0"/>
              <a:buChar char="•"/>
            </a:pPr>
            <a:endParaRPr lang="en-CA" sz="1800" u="none" dirty="0" smtClean="0"/>
          </a:p>
          <a:p>
            <a:pPr marL="342000" lvl="6" indent="-342900">
              <a:buFont typeface="Arial" panose="020B0604020202020204" pitchFamily="34" charset="0"/>
              <a:buChar char="•"/>
            </a:pPr>
            <a:r>
              <a:rPr lang="en-CA" u="none" dirty="0" smtClean="0"/>
              <a:t>Improve </a:t>
            </a:r>
            <a:r>
              <a:rPr lang="en-CA" u="none" dirty="0"/>
              <a:t>employees'  awareness of their surroundings while </a:t>
            </a:r>
            <a:r>
              <a:rPr lang="en-CA" u="none" dirty="0" smtClean="0"/>
              <a:t>working. (</a:t>
            </a:r>
            <a:r>
              <a:rPr lang="en-CA" sz="1800" u="none" dirty="0" smtClean="0"/>
              <a:t>Promoting </a:t>
            </a:r>
            <a:r>
              <a:rPr lang="en-CA" sz="1800" u="none" dirty="0"/>
              <a:t>S.A.F.E  (Staying in Control, Aware of Surroundings, Follows Rules, Exhibit Caution</a:t>
            </a:r>
            <a:r>
              <a:rPr lang="en-CA" sz="1800" u="none" dirty="0" smtClean="0"/>
              <a:t>) </a:t>
            </a:r>
          </a:p>
          <a:p>
            <a:pPr marL="342000" lvl="6" indent="-342900">
              <a:buFont typeface="Arial" panose="020B0604020202020204" pitchFamily="34" charset="0"/>
              <a:buChar char="•"/>
            </a:pPr>
            <a:endParaRPr lang="en-CA" sz="1800" u="none" dirty="0" smtClean="0"/>
          </a:p>
          <a:p>
            <a:pPr marL="285750" lvl="6" indent="-285750">
              <a:buFont typeface="Arial" panose="020B0604020202020204" pitchFamily="34" charset="0"/>
              <a:buChar char="•"/>
            </a:pPr>
            <a:r>
              <a:rPr lang="en-CA" u="none" dirty="0"/>
              <a:t>Reduce the risk of injuries to our Merchandising Staff</a:t>
            </a:r>
            <a:r>
              <a:rPr lang="en-CA" u="none" dirty="0" smtClean="0"/>
              <a:t>. </a:t>
            </a:r>
            <a:r>
              <a:rPr lang="en-CA" sz="1800" u="none" dirty="0" smtClean="0"/>
              <a:t>(walk through inspection of Home Depot pop up garden centre and providing safety talks to supervisors promoting safe work habits). (Plant II)</a:t>
            </a:r>
          </a:p>
          <a:p>
            <a:pPr marL="0" lvl="6"/>
            <a:endParaRPr lang="en-CA" sz="1800" u="none" dirty="0" smtClean="0"/>
          </a:p>
          <a:p>
            <a:pPr marL="342900" lvl="8" indent="-342900">
              <a:buFont typeface="Arial" panose="020B0604020202020204" pitchFamily="34" charset="0"/>
              <a:buChar char="•"/>
            </a:pPr>
            <a:r>
              <a:rPr lang="en-CA" u="none" dirty="0" smtClean="0"/>
              <a:t>Train </a:t>
            </a:r>
            <a:r>
              <a:rPr lang="en-CA" u="none" dirty="0"/>
              <a:t>employees with </a:t>
            </a:r>
            <a:r>
              <a:rPr lang="en-CA" u="none" dirty="0" smtClean="0"/>
              <a:t>regular safety </a:t>
            </a:r>
            <a:r>
              <a:rPr lang="en-CA" u="none" dirty="0"/>
              <a:t>talks  </a:t>
            </a:r>
            <a:r>
              <a:rPr lang="en-CA" u="none" dirty="0" smtClean="0"/>
              <a:t>which focus on common hazards</a:t>
            </a:r>
            <a:r>
              <a:rPr lang="en-CA" sz="1800" u="none" dirty="0" smtClean="0"/>
              <a:t>. (pinch </a:t>
            </a:r>
            <a:r>
              <a:rPr lang="en-CA" sz="1800" u="none" dirty="0"/>
              <a:t>points</a:t>
            </a:r>
            <a:r>
              <a:rPr lang="en-CA" sz="1800" u="none" dirty="0" smtClean="0"/>
              <a:t>, slips </a:t>
            </a:r>
            <a:r>
              <a:rPr lang="en-CA" sz="1800" u="none" dirty="0"/>
              <a:t>and falls, eye </a:t>
            </a:r>
            <a:r>
              <a:rPr lang="en-CA" sz="1800" u="none" dirty="0" smtClean="0"/>
              <a:t>safety, overexertion)</a:t>
            </a:r>
            <a:r>
              <a:rPr lang="en-CA" sz="1800" u="none" dirty="0"/>
              <a:t>	</a:t>
            </a:r>
            <a:endParaRPr lang="en-CA" sz="1800" u="none" dirty="0" smtClean="0"/>
          </a:p>
          <a:p>
            <a:pPr marL="0" lvl="8"/>
            <a:endParaRPr lang="en-CA" sz="1800" u="none" dirty="0"/>
          </a:p>
          <a:p>
            <a:pPr marL="342900" lvl="8" indent="-342900">
              <a:buFont typeface="Arial" panose="020B0604020202020204" pitchFamily="34" charset="0"/>
              <a:buChar char="•"/>
            </a:pPr>
            <a:r>
              <a:rPr lang="en-CA" u="none" dirty="0" smtClean="0"/>
              <a:t>Promote </a:t>
            </a:r>
            <a:r>
              <a:rPr lang="en-CA" u="none" dirty="0"/>
              <a:t>eye protection with use of safety glasses and sunglasses where appropriate. </a:t>
            </a:r>
            <a:r>
              <a:rPr lang="en-CA" sz="1800" u="none" dirty="0" smtClean="0"/>
              <a:t>(signage and spot checks)</a:t>
            </a:r>
            <a:endParaRPr lang="en-CA" sz="1800" u="none" dirty="0"/>
          </a:p>
        </p:txBody>
      </p:sp>
    </p:spTree>
    <p:extLst>
      <p:ext uri="{BB962C8B-B14F-4D97-AF65-F5344CB8AC3E}">
        <p14:creationId xmlns:p14="http://schemas.microsoft.com/office/powerpoint/2010/main" val="410178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17" y="685800"/>
            <a:ext cx="472437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Hazard Focus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532" name="Picture 4" descr="Image result for pinch point hazards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44792"/>
            <a:ext cx="2213212" cy="1980824"/>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Image result for slip and fall hazards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812911"/>
            <a:ext cx="2215894" cy="1957503"/>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Image result for eye protec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334" y="1752328"/>
            <a:ext cx="2549583" cy="2073288"/>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Image result for lifting hazard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4080893"/>
            <a:ext cx="2216034" cy="20552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Staying in Control, Aware of Surroundings, Follows Rules, Exhibit Cau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7280" y="3962400"/>
            <a:ext cx="2057400" cy="20715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3853934"/>
            <a:ext cx="1467068" cy="369332"/>
          </a:xfrm>
          <a:prstGeom prst="rect">
            <a:avLst/>
          </a:prstGeom>
          <a:noFill/>
        </p:spPr>
        <p:txBody>
          <a:bodyPr wrap="none" rtlCol="0">
            <a:spAutoFit/>
          </a:bodyPr>
          <a:lstStyle/>
          <a:p>
            <a:r>
              <a:rPr lang="en-CA" sz="1800" dirty="0" smtClean="0"/>
              <a:t>Pinch Points</a:t>
            </a:r>
            <a:endParaRPr lang="en-CA" sz="1800" dirty="0"/>
          </a:p>
        </p:txBody>
      </p:sp>
      <p:sp>
        <p:nvSpPr>
          <p:cNvPr id="11" name="TextBox 10"/>
          <p:cNvSpPr txBox="1"/>
          <p:nvPr/>
        </p:nvSpPr>
        <p:spPr>
          <a:xfrm>
            <a:off x="3505200" y="3853934"/>
            <a:ext cx="1573892" cy="369332"/>
          </a:xfrm>
          <a:prstGeom prst="rect">
            <a:avLst/>
          </a:prstGeom>
          <a:noFill/>
        </p:spPr>
        <p:txBody>
          <a:bodyPr wrap="none" rtlCol="0">
            <a:spAutoFit/>
          </a:bodyPr>
          <a:lstStyle/>
          <a:p>
            <a:r>
              <a:rPr lang="en-CA" sz="1800" dirty="0" smtClean="0"/>
              <a:t>Trip and Falls</a:t>
            </a:r>
            <a:endParaRPr lang="en-CA" sz="1800" dirty="0"/>
          </a:p>
        </p:txBody>
      </p:sp>
      <p:sp>
        <p:nvSpPr>
          <p:cNvPr id="12" name="TextBox 11"/>
          <p:cNvSpPr txBox="1"/>
          <p:nvPr/>
        </p:nvSpPr>
        <p:spPr>
          <a:xfrm>
            <a:off x="6477000" y="3858679"/>
            <a:ext cx="1749197" cy="369332"/>
          </a:xfrm>
          <a:prstGeom prst="rect">
            <a:avLst/>
          </a:prstGeom>
          <a:noFill/>
        </p:spPr>
        <p:txBody>
          <a:bodyPr wrap="none" rtlCol="0">
            <a:spAutoFit/>
          </a:bodyPr>
          <a:lstStyle/>
          <a:p>
            <a:r>
              <a:rPr lang="en-CA" sz="1800" dirty="0" smtClean="0"/>
              <a:t>Eye Protection </a:t>
            </a:r>
            <a:endParaRPr lang="en-CA" sz="1800" dirty="0"/>
          </a:p>
        </p:txBody>
      </p:sp>
      <p:sp>
        <p:nvSpPr>
          <p:cNvPr id="13" name="TextBox 12"/>
          <p:cNvSpPr txBox="1"/>
          <p:nvPr/>
        </p:nvSpPr>
        <p:spPr>
          <a:xfrm>
            <a:off x="5552485" y="5951450"/>
            <a:ext cx="1018292" cy="369332"/>
          </a:xfrm>
          <a:prstGeom prst="rect">
            <a:avLst/>
          </a:prstGeom>
          <a:noFill/>
        </p:spPr>
        <p:txBody>
          <a:bodyPr wrap="none" rtlCol="0">
            <a:spAutoFit/>
          </a:bodyPr>
          <a:lstStyle/>
          <a:p>
            <a:r>
              <a:rPr lang="en-CA" sz="1800" dirty="0" smtClean="0"/>
              <a:t>S.A.F.E </a:t>
            </a:r>
            <a:endParaRPr lang="en-CA" sz="1800" dirty="0"/>
          </a:p>
        </p:txBody>
      </p:sp>
      <p:sp>
        <p:nvSpPr>
          <p:cNvPr id="14" name="TextBox 13"/>
          <p:cNvSpPr txBox="1"/>
          <p:nvPr/>
        </p:nvSpPr>
        <p:spPr>
          <a:xfrm>
            <a:off x="2043726" y="6107813"/>
            <a:ext cx="1633781" cy="369332"/>
          </a:xfrm>
          <a:prstGeom prst="rect">
            <a:avLst/>
          </a:prstGeom>
          <a:noFill/>
        </p:spPr>
        <p:txBody>
          <a:bodyPr wrap="none" rtlCol="0">
            <a:spAutoFit/>
          </a:bodyPr>
          <a:lstStyle/>
          <a:p>
            <a:r>
              <a:rPr lang="en-CA" sz="1800" dirty="0" smtClean="0"/>
              <a:t>Overexertion  </a:t>
            </a:r>
            <a:endParaRPr lang="en-CA" sz="1800" dirty="0"/>
          </a:p>
        </p:txBody>
      </p:sp>
    </p:spTree>
    <p:extLst>
      <p:ext uri="{BB962C8B-B14F-4D97-AF65-F5344CB8AC3E}">
        <p14:creationId xmlns:p14="http://schemas.microsoft.com/office/powerpoint/2010/main" val="3113112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533400"/>
            <a:ext cx="4378122" cy="923330"/>
          </a:xfrm>
          <a:prstGeom prst="rect">
            <a:avLst/>
          </a:prstGeom>
          <a:noFill/>
        </p:spPr>
        <p:txBody>
          <a:bodyPr wrap="none" lIns="91440" tIns="45720" rIns="91440" bIns="45720">
            <a:spAutoFit/>
          </a:bodyPr>
          <a:lstStyle/>
          <a:p>
            <a:pPr algn="ctr"/>
            <a:r>
              <a:rPr lang="en-US" sz="5400" b="1" u="none"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Pinch Points</a:t>
            </a:r>
            <a:endParaRPr lang="en-US" sz="5400" b="1" u="none"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94" y="1752600"/>
            <a:ext cx="3175000" cy="4140200"/>
          </a:xfrm>
          <a:prstGeom prst="rect">
            <a:avLst/>
          </a:prstGeom>
        </p:spPr>
      </p:pic>
      <p:sp>
        <p:nvSpPr>
          <p:cNvPr id="5" name="TextBox 4"/>
          <p:cNvSpPr txBox="1"/>
          <p:nvPr/>
        </p:nvSpPr>
        <p:spPr>
          <a:xfrm>
            <a:off x="3962400" y="1770016"/>
            <a:ext cx="4800600" cy="3970318"/>
          </a:xfrm>
          <a:prstGeom prst="rect">
            <a:avLst/>
          </a:prstGeom>
          <a:noFill/>
        </p:spPr>
        <p:txBody>
          <a:bodyPr wrap="square" rtlCol="0">
            <a:spAutoFit/>
          </a:bodyPr>
          <a:lstStyle/>
          <a:p>
            <a:pPr marL="285750" indent="-285750" algn="just">
              <a:buFont typeface="Arial" panose="020B0604020202020204" pitchFamily="34" charset="0"/>
              <a:buChar char="•"/>
            </a:pPr>
            <a:r>
              <a:rPr lang="en-CA" sz="1800" u="none" dirty="0"/>
              <a:t>A Pinch Point is produced when 2 objects come together and there is a possibility that a person could be caught or injured when coming in contact with that area. </a:t>
            </a:r>
            <a:endParaRPr lang="en-CA" sz="1800" u="none" dirty="0" smtClean="0"/>
          </a:p>
          <a:p>
            <a:pPr algn="just"/>
            <a:endParaRPr lang="en-CA" sz="1800" u="none" dirty="0"/>
          </a:p>
          <a:p>
            <a:pPr marL="285750" indent="-285750" algn="just">
              <a:buFont typeface="Arial" panose="020B0604020202020204" pitchFamily="34" charset="0"/>
              <a:buChar char="•"/>
            </a:pPr>
            <a:r>
              <a:rPr lang="en-CA" sz="1800" u="none" dirty="0" smtClean="0"/>
              <a:t>Pinch </a:t>
            </a:r>
            <a:r>
              <a:rPr lang="en-CA" sz="1800" u="none" dirty="0"/>
              <a:t>points commonly impact fingers / hands, but can impact any area of the body. The injury resulting from a pinch point could be as minor as a blister or as severe as amputation or death. </a:t>
            </a:r>
            <a:endParaRPr lang="en-CA" sz="1800" u="none" dirty="0" smtClean="0"/>
          </a:p>
          <a:p>
            <a:pPr algn="just"/>
            <a:endParaRPr lang="en-CA" sz="1800" u="none" dirty="0"/>
          </a:p>
          <a:p>
            <a:pPr marL="285750" indent="-285750" algn="just">
              <a:buFont typeface="Arial" panose="020B0604020202020204" pitchFamily="34" charset="0"/>
              <a:buChar char="•"/>
            </a:pPr>
            <a:r>
              <a:rPr lang="en-CA" sz="1800" u="none" dirty="0" smtClean="0"/>
              <a:t>Conveyors</a:t>
            </a:r>
            <a:r>
              <a:rPr lang="en-CA" sz="1800" u="none" dirty="0"/>
              <a:t>, gears, loaders, compactors and other moving equipment are examples of machinery with pinch points.</a:t>
            </a:r>
          </a:p>
        </p:txBody>
      </p:sp>
    </p:spTree>
    <p:extLst>
      <p:ext uri="{BB962C8B-B14F-4D97-AF65-F5344CB8AC3E}">
        <p14:creationId xmlns:p14="http://schemas.microsoft.com/office/powerpoint/2010/main" val="283178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381000"/>
            <a:ext cx="4378122" cy="923330"/>
          </a:xfrm>
          <a:prstGeom prst="rect">
            <a:avLst/>
          </a:prstGeom>
          <a:noFill/>
        </p:spPr>
        <p:txBody>
          <a:bodyPr wrap="none" lIns="91440" tIns="45720" rIns="91440" bIns="45720">
            <a:spAutoFit/>
          </a:bodyPr>
          <a:lstStyle/>
          <a:p>
            <a:pPr algn="ctr"/>
            <a:r>
              <a:rPr lang="en-US" sz="5400" b="1" u="none"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Pinch Points</a:t>
            </a:r>
            <a:endParaRPr lang="en-US" sz="5400" b="1" u="none"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1219200" y="1752600"/>
            <a:ext cx="7086600" cy="2000548"/>
          </a:xfrm>
          <a:prstGeom prst="rect">
            <a:avLst/>
          </a:prstGeom>
          <a:noFill/>
        </p:spPr>
        <p:txBody>
          <a:bodyPr wrap="square" rtlCol="0">
            <a:spAutoFit/>
          </a:bodyPr>
          <a:lstStyle/>
          <a:p>
            <a:r>
              <a:rPr lang="en-CA" sz="2800" b="1" dirty="0"/>
              <a:t>Questions to Generate </a:t>
            </a:r>
            <a:r>
              <a:rPr lang="en-CA" sz="2800" b="1" dirty="0" smtClean="0"/>
              <a:t>Discussion</a:t>
            </a:r>
          </a:p>
          <a:p>
            <a:endParaRPr lang="en-CA" sz="3200" b="1" dirty="0"/>
          </a:p>
          <a:p>
            <a:pPr marL="514350" indent="-514350">
              <a:buFont typeface="+mj-lt"/>
              <a:buAutoNum type="arabicPeriod"/>
            </a:pPr>
            <a:r>
              <a:rPr lang="en-CA" sz="2000" u="none" dirty="0"/>
              <a:t>What are the most common sources of pinch points in your work area?</a:t>
            </a:r>
          </a:p>
          <a:p>
            <a:pPr marL="514350" indent="-514350">
              <a:buFont typeface="+mj-lt"/>
              <a:buAutoNum type="arabicPeriod"/>
            </a:pPr>
            <a:r>
              <a:rPr lang="en-CA" sz="2000" u="none" dirty="0"/>
              <a:t>What improvements can be </a:t>
            </a:r>
            <a:r>
              <a:rPr lang="en-CA" sz="2000" u="none" dirty="0" smtClean="0"/>
              <a:t>made?</a:t>
            </a:r>
            <a:endParaRPr lang="en-CA" sz="2000" u="none" dirty="0"/>
          </a:p>
        </p:txBody>
      </p:sp>
      <p:sp>
        <p:nvSpPr>
          <p:cNvPr id="4" name="AutoShape 2" descr="Image result for question">
            <a:hlinkClick r:id="rId2"/>
          </p:cNvPr>
          <p:cNvSpPr>
            <a:spLocks noChangeAspect="1" noChangeArrowheads="1"/>
          </p:cNvSpPr>
          <p:nvPr/>
        </p:nvSpPr>
        <p:spPr bwMode="auto">
          <a:xfrm>
            <a:off x="57150" y="-2811463"/>
            <a:ext cx="4619625" cy="586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1508" name="Picture 4" descr="Image result for questi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455" y="4038600"/>
            <a:ext cx="1619869" cy="2057401"/>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Image result for ques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038600"/>
            <a:ext cx="2196147" cy="219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11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457200"/>
            <a:ext cx="4647684" cy="923330"/>
          </a:xfrm>
          <a:prstGeom prst="rect">
            <a:avLst/>
          </a:prstGeom>
          <a:noFill/>
        </p:spPr>
        <p:txBody>
          <a:bodyPr wrap="none" lIns="91440" tIns="45720" rIns="91440" bIns="45720">
            <a:spAutoFit/>
          </a:bodyPr>
          <a:lstStyle/>
          <a:p>
            <a:pPr algn="ctr"/>
            <a:r>
              <a:rPr lang="en-US" sz="5400" b="1" u="none"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Trip and Falls</a:t>
            </a:r>
            <a:endParaRPr lang="en-US" sz="5400" b="1" u="none"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28" y="1380530"/>
            <a:ext cx="3100172" cy="2688431"/>
          </a:xfrm>
          <a:prstGeom prst="rect">
            <a:avLst/>
          </a:prstGeom>
        </p:spPr>
      </p:pic>
      <p:sp>
        <p:nvSpPr>
          <p:cNvPr id="4" name="TextBox 3"/>
          <p:cNvSpPr txBox="1"/>
          <p:nvPr/>
        </p:nvSpPr>
        <p:spPr>
          <a:xfrm>
            <a:off x="3581400" y="1797657"/>
            <a:ext cx="5029200" cy="3323987"/>
          </a:xfrm>
          <a:prstGeom prst="rect">
            <a:avLst/>
          </a:prstGeom>
          <a:noFill/>
        </p:spPr>
        <p:txBody>
          <a:bodyPr wrap="square" rtlCol="0">
            <a:spAutoFit/>
          </a:bodyPr>
          <a:lstStyle/>
          <a:p>
            <a:r>
              <a:rPr lang="en-CA" b="1" dirty="0"/>
              <a:t>Why is prevention of slips, trips and falls important?</a:t>
            </a:r>
          </a:p>
          <a:p>
            <a:pPr algn="just"/>
            <a:r>
              <a:rPr lang="en-CA" sz="1800" u="none" dirty="0"/>
              <a:t>In Canada over 42,000 workers get injured annually due to fall accidents. This number represents about 17% of the "time-loss injuries" that were accepted by workers' compensation boards or commissions across Canada (based on statistics from Association of Workers' Compensation Boards of Canada, 2011</a:t>
            </a:r>
            <a:r>
              <a:rPr lang="en-CA" sz="1800" u="none" dirty="0" smtClean="0"/>
              <a:t>).</a:t>
            </a:r>
          </a:p>
          <a:p>
            <a:pPr algn="just"/>
            <a:endParaRPr lang="en-CA" sz="1800" u="none" dirty="0"/>
          </a:p>
          <a:p>
            <a:pPr algn="just"/>
            <a:r>
              <a:rPr lang="en-CA" sz="1800" u="none" dirty="0" smtClean="0">
                <a:hlinkClick r:id="rId3"/>
              </a:rPr>
              <a:t>Video</a:t>
            </a:r>
            <a:endParaRPr lang="en-CA" sz="1800" u="none" dirty="0"/>
          </a:p>
        </p:txBody>
      </p:sp>
    </p:spTree>
    <p:extLst>
      <p:ext uri="{BB962C8B-B14F-4D97-AF65-F5344CB8AC3E}">
        <p14:creationId xmlns:p14="http://schemas.microsoft.com/office/powerpoint/2010/main" val="4086213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95400"/>
            <a:ext cx="3886200" cy="3785652"/>
          </a:xfrm>
          <a:prstGeom prst="rect">
            <a:avLst/>
          </a:prstGeom>
          <a:noFill/>
        </p:spPr>
        <p:txBody>
          <a:bodyPr wrap="square" rtlCol="0">
            <a:spAutoFit/>
          </a:bodyPr>
          <a:lstStyle/>
          <a:p>
            <a:r>
              <a:rPr lang="en-CA" b="1" dirty="0"/>
              <a:t>Slips</a:t>
            </a:r>
          </a:p>
          <a:p>
            <a:pPr algn="just"/>
            <a:r>
              <a:rPr lang="en-CA" sz="1800" u="none" dirty="0"/>
              <a:t>Slips happen where there is too little friction or traction between the footwear and the walking surface. </a:t>
            </a:r>
            <a:endParaRPr lang="en-CA" sz="1800" u="none" dirty="0" smtClean="0"/>
          </a:p>
          <a:p>
            <a:endParaRPr lang="en-CA" sz="1800" u="none" dirty="0"/>
          </a:p>
          <a:p>
            <a:r>
              <a:rPr lang="en-CA" sz="1800" u="none" dirty="0" smtClean="0"/>
              <a:t>Common </a:t>
            </a:r>
            <a:r>
              <a:rPr lang="en-CA" sz="1800" u="none" dirty="0"/>
              <a:t>causes of slips are:</a:t>
            </a:r>
          </a:p>
          <a:p>
            <a:pPr marL="285750" indent="-285750">
              <a:buFont typeface="Arial" panose="020B0604020202020204" pitchFamily="34" charset="0"/>
              <a:buChar char="•"/>
            </a:pPr>
            <a:r>
              <a:rPr lang="en-CA" sz="1800" u="none" dirty="0"/>
              <a:t>wet or oily surfaces</a:t>
            </a:r>
          </a:p>
          <a:p>
            <a:pPr marL="285750" indent="-285750">
              <a:buFont typeface="Arial" panose="020B0604020202020204" pitchFamily="34" charset="0"/>
              <a:buChar char="•"/>
            </a:pPr>
            <a:r>
              <a:rPr lang="en-CA" sz="1800" u="none" dirty="0"/>
              <a:t>occasional spills </a:t>
            </a:r>
          </a:p>
          <a:p>
            <a:pPr marL="285750" indent="-285750">
              <a:buFont typeface="Arial" panose="020B0604020202020204" pitchFamily="34" charset="0"/>
              <a:buChar char="•"/>
            </a:pPr>
            <a:r>
              <a:rPr lang="en-CA" sz="1800" u="none" dirty="0"/>
              <a:t>weather hazards </a:t>
            </a:r>
          </a:p>
          <a:p>
            <a:pPr marL="285750" indent="-285750">
              <a:buFont typeface="Arial" panose="020B0604020202020204" pitchFamily="34" charset="0"/>
              <a:buChar char="•"/>
            </a:pPr>
            <a:r>
              <a:rPr lang="en-CA" sz="1800" u="none" dirty="0"/>
              <a:t>loose, unanchored rugs or mats </a:t>
            </a:r>
          </a:p>
          <a:p>
            <a:pPr marL="285750" indent="-285750">
              <a:buFont typeface="Arial" panose="020B0604020202020204" pitchFamily="34" charset="0"/>
              <a:buChar char="•"/>
            </a:pPr>
            <a:r>
              <a:rPr lang="en-CA" sz="1800" u="none" dirty="0"/>
              <a:t>flooring or other walking surfaces that do not have same degree of traction in all areas</a:t>
            </a:r>
          </a:p>
        </p:txBody>
      </p:sp>
      <p:sp>
        <p:nvSpPr>
          <p:cNvPr id="3" name="TextBox 2"/>
          <p:cNvSpPr txBox="1"/>
          <p:nvPr/>
        </p:nvSpPr>
        <p:spPr>
          <a:xfrm>
            <a:off x="4648200" y="1219200"/>
            <a:ext cx="4038600" cy="4062651"/>
          </a:xfrm>
          <a:prstGeom prst="rect">
            <a:avLst/>
          </a:prstGeom>
          <a:noFill/>
        </p:spPr>
        <p:txBody>
          <a:bodyPr wrap="square" rtlCol="0">
            <a:spAutoFit/>
          </a:bodyPr>
          <a:lstStyle/>
          <a:p>
            <a:r>
              <a:rPr lang="en-CA" b="1" dirty="0"/>
              <a:t>Trips</a:t>
            </a:r>
          </a:p>
          <a:p>
            <a:pPr algn="just"/>
            <a:r>
              <a:rPr lang="en-CA" sz="1800" u="none" dirty="0"/>
              <a:t>Trips happen when your foot collides (strikes, hits) an object causing you to lose the balance </a:t>
            </a:r>
            <a:r>
              <a:rPr lang="en-CA" sz="1800" u="none" dirty="0" smtClean="0"/>
              <a:t>and</a:t>
            </a:r>
            <a:r>
              <a:rPr lang="en-CA" sz="1800" u="none" dirty="0"/>
              <a:t>, eventually fall</a:t>
            </a:r>
            <a:r>
              <a:rPr lang="en-CA" sz="1800" u="none" dirty="0" smtClean="0"/>
              <a:t>.</a:t>
            </a:r>
          </a:p>
          <a:p>
            <a:pPr algn="just"/>
            <a:r>
              <a:rPr lang="en-CA" sz="1800" u="none" dirty="0" smtClean="0"/>
              <a:t> </a:t>
            </a:r>
          </a:p>
          <a:p>
            <a:pPr algn="just"/>
            <a:r>
              <a:rPr lang="en-CA" sz="1800" u="none" dirty="0" smtClean="0"/>
              <a:t>Common </a:t>
            </a:r>
            <a:r>
              <a:rPr lang="en-CA" sz="1800" u="none" dirty="0"/>
              <a:t>causes of tripping are:</a:t>
            </a:r>
          </a:p>
          <a:p>
            <a:pPr marL="285750" indent="-285750" algn="just">
              <a:buFont typeface="Arial" panose="020B0604020202020204" pitchFamily="34" charset="0"/>
              <a:buChar char="•"/>
            </a:pPr>
            <a:r>
              <a:rPr lang="en-CA" sz="1800" u="none" dirty="0"/>
              <a:t>obstructed view</a:t>
            </a:r>
          </a:p>
          <a:p>
            <a:pPr marL="285750" indent="-285750" algn="just">
              <a:buFont typeface="Arial" panose="020B0604020202020204" pitchFamily="34" charset="0"/>
              <a:buChar char="•"/>
            </a:pPr>
            <a:r>
              <a:rPr lang="en-CA" sz="1800" u="none" dirty="0"/>
              <a:t>poor lighting </a:t>
            </a:r>
          </a:p>
          <a:p>
            <a:pPr marL="285750" indent="-285750" algn="just">
              <a:buFont typeface="Arial" panose="020B0604020202020204" pitchFamily="34" charset="0"/>
              <a:buChar char="•"/>
            </a:pPr>
            <a:r>
              <a:rPr lang="en-CA" sz="1800" u="none" dirty="0"/>
              <a:t>clutter in your way </a:t>
            </a:r>
          </a:p>
          <a:p>
            <a:pPr marL="285750" indent="-285750" algn="just">
              <a:buFont typeface="Arial" panose="020B0604020202020204" pitchFamily="34" charset="0"/>
              <a:buChar char="•"/>
            </a:pPr>
            <a:r>
              <a:rPr lang="en-CA" sz="1800" u="none" dirty="0"/>
              <a:t>wrinkled carpeting </a:t>
            </a:r>
          </a:p>
          <a:p>
            <a:pPr marL="285750" indent="-285750" algn="just">
              <a:buFont typeface="Arial" panose="020B0604020202020204" pitchFamily="34" charset="0"/>
              <a:buChar char="•"/>
            </a:pPr>
            <a:r>
              <a:rPr lang="en-CA" sz="1800" u="none" dirty="0"/>
              <a:t>uncovered </a:t>
            </a:r>
            <a:r>
              <a:rPr lang="en-CA" sz="1800" u="none" dirty="0" smtClean="0"/>
              <a:t>hoses or cords</a:t>
            </a:r>
          </a:p>
          <a:p>
            <a:pPr marL="285750" indent="-285750" algn="just">
              <a:buFont typeface="Arial" panose="020B0604020202020204" pitchFamily="34" charset="0"/>
              <a:buChar char="•"/>
            </a:pPr>
            <a:r>
              <a:rPr lang="en-CA" sz="1800" u="none" dirty="0" smtClean="0"/>
              <a:t>bottom </a:t>
            </a:r>
            <a:r>
              <a:rPr lang="en-CA" sz="1800" u="none" dirty="0"/>
              <a:t>drawers not being closed </a:t>
            </a:r>
          </a:p>
          <a:p>
            <a:pPr marL="285750" indent="-285750" algn="just">
              <a:buFont typeface="Arial" panose="020B0604020202020204" pitchFamily="34" charset="0"/>
              <a:buChar char="•"/>
            </a:pPr>
            <a:r>
              <a:rPr lang="en-CA" sz="1800" u="none" dirty="0"/>
              <a:t>uneven (steps, thresholds) walking surfaces</a:t>
            </a:r>
          </a:p>
        </p:txBody>
      </p:sp>
    </p:spTree>
    <p:extLst>
      <p:ext uri="{BB962C8B-B14F-4D97-AF65-F5344CB8AC3E}">
        <p14:creationId xmlns:p14="http://schemas.microsoft.com/office/powerpoint/2010/main" val="368169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5967</TotalTime>
  <Words>2704</Words>
  <Application>Microsoft Office PowerPoint</Application>
  <PresentationFormat>On-screen Show (4:3)</PresentationFormat>
  <Paragraphs>284</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Garamond</vt:lpstr>
      <vt:lpstr>Symbol</vt:lpstr>
      <vt:lpstr>Times New Roman</vt:lpstr>
      <vt:lpstr>Verdana</vt:lpstr>
      <vt:lpstr>Wingdings</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Jefferys Greenhosues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Policies</dc:title>
  <dc:creator>Gina Marchionda</dc:creator>
  <cp:lastModifiedBy>Allison Beekhuis</cp:lastModifiedBy>
  <cp:revision>425</cp:revision>
  <cp:lastPrinted>2011-03-15T21:43:02Z</cp:lastPrinted>
  <dcterms:created xsi:type="dcterms:W3CDTF">2007-03-06T19:51:22Z</dcterms:created>
  <dcterms:modified xsi:type="dcterms:W3CDTF">2017-04-13T13:56:04Z</dcterms:modified>
</cp:coreProperties>
</file>